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491" r:id="rId3"/>
    <p:sldId id="2443" r:id="rId4"/>
    <p:sldId id="2444" r:id="rId5"/>
    <p:sldId id="2445" r:id="rId6"/>
    <p:sldId id="2447" r:id="rId7"/>
    <p:sldId id="2492" r:id="rId8"/>
    <p:sldId id="2448" r:id="rId9"/>
    <p:sldId id="2438" r:id="rId10"/>
    <p:sldId id="2431" r:id="rId11"/>
    <p:sldId id="2468" r:id="rId12"/>
    <p:sldId id="2493" r:id="rId13"/>
    <p:sldId id="2449" r:id="rId14"/>
    <p:sldId id="2437" r:id="rId15"/>
    <p:sldId id="2469" r:id="rId16"/>
    <p:sldId id="2402" r:id="rId17"/>
    <p:sldId id="2415" r:id="rId18"/>
    <p:sldId id="2474" r:id="rId19"/>
    <p:sldId id="2480" r:id="rId20"/>
    <p:sldId id="2487" r:id="rId21"/>
    <p:sldId id="2488" r:id="rId22"/>
    <p:sldId id="2489" r:id="rId23"/>
    <p:sldId id="2490" r:id="rId24"/>
    <p:sldId id="2478" r:id="rId25"/>
    <p:sldId id="2408" r:id="rId26"/>
    <p:sldId id="2494" r:id="rId27"/>
  </p:sldIdLst>
  <p:sldSz cx="9144000" cy="6858000" type="screen4x3"/>
  <p:notesSz cx="9866630" cy="6736080"/>
  <p:custDataLst>
    <p:tags r:id="rId32"/>
  </p:custDataLst>
  <p:defaultTextStyle>
    <a:defPPr>
      <a:defRPr lang="ja-JP"/>
    </a:defPPr>
    <a:lvl1pPr marL="0" lvl="0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1pPr>
    <a:lvl2pPr marL="457200" lvl="1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2pPr>
    <a:lvl3pPr marL="914400" lvl="2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3pPr>
    <a:lvl4pPr marL="1371600" lvl="3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4pPr>
    <a:lvl5pPr marL="1828800" lvl="4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5pPr>
    <a:lvl6pPr marL="2286000" lvl="5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6pPr>
    <a:lvl7pPr marL="2743200" lvl="6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7pPr>
    <a:lvl8pPr marL="3200400" lvl="7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8pPr>
    <a:lvl9pPr marL="3657600" lvl="8" indent="0" algn="l" defTabSz="914400" rtl="0" eaLnBrk="1" fontAlgn="t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HGP創英角ｺﾞｼｯｸUB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5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00FF00"/>
    <a:srgbClr val="FF9966"/>
    <a:srgbClr val="CC9900"/>
    <a:srgbClr val="FFCC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76" y="-96"/>
      </p:cViewPr>
      <p:guideLst>
        <p:guide orient="horz" pos="985"/>
        <p:guide pos="57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1800" cy="312738"/>
          </a:xfrm>
          <a:prstGeom prst="rect">
            <a:avLst/>
          </a:prstGeom>
          <a:noFill/>
          <a:ln w="9525">
            <a:noFill/>
          </a:ln>
        </p:spPr>
        <p:txBody>
          <a:bodyPr lIns="91389" tIns="45692" rIns="91389" bIns="45692"/>
          <a:p>
            <a:pPr lvl="0" eaLnBrk="1" fontAlgn="base" hangingPunct="1"/>
            <a:endParaRPr lang="en-US" altLang="x-none" sz="1200" b="0" dirty="0">
              <a:latin typeface="Times New Roman" panose="02020603050405020304" pitchFamily="18" charset="0"/>
              <a:ea typeface="MS PGothic" panose="020B0600070205080204" charset="-128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5581650" y="0"/>
            <a:ext cx="4240213" cy="312738"/>
          </a:xfrm>
          <a:prstGeom prst="rect">
            <a:avLst/>
          </a:prstGeom>
          <a:noFill/>
          <a:ln w="9525">
            <a:noFill/>
          </a:ln>
        </p:spPr>
        <p:txBody>
          <a:bodyPr lIns="91389" tIns="45692" rIns="91389" bIns="45692"/>
          <a:p>
            <a:pPr lvl="0" algn="r" eaLnBrk="1" fontAlgn="base" hangingPunct="1"/>
            <a:endParaRPr lang="en-US" altLang="x-none" sz="1200" b="0" dirty="0">
              <a:latin typeface="Times New Roman" panose="02020603050405020304" pitchFamily="18" charset="0"/>
              <a:ea typeface="MS PGothic" panose="020B0600070205080204" charset="-128"/>
            </a:endParaRPr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3309938" y="520700"/>
            <a:ext cx="3328987" cy="249713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1339850" y="3225800"/>
            <a:ext cx="7253288" cy="3016250"/>
          </a:xfrm>
          <a:prstGeom prst="rect">
            <a:avLst/>
          </a:prstGeom>
          <a:noFill/>
          <a:ln w="9525">
            <a:noFill/>
          </a:ln>
        </p:spPr>
        <p:txBody>
          <a:bodyPr lIns="91389" tIns="45692" rIns="91389" bIns="45692" anchor="ctr" anchorCtr="0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zh-CN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zh-CN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zh-CN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zh-CN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6399213"/>
            <a:ext cx="4241800" cy="311150"/>
          </a:xfrm>
          <a:prstGeom prst="rect">
            <a:avLst/>
          </a:prstGeom>
          <a:noFill/>
          <a:ln w="9525">
            <a:noFill/>
          </a:ln>
        </p:spPr>
        <p:txBody>
          <a:bodyPr lIns="91389" tIns="45692" rIns="91389" bIns="45692" anchor="b" anchorCtr="0"/>
          <a:p>
            <a:pPr lvl="0" eaLnBrk="1" fontAlgn="base" hangingPunct="1"/>
            <a:endParaRPr lang="en-US" altLang="x-none" sz="1200" b="0" dirty="0">
              <a:latin typeface="Times New Roman" panose="02020603050405020304" pitchFamily="18" charset="0"/>
              <a:ea typeface="MS PGothic" panose="020B0600070205080204" charset="-128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5581650" y="6399213"/>
            <a:ext cx="4240213" cy="311150"/>
          </a:xfrm>
          <a:prstGeom prst="rect">
            <a:avLst/>
          </a:prstGeom>
          <a:noFill/>
          <a:ln w="9525">
            <a:noFill/>
          </a:ln>
        </p:spPr>
        <p:txBody>
          <a:bodyPr lIns="91389" tIns="45692" rIns="91389" bIns="45692" anchor="b" anchorCtr="0"/>
          <a:p>
            <a:pPr lvl="0" algn="r" eaLnBrk="1" fontAlgn="base" hangingPunct="1"/>
            <a:fld id="{9A0DB2DC-4C9A-4742-B13C-FB6460FD3503}" type="slidenum">
              <a:rPr lang="en-US" altLang="zh-CN" sz="1200" b="0" dirty="0">
                <a:latin typeface="Times New Roman" panose="02020603050405020304" pitchFamily="18" charset="0"/>
                <a:ea typeface="MS PGothic" panose="020B0600070205080204" charset="-128"/>
              </a:rPr>
            </a:fld>
            <a:endParaRPr lang="en-US" altLang="zh-CN" sz="1200" b="0" dirty="0">
              <a:latin typeface="Times New Roman" panose="02020603050405020304" pitchFamily="18" charset="0"/>
              <a:ea typeface="MS PGothic" panose="020B060007020508020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商标（横）蓝底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03845" y="0"/>
            <a:ext cx="1240155" cy="459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hf sldNum="0" hdr="0" ftr="0" dt="0"/>
  <p:txStyles>
    <p:title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9900" lvl="0" indent="-469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245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497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defTabSz="914400" rtl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t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2pPr>
      <a:lvl3pPr marL="914400" lvl="2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3pPr>
      <a:lvl4pPr marL="1371600" lvl="3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4pPr>
      <a:lvl5pPr marL="1828800" lvl="4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5pPr>
      <a:lvl6pPr marL="2286000" lvl="5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6pPr>
      <a:lvl7pPr marL="2743200" lvl="6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7pPr>
      <a:lvl8pPr marL="3200400" lvl="7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8pPr>
      <a:lvl9pPr marL="3657600" lvl="8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HGP創英角ｺﾞｼｯｸUB" pitchFamily="2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Rectangle 6"/>
          <p:cNvSpPr/>
          <p:nvPr/>
        </p:nvSpPr>
        <p:spPr>
          <a:xfrm>
            <a:off x="493237" y="2257584"/>
            <a:ext cx="8321040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sz="8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汉仪文黑-85W" panose="00020600040101010101" charset="-122"/>
              </a:rPr>
              <a:t>怎样开展再发防止</a:t>
            </a:r>
            <a:endParaRPr lang="zh-CN" altLang="en-US" sz="8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汉仪文黑-85W" panose="00020600040101010101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AutoShape 9"/>
          <p:cNvSpPr/>
          <p:nvPr/>
        </p:nvSpPr>
        <p:spPr>
          <a:xfrm>
            <a:off x="809625" y="1238250"/>
            <a:ext cx="8112125" cy="468313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381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</a:pP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1</a:t>
            </a:r>
            <a:r>
              <a:rPr lang="ja-JP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开发编制</a:t>
            </a: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Good Design Sheet</a:t>
            </a:r>
            <a:endParaRPr lang="en-US" altLang="zh-CN" sz="2000" dirty="0">
              <a:solidFill>
                <a:srgbClr val="C0C0C0"/>
              </a:solidFill>
              <a:ea typeface="汉仪旗黑-55简" panose="00020600040101010101" charset="-128"/>
            </a:endParaRPr>
          </a:p>
        </p:txBody>
      </p:sp>
      <p:sp>
        <p:nvSpPr>
          <p:cNvPr id="12291" name="AutoShape 10"/>
          <p:cNvSpPr/>
          <p:nvPr/>
        </p:nvSpPr>
        <p:spPr>
          <a:xfrm>
            <a:off x="809625" y="190341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 dirty="0">
                <a:ea typeface="汉仪旗黑-55简" panose="00020600040101010101" charset="-128"/>
              </a:rPr>
              <a:t>2</a:t>
            </a:r>
            <a:r>
              <a:rPr lang="ja-JP" altLang="en-US" sz="2000" dirty="0"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ea typeface="汉仪旗黑-55简" panose="00020600040101010101" charset="-128"/>
              </a:rPr>
              <a:t>开发编制</a:t>
            </a:r>
            <a:r>
              <a:rPr lang="en-US" altLang="zh-CN" sz="2000" dirty="0">
                <a:ea typeface="汉仪旗黑-55简" panose="00020600040101010101" charset="-128"/>
              </a:rPr>
              <a:t>Lesson Learned Report</a:t>
            </a:r>
            <a:endParaRPr lang="en-US" altLang="zh-CN" sz="2000" i="1" dirty="0">
              <a:ea typeface="汉仪旗黑-55简" panose="00020600040101010101" charset="-128"/>
            </a:endParaRPr>
          </a:p>
        </p:txBody>
      </p:sp>
      <p:sp>
        <p:nvSpPr>
          <p:cNvPr id="12292" name="AutoShape 11"/>
          <p:cNvSpPr/>
          <p:nvPr/>
        </p:nvSpPr>
        <p:spPr>
          <a:xfrm>
            <a:off x="809625" y="257016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3</a:t>
            </a:r>
            <a:r>
              <a:rPr lang="ja-JP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再发防止怎样使用</a:t>
            </a: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Good Design Sheet &amp; Lesson Learned Report</a:t>
            </a:r>
            <a:endParaRPr lang="en-US" altLang="zh-CN" sz="2000" i="1" dirty="0">
              <a:solidFill>
                <a:srgbClr val="C0C0C0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13"/>
          <p:cNvSpPr/>
          <p:nvPr/>
        </p:nvSpPr>
        <p:spPr>
          <a:xfrm>
            <a:off x="85725" y="85725"/>
            <a:ext cx="47224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en-US" altLang="zh-CN" sz="3200" dirty="0">
                <a:ea typeface="汉仪文黑-85W" panose="00020600040101010101" charset="-122"/>
              </a:rPr>
              <a:t>Lesson Learned Report</a:t>
            </a:r>
            <a:endParaRPr lang="en-US" altLang="zh-CN" sz="3200" dirty="0">
              <a:solidFill>
                <a:srgbClr val="333399"/>
              </a:solidFill>
              <a:ea typeface="汉仪文黑-85W" panose="00020600040101010101" charset="-122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1217613"/>
            <a:ext cx="7253287" cy="546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8"/>
          <p:cNvSpPr/>
          <p:nvPr/>
        </p:nvSpPr>
        <p:spPr>
          <a:xfrm>
            <a:off x="452438" y="681038"/>
            <a:ext cx="23209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内容、格式模板</a:t>
            </a:r>
            <a:endParaRPr lang="zh-CN" altLang="en-US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93663" y="82868"/>
            <a:ext cx="34391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3200" dirty="0">
                <a:ea typeface="汉仪文黑-85W" panose="00020600040101010101" charset="-122"/>
              </a:rPr>
              <a:t>不具合的再发防止</a:t>
            </a:r>
            <a:endParaRPr lang="zh-CN" altLang="en-US" sz="3200" dirty="0">
              <a:ea typeface="汉仪文黑-85W" panose="00020600040101010101" charset="-122"/>
            </a:endParaRPr>
          </a:p>
        </p:txBody>
      </p:sp>
      <p:graphicFrame>
        <p:nvGraphicFramePr>
          <p:cNvPr id="14339" name="表格 14338"/>
          <p:cNvGraphicFramePr/>
          <p:nvPr/>
        </p:nvGraphicFramePr>
        <p:xfrm>
          <a:off x="58738" y="1281113"/>
          <a:ext cx="9037637" cy="5005387"/>
        </p:xfrm>
        <a:graphic>
          <a:graphicData uri="http://schemas.openxmlformats.org/drawingml/2006/table">
            <a:tbl>
              <a:tblPr/>
              <a:tblGrid>
                <a:gridCol w="468313"/>
                <a:gridCol w="1431925"/>
                <a:gridCol w="1958975"/>
                <a:gridCol w="1609725"/>
                <a:gridCol w="2135187"/>
                <a:gridCol w="1433513"/>
              </a:tblGrid>
              <a:tr h="381000"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新产品项目外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新产品项目中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 rowSpan="2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Process</a:t>
                      </a:r>
                      <a:endParaRPr lang="en-US" altLang="zh-CN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品质技术开发</a:t>
                      </a:r>
                      <a:endParaRPr lang="zh-CN" alt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技术数据库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新车开发的应用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 gridSpan="2">
                  <a:tcP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新车开发阶段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量产阶段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</a:tr>
              <a:tr h="971550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再发防止</a:t>
                      </a:r>
                      <a:endParaRPr lang="zh-CN" altLang="en-US" sz="14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vert="eaVert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减少不良率</a:t>
                      </a:r>
                      <a:endParaRPr lang="en-US" altLang="zh-CN" sz="16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Good Design</a:t>
                      </a:r>
                      <a:endParaRPr lang="en-US" altLang="zh-CN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 v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不具合的再发防止</a:t>
                      </a:r>
                      <a:endParaRPr lang="en-US" altLang="zh-CN" sz="16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</a:t>
                      </a:r>
                      <a:endParaRPr lang="en-US" altLang="zh-CN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 v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品质波动控制</a:t>
                      </a:r>
                      <a:endParaRPr lang="zh-CN" altLang="en-US" sz="16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未然防止</a:t>
                      </a:r>
                      <a:endParaRPr lang="zh-CN" altLang="en-US" sz="14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vert="eaVert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Design</a:t>
                      </a:r>
                      <a:endParaRPr lang="en-US" altLang="zh-CN" sz="15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Review</a:t>
                      </a:r>
                      <a:endParaRPr lang="en-US" altLang="zh-CN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4383" name="AutoShape 63"/>
          <p:cNvSpPr/>
          <p:nvPr/>
        </p:nvSpPr>
        <p:spPr>
          <a:xfrm>
            <a:off x="2009775" y="2560638"/>
            <a:ext cx="7040563" cy="820737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4384" name="AutoShape 64"/>
          <p:cNvSpPr/>
          <p:nvPr/>
        </p:nvSpPr>
        <p:spPr>
          <a:xfrm>
            <a:off x="2049463" y="2773363"/>
            <a:ext cx="1162050" cy="395287"/>
          </a:xfrm>
          <a:prstGeom prst="homePlate">
            <a:avLst>
              <a:gd name="adj" fmla="val 28894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多发问题</a:t>
            </a:r>
            <a:endParaRPr lang="zh-CN" altLang="en-US" sz="16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4385" name="AutoShape 65"/>
          <p:cNvSpPr/>
          <p:nvPr/>
        </p:nvSpPr>
        <p:spPr>
          <a:xfrm>
            <a:off x="3111500" y="2773363"/>
            <a:ext cx="879475" cy="395287"/>
          </a:xfrm>
          <a:prstGeom prst="chevron">
            <a:avLst>
              <a:gd name="adj" fmla="val 30231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　</a:t>
            </a:r>
            <a:r>
              <a:rPr lang="zh-CN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改善</a:t>
            </a:r>
            <a:endParaRPr lang="en-US" altLang="zh-CN" sz="16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4386" name="AutoShape 66"/>
          <p:cNvSpPr/>
          <p:nvPr/>
        </p:nvSpPr>
        <p:spPr>
          <a:xfrm>
            <a:off x="2009775" y="3536950"/>
            <a:ext cx="7040563" cy="820738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4387" name="AutoShape 67"/>
          <p:cNvSpPr/>
          <p:nvPr/>
        </p:nvSpPr>
        <p:spPr>
          <a:xfrm>
            <a:off x="2009775" y="4502150"/>
            <a:ext cx="7040563" cy="820738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8" name="AutoShape 68"/>
          <p:cNvSpPr/>
          <p:nvPr/>
        </p:nvSpPr>
        <p:spPr>
          <a:xfrm>
            <a:off x="3930650" y="5481638"/>
            <a:ext cx="5119688" cy="820737"/>
          </a:xfrm>
          <a:prstGeom prst="roundRect">
            <a:avLst>
              <a:gd name="adj" fmla="val 11218"/>
            </a:avLst>
          </a:prstGeom>
          <a:solidFill>
            <a:srgbClr val="009999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9" name="AutoShape 69"/>
          <p:cNvSpPr/>
          <p:nvPr/>
        </p:nvSpPr>
        <p:spPr>
          <a:xfrm>
            <a:off x="2049463" y="3749675"/>
            <a:ext cx="1941512" cy="395288"/>
          </a:xfrm>
          <a:prstGeom prst="homePlate">
            <a:avLst>
              <a:gd name="adj" fmla="val 33744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对策的标准化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0" name="AutoShape 70"/>
          <p:cNvSpPr/>
          <p:nvPr/>
        </p:nvSpPr>
        <p:spPr>
          <a:xfrm>
            <a:off x="5603875" y="2719388"/>
            <a:ext cx="2016125" cy="503237"/>
          </a:xfrm>
          <a:prstGeom prst="homePlate">
            <a:avLst>
              <a:gd name="adj" fmla="val 34628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应用确认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1" name="Rectangle 95"/>
          <p:cNvSpPr/>
          <p:nvPr/>
        </p:nvSpPr>
        <p:spPr>
          <a:xfrm>
            <a:off x="5852795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2" name="Rectangle 96"/>
          <p:cNvSpPr/>
          <p:nvPr/>
        </p:nvSpPr>
        <p:spPr>
          <a:xfrm>
            <a:off x="6295708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文黑-85W" panose="00020600040101010101" charset="-122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4393" name="Rectangle 97"/>
          <p:cNvSpPr/>
          <p:nvPr/>
        </p:nvSpPr>
        <p:spPr>
          <a:xfrm>
            <a:off x="7183120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4" name="AutoShape 74"/>
          <p:cNvSpPr/>
          <p:nvPr/>
        </p:nvSpPr>
        <p:spPr>
          <a:xfrm>
            <a:off x="5603875" y="3695700"/>
            <a:ext cx="2016125" cy="503238"/>
          </a:xfrm>
          <a:prstGeom prst="homePlate">
            <a:avLst>
              <a:gd name="adj" fmla="val 34628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应用确认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5" name="Rectangle 95"/>
          <p:cNvSpPr/>
          <p:nvPr/>
        </p:nvSpPr>
        <p:spPr>
          <a:xfrm>
            <a:off x="5852795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6" name="Rectangle 96"/>
          <p:cNvSpPr/>
          <p:nvPr/>
        </p:nvSpPr>
        <p:spPr>
          <a:xfrm>
            <a:off x="6295708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7" name="Rectangle 97"/>
          <p:cNvSpPr/>
          <p:nvPr/>
        </p:nvSpPr>
        <p:spPr>
          <a:xfrm>
            <a:off x="7183120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8" name="AutoShape 78"/>
          <p:cNvSpPr/>
          <p:nvPr/>
        </p:nvSpPr>
        <p:spPr>
          <a:xfrm>
            <a:off x="5603875" y="4660900"/>
            <a:ext cx="3427413" cy="503238"/>
          </a:xfrm>
          <a:prstGeom prst="homePlate">
            <a:avLst>
              <a:gd name="adj" fmla="val 36922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en-US" altLang="zh-CN" sz="1400" dirty="0">
                <a:solidFill>
                  <a:schemeClr val="bg1"/>
                </a:solidFill>
                <a:ea typeface="汉仪旗黑-55简" panose="00020600040101010101" charset="-128"/>
              </a:rPr>
              <a:t>Application Review</a:t>
            </a:r>
            <a:endParaRPr lang="en-US" altLang="zh-CN" sz="14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399" name="Rectangle 95"/>
          <p:cNvSpPr/>
          <p:nvPr/>
        </p:nvSpPr>
        <p:spPr>
          <a:xfrm>
            <a:off x="5849621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0" name="Rectangle 96"/>
          <p:cNvSpPr/>
          <p:nvPr/>
        </p:nvSpPr>
        <p:spPr>
          <a:xfrm>
            <a:off x="6960871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1" name="Rectangle 97"/>
          <p:cNvSpPr/>
          <p:nvPr/>
        </p:nvSpPr>
        <p:spPr>
          <a:xfrm>
            <a:off x="8073708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2" name="Rectangle 95"/>
          <p:cNvSpPr/>
          <p:nvPr/>
        </p:nvSpPr>
        <p:spPr>
          <a:xfrm>
            <a:off x="6403658" y="491934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3" name="Rectangle 96"/>
          <p:cNvSpPr/>
          <p:nvPr/>
        </p:nvSpPr>
        <p:spPr>
          <a:xfrm>
            <a:off x="7516496" y="491934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4" name="Rectangle 97"/>
          <p:cNvSpPr/>
          <p:nvPr/>
        </p:nvSpPr>
        <p:spPr>
          <a:xfrm>
            <a:off x="8631238" y="4919663"/>
            <a:ext cx="127000" cy="24447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2" charset="-122"/>
              </a:rPr>
              <a:t>★</a:t>
            </a:r>
            <a:endParaRPr lang="en-US" altLang="zh-CN" sz="1600" dirty="0">
              <a:latin typeface="Arial" panose="020B0604020202020204" pitchFamily="34" charset="0"/>
              <a:ea typeface="Arial Unicode MS" panose="020B0604020202020204" pitchFamily="2" charset="-122"/>
            </a:endParaRPr>
          </a:p>
        </p:txBody>
      </p:sp>
      <p:sp>
        <p:nvSpPr>
          <p:cNvPr id="14405" name="AutoShape 85"/>
          <p:cNvSpPr/>
          <p:nvPr/>
        </p:nvSpPr>
        <p:spPr>
          <a:xfrm>
            <a:off x="5603875" y="5621338"/>
            <a:ext cx="739775" cy="539750"/>
          </a:xfrm>
          <a:prstGeom prst="homePlate">
            <a:avLst>
              <a:gd name="adj" fmla="val 31472"/>
            </a:avLst>
          </a:prstGeom>
          <a:solidFill>
            <a:srgbClr val="006666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en-US" altLang="zh-CN" sz="1200" dirty="0">
                <a:solidFill>
                  <a:schemeClr val="bg1"/>
                </a:solidFill>
                <a:ea typeface="汉仪旗黑-55简" panose="00020600040101010101" charset="-128"/>
              </a:rPr>
              <a:t>Risk</a:t>
            </a:r>
            <a:endParaRPr lang="en-US" altLang="zh-CN" sz="12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 dirty="0">
                <a:solidFill>
                  <a:schemeClr val="bg1"/>
                </a:solidFill>
                <a:ea typeface="汉仪旗黑-55简" panose="00020600040101010101" charset="-128"/>
              </a:rPr>
              <a:t>assess</a:t>
            </a:r>
            <a:endParaRPr lang="en-US" altLang="zh-CN" sz="12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 dirty="0">
                <a:solidFill>
                  <a:schemeClr val="bg1"/>
                </a:solidFill>
                <a:ea typeface="汉仪旗黑-55简" panose="00020600040101010101" charset="-128"/>
              </a:rPr>
              <a:t>ment</a:t>
            </a:r>
            <a:endParaRPr lang="en-US" altLang="zh-CN" sz="1600" dirty="0">
              <a:ea typeface="汉仪旗黑-55简" panose="00020600040101010101" charset="-128"/>
            </a:endParaRPr>
          </a:p>
        </p:txBody>
      </p:sp>
      <p:sp>
        <p:nvSpPr>
          <p:cNvPr id="14406" name="AutoShape 86"/>
          <p:cNvSpPr/>
          <p:nvPr/>
        </p:nvSpPr>
        <p:spPr>
          <a:xfrm>
            <a:off x="6180138" y="5618163"/>
            <a:ext cx="2835275" cy="546100"/>
          </a:xfrm>
          <a:prstGeom prst="chevron">
            <a:avLst>
              <a:gd name="adj" fmla="val 30430"/>
            </a:avLst>
          </a:prstGeom>
          <a:solidFill>
            <a:srgbClr val="006666"/>
          </a:solidFill>
          <a:ln w="9525">
            <a:noFill/>
          </a:ln>
        </p:spPr>
        <p:txBody>
          <a:bodyPr wrap="none"/>
          <a:p>
            <a:pPr algn="ctr" fontAlgn="base"/>
            <a:r>
              <a:rPr lang="en-US" altLang="zh-CN" sz="1400" dirty="0">
                <a:solidFill>
                  <a:schemeClr val="bg1"/>
                </a:solidFill>
                <a:ea typeface="汉仪旗黑-55简" panose="00020600040101010101" charset="-128"/>
              </a:rPr>
              <a:t>Design Review</a:t>
            </a:r>
            <a:endParaRPr lang="en-US" altLang="zh-CN" sz="14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7" name="Rectangle 95"/>
          <p:cNvSpPr/>
          <p:nvPr/>
        </p:nvSpPr>
        <p:spPr>
          <a:xfrm>
            <a:off x="6314758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8" name="Rectangle 96"/>
          <p:cNvSpPr/>
          <p:nvPr/>
        </p:nvSpPr>
        <p:spPr>
          <a:xfrm>
            <a:off x="7238683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09" name="Rectangle 97"/>
          <p:cNvSpPr/>
          <p:nvPr/>
        </p:nvSpPr>
        <p:spPr>
          <a:xfrm>
            <a:off x="7548246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10" name="Rectangle 95"/>
          <p:cNvSpPr/>
          <p:nvPr/>
        </p:nvSpPr>
        <p:spPr>
          <a:xfrm>
            <a:off x="6622733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11" name="Rectangle 96"/>
          <p:cNvSpPr/>
          <p:nvPr/>
        </p:nvSpPr>
        <p:spPr>
          <a:xfrm>
            <a:off x="6930708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12" name="Rectangle 97"/>
          <p:cNvSpPr/>
          <p:nvPr/>
        </p:nvSpPr>
        <p:spPr>
          <a:xfrm>
            <a:off x="8322946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13" name="Rectangle 93"/>
          <p:cNvSpPr/>
          <p:nvPr/>
        </p:nvSpPr>
        <p:spPr>
          <a:xfrm>
            <a:off x="4000500" y="2560638"/>
            <a:ext cx="1454150" cy="3705225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4414" name="组合 14413"/>
          <p:cNvGrpSpPr/>
          <p:nvPr/>
        </p:nvGrpSpPr>
        <p:grpSpPr>
          <a:xfrm>
            <a:off x="4065588" y="5546725"/>
            <a:ext cx="1323975" cy="688975"/>
            <a:chOff x="0" y="0"/>
            <a:chExt cx="834" cy="434"/>
          </a:xfrm>
        </p:grpSpPr>
        <p:pic>
          <p:nvPicPr>
            <p:cNvPr id="14415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34" cy="4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416" name="文本框 14415"/>
            <p:cNvSpPr txBox="1"/>
            <p:nvPr/>
          </p:nvSpPr>
          <p:spPr>
            <a:xfrm>
              <a:off x="4" y="98"/>
              <a:ext cx="82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400" dirty="0">
                  <a:ea typeface="汉仪旗黑-55简" panose="00020600040101010101" charset="-128"/>
                </a:rPr>
                <a:t>Design</a:t>
              </a:r>
              <a:endParaRPr lang="en-US" altLang="zh-CN" sz="1400" dirty="0"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400" dirty="0">
                  <a:ea typeface="汉仪旗黑-55简" panose="00020600040101010101" charset="-128"/>
                </a:rPr>
                <a:t>Standard</a:t>
              </a:r>
              <a:endParaRPr lang="en-US" altLang="zh-CN" sz="1600" dirty="0">
                <a:ea typeface="汉仪旗黑-55简" panose="00020600040101010101" charset="-128"/>
              </a:endParaRPr>
            </a:p>
          </p:txBody>
        </p:sp>
      </p:grpSp>
      <p:sp>
        <p:nvSpPr>
          <p:cNvPr id="14417" name="AutoShape 95"/>
          <p:cNvSpPr/>
          <p:nvPr/>
        </p:nvSpPr>
        <p:spPr>
          <a:xfrm>
            <a:off x="4432300" y="3208338"/>
            <a:ext cx="577850" cy="2332037"/>
          </a:xfrm>
          <a:prstGeom prst="downArrow">
            <a:avLst>
              <a:gd name="adj1" fmla="val 63185"/>
              <a:gd name="adj2" fmla="val 40188"/>
            </a:avLst>
          </a:prstGeom>
          <a:solidFill>
            <a:srgbClr val="666699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4418" name="组合 14417"/>
          <p:cNvGrpSpPr/>
          <p:nvPr/>
        </p:nvGrpSpPr>
        <p:grpSpPr>
          <a:xfrm>
            <a:off x="4065588" y="2627313"/>
            <a:ext cx="1323975" cy="682625"/>
            <a:chOff x="0" y="0"/>
            <a:chExt cx="834" cy="430"/>
          </a:xfrm>
        </p:grpSpPr>
        <p:pic>
          <p:nvPicPr>
            <p:cNvPr id="14419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34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420" name="文本框 14419"/>
            <p:cNvSpPr txBox="1"/>
            <p:nvPr/>
          </p:nvSpPr>
          <p:spPr>
            <a:xfrm>
              <a:off x="4" y="98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600" dirty="0">
                  <a:ea typeface="汉仪文黑-85W" panose="00020600040101010101" charset="-122"/>
                </a:rPr>
                <a:t>Good Design</a:t>
              </a:r>
              <a:endParaRPr lang="en-US" altLang="zh-CN" sz="1600" dirty="0">
                <a:ea typeface="汉仪文黑-85W" panose="00020600040101010101" charset="-122"/>
              </a:endParaRPr>
            </a:p>
            <a:p>
              <a:pPr algn="ctr" fontAlgn="base"/>
              <a:r>
                <a:rPr lang="zh-CN" altLang="en-US" sz="1600" dirty="0">
                  <a:ea typeface="汉仪文黑-85W" panose="00020600040101010101" charset="-122"/>
                </a:rPr>
                <a:t>技术库</a:t>
              </a:r>
              <a:endParaRPr lang="en-US" altLang="zh-CN" sz="1600" dirty="0">
                <a:ea typeface="汉仪文黑-85W" panose="00020600040101010101" charset="-122"/>
              </a:endParaRPr>
            </a:p>
          </p:txBody>
        </p:sp>
      </p:grpSp>
      <p:grpSp>
        <p:nvGrpSpPr>
          <p:cNvPr id="14421" name="组合 14420"/>
          <p:cNvGrpSpPr/>
          <p:nvPr/>
        </p:nvGrpSpPr>
        <p:grpSpPr>
          <a:xfrm>
            <a:off x="4065588" y="3602038"/>
            <a:ext cx="1323975" cy="688975"/>
            <a:chOff x="0" y="0"/>
            <a:chExt cx="834" cy="434"/>
          </a:xfrm>
        </p:grpSpPr>
        <p:pic>
          <p:nvPicPr>
            <p:cNvPr id="14422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34" cy="4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423" name="文本框 14422"/>
            <p:cNvSpPr txBox="1"/>
            <p:nvPr/>
          </p:nvSpPr>
          <p:spPr>
            <a:xfrm>
              <a:off x="4" y="99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600" dirty="0">
                  <a:ea typeface="汉仪旗黑-55简" panose="00020600040101010101" charset="-128"/>
                </a:rPr>
                <a:t>LLR </a:t>
              </a:r>
              <a:r>
                <a:rPr lang="zh-CN" altLang="en-US" sz="1600" dirty="0">
                  <a:ea typeface="汉仪旗黑-55简" panose="00020600040101010101" charset="-128"/>
                </a:rPr>
                <a:t>技术库</a:t>
              </a:r>
              <a:endParaRPr lang="en-US" altLang="zh-CN" sz="1600" dirty="0">
                <a:ea typeface="汉仪旗黑-55简" panose="00020600040101010101" charset="-128"/>
              </a:endParaRPr>
            </a:p>
          </p:txBody>
        </p:sp>
      </p:grpSp>
      <p:grpSp>
        <p:nvGrpSpPr>
          <p:cNvPr id="14424" name="组合 14423"/>
          <p:cNvGrpSpPr/>
          <p:nvPr/>
        </p:nvGrpSpPr>
        <p:grpSpPr>
          <a:xfrm>
            <a:off x="4065588" y="4572000"/>
            <a:ext cx="1323975" cy="682625"/>
            <a:chOff x="0" y="0"/>
            <a:chExt cx="834" cy="430"/>
          </a:xfrm>
        </p:grpSpPr>
        <p:pic>
          <p:nvPicPr>
            <p:cNvPr id="14425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34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426" name="文本框 14425"/>
            <p:cNvSpPr txBox="1"/>
            <p:nvPr/>
          </p:nvSpPr>
          <p:spPr>
            <a:xfrm>
              <a:off x="4" y="96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400" dirty="0">
                  <a:ea typeface="汉仪旗黑-55简" panose="00020600040101010101" charset="-128"/>
                </a:rPr>
                <a:t>QVC DB</a:t>
              </a:r>
              <a:endParaRPr lang="en-US" altLang="zh-CN" sz="1400" dirty="0">
                <a:ea typeface="汉仪旗黑-55简" panose="00020600040101010101" charset="-128"/>
              </a:endParaRPr>
            </a:p>
          </p:txBody>
        </p:sp>
      </p:grpSp>
      <p:sp>
        <p:nvSpPr>
          <p:cNvPr id="14427" name="Rectangle 97"/>
          <p:cNvSpPr/>
          <p:nvPr/>
        </p:nvSpPr>
        <p:spPr>
          <a:xfrm>
            <a:off x="6738620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28" name="Rectangle 97"/>
          <p:cNvSpPr/>
          <p:nvPr/>
        </p:nvSpPr>
        <p:spPr>
          <a:xfrm>
            <a:off x="6738620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29" name="AutoShape 101"/>
          <p:cNvSpPr/>
          <p:nvPr/>
        </p:nvSpPr>
        <p:spPr>
          <a:xfrm>
            <a:off x="2049463" y="4714875"/>
            <a:ext cx="1162050" cy="395288"/>
          </a:xfrm>
          <a:prstGeom prst="homePlate">
            <a:avLst>
              <a:gd name="adj" fmla="val 28893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en-US" altLang="zh-CN" sz="1200" dirty="0">
                <a:solidFill>
                  <a:schemeClr val="bg1"/>
                </a:solidFill>
                <a:ea typeface="汉仪旗黑-55简" panose="00020600040101010101" charset="-128"/>
              </a:rPr>
              <a:t>Extraction of</a:t>
            </a:r>
            <a:endParaRPr lang="en-US" altLang="zh-CN" sz="12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 dirty="0">
                <a:solidFill>
                  <a:schemeClr val="bg1"/>
                </a:solidFill>
                <a:ea typeface="汉仪旗黑-55简" panose="00020600040101010101" charset="-128"/>
              </a:rPr>
              <a:t>subjects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30" name="AutoShape 102"/>
          <p:cNvSpPr/>
          <p:nvPr/>
        </p:nvSpPr>
        <p:spPr>
          <a:xfrm>
            <a:off x="3111500" y="4714875"/>
            <a:ext cx="879475" cy="395288"/>
          </a:xfrm>
          <a:prstGeom prst="chevron">
            <a:avLst>
              <a:gd name="adj" fmla="val 30231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200" dirty="0">
                <a:solidFill>
                  <a:schemeClr val="bg1"/>
                </a:solidFill>
                <a:ea typeface="汉仪旗黑-55简" panose="00020600040101010101" charset="-128"/>
              </a:rPr>
              <a:t>　</a:t>
            </a:r>
            <a:r>
              <a:rPr lang="en-US" altLang="zh-CN" sz="1200" dirty="0">
                <a:solidFill>
                  <a:schemeClr val="bg1"/>
                </a:solidFill>
                <a:ea typeface="汉仪旗黑-55简" panose="00020600040101010101" charset="-128"/>
              </a:rPr>
              <a:t>Solution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4431" name="Text Box 103"/>
          <p:cNvSpPr txBox="1"/>
          <p:nvPr/>
        </p:nvSpPr>
        <p:spPr>
          <a:xfrm>
            <a:off x="7158832" y="6451600"/>
            <a:ext cx="187007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600" dirty="0">
                <a:ea typeface="汉仪旗黑-55简" panose="00020600040101010101" charset="-128"/>
              </a:rPr>
              <a:t>☆ </a:t>
            </a:r>
            <a:r>
              <a:rPr lang="zh-CN" altLang="en-US" sz="1600" dirty="0">
                <a:ea typeface="汉仪旗黑-55简" panose="00020600040101010101" charset="-128"/>
              </a:rPr>
              <a:t>开发节点进度会</a:t>
            </a:r>
            <a:endParaRPr lang="en-US" altLang="zh-CN" sz="1600" dirty="0">
              <a:ea typeface="汉仪旗黑-55简" panose="00020600040101010101" charset="-128"/>
            </a:endParaRPr>
          </a:p>
        </p:txBody>
      </p:sp>
      <p:sp>
        <p:nvSpPr>
          <p:cNvPr id="14432" name="Rectangle 104"/>
          <p:cNvSpPr/>
          <p:nvPr/>
        </p:nvSpPr>
        <p:spPr>
          <a:xfrm>
            <a:off x="569913" y="3398838"/>
            <a:ext cx="8574087" cy="1008062"/>
          </a:xfrm>
          <a:prstGeom prst="rect">
            <a:avLst/>
          </a:prstGeom>
          <a:noFill/>
          <a:ln w="44450" cap="flat" cmpd="sng">
            <a:solidFill>
              <a:srgbClr val="C7143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AutoShape 5"/>
          <p:cNvSpPr/>
          <p:nvPr/>
        </p:nvSpPr>
        <p:spPr>
          <a:xfrm>
            <a:off x="485775" y="2692400"/>
            <a:ext cx="3027363" cy="1728788"/>
          </a:xfrm>
          <a:prstGeom prst="roundRect">
            <a:avLst>
              <a:gd name="adj" fmla="val 5509"/>
            </a:avLst>
          </a:prstGeom>
          <a:gradFill rotWithShape="1">
            <a:gsLst>
              <a:gs pos="0">
                <a:srgbClr val="C71444"/>
              </a:gs>
              <a:gs pos="50000">
                <a:srgbClr val="FFFFFF"/>
              </a:gs>
              <a:gs pos="100000">
                <a:srgbClr val="C71444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tIns="108000"/>
          <a:p>
            <a:pPr algn="ctr" fontAlgn="base"/>
            <a:r>
              <a:rPr lang="zh-CN" altLang="en-US" sz="1800" dirty="0">
                <a:ea typeface="汉仪旗黑-55简" panose="00020600040101010101" charset="-128"/>
              </a:rPr>
              <a:t>不具合问题</a:t>
            </a:r>
            <a:endParaRPr lang="en-US" altLang="zh-CN" sz="1800" dirty="0">
              <a:ea typeface="汉仪旗黑-55简" panose="00020600040101010101" charset="-128"/>
            </a:endParaRPr>
          </a:p>
          <a:p>
            <a:pPr algn="ctr" fontAlgn="base"/>
            <a:r>
              <a:rPr lang="zh-CN" altLang="en-US" sz="1800" dirty="0">
                <a:ea typeface="汉仪旗黑-55简" panose="00020600040101010101" charset="-128"/>
              </a:rPr>
              <a:t>召回、索赔、不良问题</a:t>
            </a:r>
            <a:endParaRPr lang="en-GB" altLang="en-US" sz="1800" dirty="0">
              <a:ea typeface="汉仪旗黑-55简" panose="00020600040101010101" charset="-128"/>
            </a:endParaRPr>
          </a:p>
        </p:txBody>
      </p:sp>
      <p:sp>
        <p:nvSpPr>
          <p:cNvPr id="15363" name="AutoShape 2"/>
          <p:cNvSpPr/>
          <p:nvPr/>
        </p:nvSpPr>
        <p:spPr>
          <a:xfrm rot="5400000">
            <a:off x="4048125" y="2274888"/>
            <a:ext cx="1755775" cy="2563812"/>
          </a:xfrm>
          <a:prstGeom prst="upArrow">
            <a:avLst>
              <a:gd name="adj1" fmla="val 75046"/>
              <a:gd name="adj2" fmla="val 28474"/>
            </a:avLst>
          </a:prstGeom>
          <a:solidFill>
            <a:srgbClr val="5F5F5F"/>
          </a:solidFill>
          <a:ln w="9525">
            <a:noFill/>
          </a:ln>
        </p:spPr>
        <p:txBody>
          <a:bodyPr rot="10800000" vert="eaVert"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再发防止对策总结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5364" name="AutoShape 164"/>
          <p:cNvSpPr/>
          <p:nvPr/>
        </p:nvSpPr>
        <p:spPr>
          <a:xfrm>
            <a:off x="493713" y="1835150"/>
            <a:ext cx="5962650" cy="666750"/>
          </a:xfrm>
          <a:prstGeom prst="homePlate">
            <a:avLst>
              <a:gd name="adj" fmla="val 48109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再发防止对策的标准化</a:t>
            </a:r>
            <a:endParaRPr lang="zh-CN" altLang="en-US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grpSp>
        <p:nvGrpSpPr>
          <p:cNvPr id="15365" name="组合 15364"/>
          <p:cNvGrpSpPr/>
          <p:nvPr/>
        </p:nvGrpSpPr>
        <p:grpSpPr>
          <a:xfrm>
            <a:off x="6546850" y="1768475"/>
            <a:ext cx="1884363" cy="803275"/>
            <a:chOff x="0" y="0"/>
            <a:chExt cx="1187" cy="506"/>
          </a:xfrm>
        </p:grpSpPr>
        <p:pic>
          <p:nvPicPr>
            <p:cNvPr id="15366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187" cy="5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7" name="文本框 15366"/>
            <p:cNvSpPr txBox="1"/>
            <p:nvPr/>
          </p:nvSpPr>
          <p:spPr>
            <a:xfrm>
              <a:off x="5" y="114"/>
              <a:ext cx="1179" cy="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800" dirty="0">
                  <a:ea typeface="汉仪旗黑-55简" panose="00020600040101010101" charset="-128"/>
                </a:rPr>
                <a:t>LLR DB</a:t>
              </a:r>
              <a:endParaRPr lang="en-US" altLang="zh-CN" sz="1800" dirty="0">
                <a:ea typeface="汉仪旗黑-55简" panose="00020600040101010101" charset="-128"/>
              </a:endParaRPr>
            </a:p>
          </p:txBody>
        </p:sp>
      </p:grpSp>
      <p:sp>
        <p:nvSpPr>
          <p:cNvPr id="15368" name="Rectangle 175"/>
          <p:cNvSpPr/>
          <p:nvPr/>
        </p:nvSpPr>
        <p:spPr>
          <a:xfrm>
            <a:off x="93663" y="82868"/>
            <a:ext cx="42532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3200" dirty="0">
                <a:ea typeface="汉仪文黑-85W" panose="00020600040101010101" charset="-122"/>
              </a:rPr>
              <a:t>不具合问题的再发防止</a:t>
            </a:r>
            <a:endParaRPr lang="zh-CN" altLang="en-US" sz="3200" dirty="0">
              <a:ea typeface="汉仪文黑-85W" panose="00020600040101010101" charset="-122"/>
            </a:endParaRPr>
          </a:p>
        </p:txBody>
      </p:sp>
      <p:sp>
        <p:nvSpPr>
          <p:cNvPr id="15369" name="Text Box 178"/>
          <p:cNvSpPr txBox="1"/>
          <p:nvPr/>
        </p:nvSpPr>
        <p:spPr>
          <a:xfrm>
            <a:off x="6357779" y="4491038"/>
            <a:ext cx="2545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800" dirty="0">
                <a:ea typeface="汉仪旗黑-55简" panose="00020600040101010101" charset="-128"/>
              </a:rPr>
              <a:t>Lesson learned Sheet</a:t>
            </a:r>
            <a:endParaRPr lang="en-US" altLang="zh-CN" sz="1800" dirty="0">
              <a:ea typeface="汉仪旗黑-55简" panose="00020600040101010101" charset="-128"/>
            </a:endParaRPr>
          </a:p>
        </p:txBody>
      </p:sp>
      <p:pic>
        <p:nvPicPr>
          <p:cNvPr id="1537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3" y="2944813"/>
            <a:ext cx="1720850" cy="1296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8"/>
          <p:cNvSpPr/>
          <p:nvPr/>
        </p:nvSpPr>
        <p:spPr>
          <a:xfrm>
            <a:off x="809625" y="1238250"/>
            <a:ext cx="8112125" cy="468313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381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1</a:t>
            </a:r>
            <a:r>
              <a:rPr lang="ja-JP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．</a:t>
            </a: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Development of Good Design Sheet</a:t>
            </a:r>
            <a:endParaRPr lang="en-US" altLang="zh-CN" sz="2000" dirty="0">
              <a:solidFill>
                <a:srgbClr val="C0C0C0"/>
              </a:solidFill>
              <a:ea typeface="汉仪旗黑-55简" panose="00020600040101010101" charset="-128"/>
            </a:endParaRPr>
          </a:p>
        </p:txBody>
      </p:sp>
      <p:sp>
        <p:nvSpPr>
          <p:cNvPr id="16387" name="AutoShape 9"/>
          <p:cNvSpPr/>
          <p:nvPr/>
        </p:nvSpPr>
        <p:spPr>
          <a:xfrm>
            <a:off x="809625" y="190341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2</a:t>
            </a:r>
            <a:r>
              <a:rPr lang="ja-JP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．</a:t>
            </a:r>
            <a:r>
              <a:rPr lang="en-US" altLang="zh-CN" sz="2000" dirty="0">
                <a:solidFill>
                  <a:srgbClr val="C0C0C0"/>
                </a:solidFill>
                <a:ea typeface="汉仪旗黑-55简" panose="00020600040101010101" charset="-128"/>
              </a:rPr>
              <a:t>Development of Lesson Learned Report</a:t>
            </a:r>
            <a:endParaRPr lang="en-US" altLang="zh-CN" sz="2000" i="1" dirty="0">
              <a:solidFill>
                <a:srgbClr val="C0C0C0"/>
              </a:solidFill>
              <a:ea typeface="汉仪旗黑-55简" panose="00020600040101010101" charset="-128"/>
            </a:endParaRPr>
          </a:p>
        </p:txBody>
      </p:sp>
      <p:sp>
        <p:nvSpPr>
          <p:cNvPr id="16388" name="AutoShape 10"/>
          <p:cNvSpPr/>
          <p:nvPr/>
        </p:nvSpPr>
        <p:spPr>
          <a:xfrm>
            <a:off x="809625" y="257016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 dirty="0">
                <a:ea typeface="汉仪旗黑-55简" panose="00020600040101010101" charset="-128"/>
              </a:rPr>
              <a:t>3</a:t>
            </a:r>
            <a:r>
              <a:rPr lang="ja-JP" altLang="en-US" sz="2000" dirty="0"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ea typeface="汉仪旗黑-55简" panose="00020600040101010101" charset="-128"/>
              </a:rPr>
              <a:t>再发防止怎样使用</a:t>
            </a:r>
            <a:r>
              <a:rPr lang="en-US" altLang="zh-CN" sz="2000" dirty="0">
                <a:ea typeface="汉仪旗黑-55简" panose="00020600040101010101" charset="-128"/>
              </a:rPr>
              <a:t>Good Design Sheet &amp; Lesson Learned Report</a:t>
            </a:r>
            <a:endParaRPr lang="en-US" altLang="zh-CN" sz="2000" i="1" dirty="0"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17409"/>
          <p:cNvGrpSpPr/>
          <p:nvPr/>
        </p:nvGrpSpPr>
        <p:grpSpPr>
          <a:xfrm>
            <a:off x="88900" y="760413"/>
            <a:ext cx="8726488" cy="5478462"/>
            <a:chOff x="0" y="0"/>
            <a:chExt cx="5435" cy="3188"/>
          </a:xfrm>
        </p:grpSpPr>
        <p:grpSp>
          <p:nvGrpSpPr>
            <p:cNvPr id="17411" name="组合 17410"/>
            <p:cNvGrpSpPr/>
            <p:nvPr/>
          </p:nvGrpSpPr>
          <p:grpSpPr>
            <a:xfrm>
              <a:off x="3236" y="0"/>
              <a:ext cx="2199" cy="3188"/>
              <a:chOff x="0" y="0"/>
              <a:chExt cx="2199" cy="3188"/>
            </a:xfrm>
          </p:grpSpPr>
          <p:sp>
            <p:nvSpPr>
              <p:cNvPr id="17412" name="Freeform 5"/>
              <p:cNvSpPr/>
              <p:nvPr/>
            </p:nvSpPr>
            <p:spPr>
              <a:xfrm>
                <a:off x="1416" y="2512"/>
                <a:ext cx="125" cy="632"/>
              </a:xfrm>
              <a:custGeom>
                <a:avLst/>
                <a:gdLst>
                  <a:gd name="txL" fmla="*/ 0 w 104"/>
                  <a:gd name="txT" fmla="*/ 0 h 529"/>
                  <a:gd name="txR" fmla="*/ 104 w 104"/>
                  <a:gd name="txB" fmla="*/ 529 h 529"/>
                </a:gdLst>
                <a:ahLst/>
                <a:cxnLst>
                  <a:cxn ang="0">
                    <a:pos x="224" y="0"/>
                  </a:cxn>
                  <a:cxn ang="0">
                    <a:pos x="250" y="87"/>
                  </a:cxn>
                  <a:cxn ang="0">
                    <a:pos x="313" y="184"/>
                  </a:cxn>
                  <a:cxn ang="0">
                    <a:pos x="269" y="248"/>
                  </a:cxn>
                  <a:cxn ang="0">
                    <a:pos x="224" y="386"/>
                  </a:cxn>
                  <a:cxn ang="0">
                    <a:pos x="209" y="601"/>
                  </a:cxn>
                  <a:cxn ang="0">
                    <a:pos x="188" y="691"/>
                  </a:cxn>
                  <a:cxn ang="0">
                    <a:pos x="173" y="793"/>
                  </a:cxn>
                  <a:cxn ang="0">
                    <a:pos x="141" y="940"/>
                  </a:cxn>
                  <a:cxn ang="0">
                    <a:pos x="136" y="1050"/>
                  </a:cxn>
                  <a:cxn ang="0">
                    <a:pos x="157" y="1075"/>
                  </a:cxn>
                  <a:cxn ang="0">
                    <a:pos x="153" y="1087"/>
                  </a:cxn>
                  <a:cxn ang="0">
                    <a:pos x="117" y="1215"/>
                  </a:cxn>
                  <a:cxn ang="0">
                    <a:pos x="87" y="1320"/>
                  </a:cxn>
                  <a:cxn ang="0">
                    <a:pos x="85" y="1368"/>
                  </a:cxn>
                  <a:cxn ang="0">
                    <a:pos x="121" y="1413"/>
                  </a:cxn>
                  <a:cxn ang="0">
                    <a:pos x="221" y="1443"/>
                  </a:cxn>
                  <a:cxn ang="0">
                    <a:pos x="226" y="1452"/>
                  </a:cxn>
                  <a:cxn ang="0">
                    <a:pos x="181" y="1474"/>
                  </a:cxn>
                  <a:cxn ang="0">
                    <a:pos x="163" y="1539"/>
                  </a:cxn>
                  <a:cxn ang="0">
                    <a:pos x="157" y="1504"/>
                  </a:cxn>
                  <a:cxn ang="0">
                    <a:pos x="153" y="1474"/>
                  </a:cxn>
                  <a:cxn ang="0">
                    <a:pos x="79" y="1489"/>
                  </a:cxn>
                  <a:cxn ang="0">
                    <a:pos x="63" y="1466"/>
                  </a:cxn>
                  <a:cxn ang="0">
                    <a:pos x="42" y="1464"/>
                  </a:cxn>
                  <a:cxn ang="0">
                    <a:pos x="20" y="1424"/>
                  </a:cxn>
                  <a:cxn ang="0">
                    <a:pos x="50" y="1409"/>
                  </a:cxn>
                  <a:cxn ang="0">
                    <a:pos x="42" y="1401"/>
                  </a:cxn>
                  <a:cxn ang="0">
                    <a:pos x="28" y="1363"/>
                  </a:cxn>
                  <a:cxn ang="0">
                    <a:pos x="42" y="1329"/>
                  </a:cxn>
                  <a:cxn ang="0">
                    <a:pos x="20" y="1326"/>
                  </a:cxn>
                  <a:cxn ang="0">
                    <a:pos x="0" y="1289"/>
                  </a:cxn>
                  <a:cxn ang="0">
                    <a:pos x="20" y="1215"/>
                  </a:cxn>
                  <a:cxn ang="0">
                    <a:pos x="63" y="1172"/>
                  </a:cxn>
                  <a:cxn ang="0">
                    <a:pos x="1" y="1174"/>
                  </a:cxn>
                  <a:cxn ang="0">
                    <a:pos x="29" y="1145"/>
                  </a:cxn>
                  <a:cxn ang="0">
                    <a:pos x="42" y="1123"/>
                  </a:cxn>
                  <a:cxn ang="0">
                    <a:pos x="64" y="1027"/>
                  </a:cxn>
                  <a:cxn ang="0">
                    <a:pos x="64" y="1086"/>
                  </a:cxn>
                  <a:cxn ang="0">
                    <a:pos x="114" y="953"/>
                  </a:cxn>
                  <a:cxn ang="0">
                    <a:pos x="114" y="928"/>
                  </a:cxn>
                  <a:cxn ang="0">
                    <a:pos x="91" y="939"/>
                  </a:cxn>
                  <a:cxn ang="0">
                    <a:pos x="71" y="858"/>
                  </a:cxn>
                  <a:cxn ang="0">
                    <a:pos x="71" y="756"/>
                  </a:cxn>
                  <a:cxn ang="0">
                    <a:pos x="93" y="735"/>
                  </a:cxn>
                  <a:cxn ang="0">
                    <a:pos x="148" y="479"/>
                  </a:cxn>
                  <a:cxn ang="0">
                    <a:pos x="153" y="410"/>
                  </a:cxn>
                  <a:cxn ang="0">
                    <a:pos x="188" y="191"/>
                  </a:cxn>
                  <a:cxn ang="0">
                    <a:pos x="188" y="17"/>
                  </a:cxn>
                </a:cxnLst>
                <a:rect l="txL" t="txT" r="txR" b="txB"/>
                <a:pathLst>
                  <a:path w="104" h="529">
                    <a:moveTo>
                      <a:pt x="62" y="6"/>
                    </a:moveTo>
                    <a:lnTo>
                      <a:pt x="74" y="0"/>
                    </a:lnTo>
                    <a:lnTo>
                      <a:pt x="85" y="19"/>
                    </a:lnTo>
                    <a:lnTo>
                      <a:pt x="83" y="30"/>
                    </a:lnTo>
                    <a:lnTo>
                      <a:pt x="95" y="63"/>
                    </a:lnTo>
                    <a:lnTo>
                      <a:pt x="104" y="63"/>
                    </a:lnTo>
                    <a:lnTo>
                      <a:pt x="102" y="79"/>
                    </a:lnTo>
                    <a:lnTo>
                      <a:pt x="89" y="85"/>
                    </a:lnTo>
                    <a:lnTo>
                      <a:pt x="90" y="111"/>
                    </a:lnTo>
                    <a:lnTo>
                      <a:pt x="74" y="132"/>
                    </a:lnTo>
                    <a:lnTo>
                      <a:pt x="62" y="172"/>
                    </a:lnTo>
                    <a:lnTo>
                      <a:pt x="70" y="207"/>
                    </a:lnTo>
                    <a:lnTo>
                      <a:pt x="62" y="227"/>
                    </a:lnTo>
                    <a:lnTo>
                      <a:pt x="62" y="238"/>
                    </a:lnTo>
                    <a:lnTo>
                      <a:pt x="55" y="249"/>
                    </a:lnTo>
                    <a:lnTo>
                      <a:pt x="57" y="273"/>
                    </a:lnTo>
                    <a:lnTo>
                      <a:pt x="49" y="294"/>
                    </a:lnTo>
                    <a:lnTo>
                      <a:pt x="47" y="324"/>
                    </a:lnTo>
                    <a:lnTo>
                      <a:pt x="44" y="335"/>
                    </a:lnTo>
                    <a:lnTo>
                      <a:pt x="45" y="362"/>
                    </a:lnTo>
                    <a:lnTo>
                      <a:pt x="51" y="365"/>
                    </a:lnTo>
                    <a:lnTo>
                      <a:pt x="52" y="369"/>
                    </a:lnTo>
                    <a:lnTo>
                      <a:pt x="47" y="369"/>
                    </a:lnTo>
                    <a:lnTo>
                      <a:pt x="51" y="374"/>
                    </a:lnTo>
                    <a:lnTo>
                      <a:pt x="49" y="401"/>
                    </a:lnTo>
                    <a:lnTo>
                      <a:pt x="39" y="418"/>
                    </a:lnTo>
                    <a:lnTo>
                      <a:pt x="39" y="428"/>
                    </a:lnTo>
                    <a:lnTo>
                      <a:pt x="29" y="454"/>
                    </a:lnTo>
                    <a:lnTo>
                      <a:pt x="28" y="466"/>
                    </a:lnTo>
                    <a:lnTo>
                      <a:pt x="28" y="470"/>
                    </a:lnTo>
                    <a:lnTo>
                      <a:pt x="39" y="469"/>
                    </a:lnTo>
                    <a:lnTo>
                      <a:pt x="40" y="486"/>
                    </a:lnTo>
                    <a:lnTo>
                      <a:pt x="45" y="495"/>
                    </a:lnTo>
                    <a:lnTo>
                      <a:pt x="73" y="496"/>
                    </a:lnTo>
                    <a:lnTo>
                      <a:pt x="89" y="499"/>
                    </a:lnTo>
                    <a:lnTo>
                      <a:pt x="75" y="499"/>
                    </a:lnTo>
                    <a:lnTo>
                      <a:pt x="74" y="504"/>
                    </a:lnTo>
                    <a:lnTo>
                      <a:pt x="60" y="507"/>
                    </a:lnTo>
                    <a:lnTo>
                      <a:pt x="58" y="527"/>
                    </a:lnTo>
                    <a:lnTo>
                      <a:pt x="54" y="529"/>
                    </a:lnTo>
                    <a:lnTo>
                      <a:pt x="42" y="521"/>
                    </a:lnTo>
                    <a:lnTo>
                      <a:pt x="52" y="517"/>
                    </a:lnTo>
                    <a:lnTo>
                      <a:pt x="57" y="510"/>
                    </a:lnTo>
                    <a:lnTo>
                      <a:pt x="51" y="507"/>
                    </a:lnTo>
                    <a:lnTo>
                      <a:pt x="38" y="521"/>
                    </a:lnTo>
                    <a:lnTo>
                      <a:pt x="27" y="512"/>
                    </a:lnTo>
                    <a:lnTo>
                      <a:pt x="27" y="507"/>
                    </a:lnTo>
                    <a:lnTo>
                      <a:pt x="21" y="505"/>
                    </a:lnTo>
                    <a:lnTo>
                      <a:pt x="17" y="497"/>
                    </a:lnTo>
                    <a:lnTo>
                      <a:pt x="14" y="503"/>
                    </a:lnTo>
                    <a:lnTo>
                      <a:pt x="7" y="499"/>
                    </a:lnTo>
                    <a:lnTo>
                      <a:pt x="7" y="490"/>
                    </a:lnTo>
                    <a:lnTo>
                      <a:pt x="15" y="491"/>
                    </a:lnTo>
                    <a:lnTo>
                      <a:pt x="17" y="484"/>
                    </a:lnTo>
                    <a:lnTo>
                      <a:pt x="15" y="476"/>
                    </a:lnTo>
                    <a:lnTo>
                      <a:pt x="14" y="482"/>
                    </a:lnTo>
                    <a:lnTo>
                      <a:pt x="4" y="486"/>
                    </a:lnTo>
                    <a:lnTo>
                      <a:pt x="9" y="469"/>
                    </a:lnTo>
                    <a:lnTo>
                      <a:pt x="14" y="470"/>
                    </a:lnTo>
                    <a:lnTo>
                      <a:pt x="14" y="457"/>
                    </a:lnTo>
                    <a:lnTo>
                      <a:pt x="4" y="470"/>
                    </a:lnTo>
                    <a:lnTo>
                      <a:pt x="7" y="456"/>
                    </a:lnTo>
                    <a:lnTo>
                      <a:pt x="1" y="455"/>
                    </a:lnTo>
                    <a:lnTo>
                      <a:pt x="0" y="444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28"/>
                    </a:lnTo>
                    <a:lnTo>
                      <a:pt x="21" y="403"/>
                    </a:lnTo>
                    <a:lnTo>
                      <a:pt x="7" y="401"/>
                    </a:lnTo>
                    <a:lnTo>
                      <a:pt x="1" y="404"/>
                    </a:lnTo>
                    <a:lnTo>
                      <a:pt x="1" y="398"/>
                    </a:lnTo>
                    <a:lnTo>
                      <a:pt x="10" y="393"/>
                    </a:lnTo>
                    <a:lnTo>
                      <a:pt x="7" y="388"/>
                    </a:lnTo>
                    <a:lnTo>
                      <a:pt x="14" y="387"/>
                    </a:lnTo>
                    <a:lnTo>
                      <a:pt x="14" y="366"/>
                    </a:lnTo>
                    <a:lnTo>
                      <a:pt x="22" y="354"/>
                    </a:lnTo>
                    <a:lnTo>
                      <a:pt x="27" y="359"/>
                    </a:lnTo>
                    <a:lnTo>
                      <a:pt x="22" y="373"/>
                    </a:lnTo>
                    <a:lnTo>
                      <a:pt x="25" y="381"/>
                    </a:lnTo>
                    <a:lnTo>
                      <a:pt x="38" y="328"/>
                    </a:lnTo>
                    <a:lnTo>
                      <a:pt x="36" y="325"/>
                    </a:lnTo>
                    <a:lnTo>
                      <a:pt x="38" y="319"/>
                    </a:lnTo>
                    <a:lnTo>
                      <a:pt x="31" y="317"/>
                    </a:lnTo>
                    <a:lnTo>
                      <a:pt x="30" y="323"/>
                    </a:lnTo>
                    <a:lnTo>
                      <a:pt x="22" y="316"/>
                    </a:lnTo>
                    <a:lnTo>
                      <a:pt x="23" y="295"/>
                    </a:lnTo>
                    <a:lnTo>
                      <a:pt x="30" y="288"/>
                    </a:lnTo>
                    <a:lnTo>
                      <a:pt x="23" y="260"/>
                    </a:lnTo>
                    <a:lnTo>
                      <a:pt x="27" y="253"/>
                    </a:lnTo>
                    <a:lnTo>
                      <a:pt x="31" y="253"/>
                    </a:lnTo>
                    <a:lnTo>
                      <a:pt x="52" y="187"/>
                    </a:lnTo>
                    <a:lnTo>
                      <a:pt x="49" y="165"/>
                    </a:lnTo>
                    <a:lnTo>
                      <a:pt x="54" y="155"/>
                    </a:lnTo>
                    <a:lnTo>
                      <a:pt x="51" y="141"/>
                    </a:lnTo>
                    <a:lnTo>
                      <a:pt x="62" y="107"/>
                    </a:lnTo>
                    <a:lnTo>
                      <a:pt x="62" y="66"/>
                    </a:lnTo>
                    <a:lnTo>
                      <a:pt x="68" y="4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3" name="Freeform 6"/>
              <p:cNvSpPr/>
              <p:nvPr/>
            </p:nvSpPr>
            <p:spPr>
              <a:xfrm>
                <a:off x="1416" y="2512"/>
                <a:ext cx="125" cy="632"/>
              </a:xfrm>
              <a:custGeom>
                <a:avLst/>
                <a:gdLst>
                  <a:gd name="txL" fmla="*/ 0 w 104"/>
                  <a:gd name="txT" fmla="*/ 0 h 529"/>
                  <a:gd name="txR" fmla="*/ 104 w 104"/>
                  <a:gd name="txB" fmla="*/ 529 h 529"/>
                </a:gdLst>
                <a:ahLst/>
                <a:cxnLst>
                  <a:cxn ang="0">
                    <a:pos x="224" y="0"/>
                  </a:cxn>
                  <a:cxn ang="0">
                    <a:pos x="250" y="87"/>
                  </a:cxn>
                  <a:cxn ang="0">
                    <a:pos x="313" y="184"/>
                  </a:cxn>
                  <a:cxn ang="0">
                    <a:pos x="269" y="248"/>
                  </a:cxn>
                  <a:cxn ang="0">
                    <a:pos x="224" y="386"/>
                  </a:cxn>
                  <a:cxn ang="0">
                    <a:pos x="209" y="601"/>
                  </a:cxn>
                  <a:cxn ang="0">
                    <a:pos x="188" y="691"/>
                  </a:cxn>
                  <a:cxn ang="0">
                    <a:pos x="173" y="793"/>
                  </a:cxn>
                  <a:cxn ang="0">
                    <a:pos x="141" y="940"/>
                  </a:cxn>
                  <a:cxn ang="0">
                    <a:pos x="136" y="1050"/>
                  </a:cxn>
                  <a:cxn ang="0">
                    <a:pos x="157" y="1075"/>
                  </a:cxn>
                  <a:cxn ang="0">
                    <a:pos x="153" y="1087"/>
                  </a:cxn>
                  <a:cxn ang="0">
                    <a:pos x="117" y="1215"/>
                  </a:cxn>
                  <a:cxn ang="0">
                    <a:pos x="87" y="1320"/>
                  </a:cxn>
                  <a:cxn ang="0">
                    <a:pos x="85" y="1368"/>
                  </a:cxn>
                  <a:cxn ang="0">
                    <a:pos x="121" y="1413"/>
                  </a:cxn>
                  <a:cxn ang="0">
                    <a:pos x="221" y="1443"/>
                  </a:cxn>
                  <a:cxn ang="0">
                    <a:pos x="226" y="1452"/>
                  </a:cxn>
                  <a:cxn ang="0">
                    <a:pos x="181" y="1474"/>
                  </a:cxn>
                  <a:cxn ang="0">
                    <a:pos x="163" y="1539"/>
                  </a:cxn>
                  <a:cxn ang="0">
                    <a:pos x="157" y="1504"/>
                  </a:cxn>
                  <a:cxn ang="0">
                    <a:pos x="153" y="1474"/>
                  </a:cxn>
                  <a:cxn ang="0">
                    <a:pos x="79" y="1489"/>
                  </a:cxn>
                  <a:cxn ang="0">
                    <a:pos x="63" y="1466"/>
                  </a:cxn>
                  <a:cxn ang="0">
                    <a:pos x="42" y="1464"/>
                  </a:cxn>
                  <a:cxn ang="0">
                    <a:pos x="20" y="1424"/>
                  </a:cxn>
                  <a:cxn ang="0">
                    <a:pos x="50" y="1409"/>
                  </a:cxn>
                  <a:cxn ang="0">
                    <a:pos x="42" y="1401"/>
                  </a:cxn>
                  <a:cxn ang="0">
                    <a:pos x="28" y="1363"/>
                  </a:cxn>
                  <a:cxn ang="0">
                    <a:pos x="42" y="1329"/>
                  </a:cxn>
                  <a:cxn ang="0">
                    <a:pos x="20" y="1326"/>
                  </a:cxn>
                  <a:cxn ang="0">
                    <a:pos x="0" y="1289"/>
                  </a:cxn>
                  <a:cxn ang="0">
                    <a:pos x="20" y="1215"/>
                  </a:cxn>
                  <a:cxn ang="0">
                    <a:pos x="63" y="1172"/>
                  </a:cxn>
                  <a:cxn ang="0">
                    <a:pos x="1" y="1174"/>
                  </a:cxn>
                  <a:cxn ang="0">
                    <a:pos x="29" y="1145"/>
                  </a:cxn>
                  <a:cxn ang="0">
                    <a:pos x="42" y="1123"/>
                  </a:cxn>
                  <a:cxn ang="0">
                    <a:pos x="64" y="1027"/>
                  </a:cxn>
                  <a:cxn ang="0">
                    <a:pos x="64" y="1086"/>
                  </a:cxn>
                  <a:cxn ang="0">
                    <a:pos x="114" y="953"/>
                  </a:cxn>
                  <a:cxn ang="0">
                    <a:pos x="114" y="928"/>
                  </a:cxn>
                  <a:cxn ang="0">
                    <a:pos x="91" y="939"/>
                  </a:cxn>
                  <a:cxn ang="0">
                    <a:pos x="71" y="858"/>
                  </a:cxn>
                  <a:cxn ang="0">
                    <a:pos x="71" y="756"/>
                  </a:cxn>
                  <a:cxn ang="0">
                    <a:pos x="93" y="735"/>
                  </a:cxn>
                  <a:cxn ang="0">
                    <a:pos x="148" y="479"/>
                  </a:cxn>
                  <a:cxn ang="0">
                    <a:pos x="153" y="410"/>
                  </a:cxn>
                  <a:cxn ang="0">
                    <a:pos x="188" y="191"/>
                  </a:cxn>
                  <a:cxn ang="0">
                    <a:pos x="188" y="17"/>
                  </a:cxn>
                </a:cxnLst>
                <a:rect l="txL" t="txT" r="txR" b="txB"/>
                <a:pathLst>
                  <a:path w="104" h="529">
                    <a:moveTo>
                      <a:pt x="62" y="6"/>
                    </a:moveTo>
                    <a:lnTo>
                      <a:pt x="74" y="0"/>
                    </a:lnTo>
                    <a:lnTo>
                      <a:pt x="85" y="19"/>
                    </a:lnTo>
                    <a:lnTo>
                      <a:pt x="83" y="30"/>
                    </a:lnTo>
                    <a:lnTo>
                      <a:pt x="95" y="63"/>
                    </a:lnTo>
                    <a:lnTo>
                      <a:pt x="104" y="63"/>
                    </a:lnTo>
                    <a:lnTo>
                      <a:pt x="102" y="79"/>
                    </a:lnTo>
                    <a:lnTo>
                      <a:pt x="89" y="85"/>
                    </a:lnTo>
                    <a:lnTo>
                      <a:pt x="90" y="111"/>
                    </a:lnTo>
                    <a:lnTo>
                      <a:pt x="74" y="132"/>
                    </a:lnTo>
                    <a:lnTo>
                      <a:pt x="62" y="172"/>
                    </a:lnTo>
                    <a:lnTo>
                      <a:pt x="70" y="207"/>
                    </a:lnTo>
                    <a:lnTo>
                      <a:pt x="62" y="227"/>
                    </a:lnTo>
                    <a:lnTo>
                      <a:pt x="62" y="238"/>
                    </a:lnTo>
                    <a:lnTo>
                      <a:pt x="55" y="249"/>
                    </a:lnTo>
                    <a:lnTo>
                      <a:pt x="57" y="273"/>
                    </a:lnTo>
                    <a:lnTo>
                      <a:pt x="49" y="294"/>
                    </a:lnTo>
                    <a:lnTo>
                      <a:pt x="47" y="324"/>
                    </a:lnTo>
                    <a:lnTo>
                      <a:pt x="44" y="335"/>
                    </a:lnTo>
                    <a:lnTo>
                      <a:pt x="45" y="362"/>
                    </a:lnTo>
                    <a:lnTo>
                      <a:pt x="51" y="365"/>
                    </a:lnTo>
                    <a:lnTo>
                      <a:pt x="52" y="369"/>
                    </a:lnTo>
                    <a:lnTo>
                      <a:pt x="47" y="369"/>
                    </a:lnTo>
                    <a:lnTo>
                      <a:pt x="51" y="374"/>
                    </a:lnTo>
                    <a:lnTo>
                      <a:pt x="49" y="401"/>
                    </a:lnTo>
                    <a:lnTo>
                      <a:pt x="39" y="418"/>
                    </a:lnTo>
                    <a:lnTo>
                      <a:pt x="39" y="428"/>
                    </a:lnTo>
                    <a:lnTo>
                      <a:pt x="29" y="454"/>
                    </a:lnTo>
                    <a:lnTo>
                      <a:pt x="28" y="466"/>
                    </a:lnTo>
                    <a:lnTo>
                      <a:pt x="28" y="470"/>
                    </a:lnTo>
                    <a:lnTo>
                      <a:pt x="39" y="469"/>
                    </a:lnTo>
                    <a:lnTo>
                      <a:pt x="40" y="486"/>
                    </a:lnTo>
                    <a:lnTo>
                      <a:pt x="45" y="495"/>
                    </a:lnTo>
                    <a:lnTo>
                      <a:pt x="73" y="496"/>
                    </a:lnTo>
                    <a:lnTo>
                      <a:pt x="89" y="499"/>
                    </a:lnTo>
                    <a:lnTo>
                      <a:pt x="75" y="499"/>
                    </a:lnTo>
                    <a:lnTo>
                      <a:pt x="74" y="504"/>
                    </a:lnTo>
                    <a:lnTo>
                      <a:pt x="60" y="507"/>
                    </a:lnTo>
                    <a:lnTo>
                      <a:pt x="58" y="527"/>
                    </a:lnTo>
                    <a:lnTo>
                      <a:pt x="54" y="529"/>
                    </a:lnTo>
                    <a:lnTo>
                      <a:pt x="42" y="521"/>
                    </a:lnTo>
                    <a:lnTo>
                      <a:pt x="52" y="517"/>
                    </a:lnTo>
                    <a:lnTo>
                      <a:pt x="57" y="510"/>
                    </a:lnTo>
                    <a:lnTo>
                      <a:pt x="51" y="507"/>
                    </a:lnTo>
                    <a:lnTo>
                      <a:pt x="38" y="521"/>
                    </a:lnTo>
                    <a:lnTo>
                      <a:pt x="27" y="512"/>
                    </a:lnTo>
                    <a:lnTo>
                      <a:pt x="27" y="507"/>
                    </a:lnTo>
                    <a:lnTo>
                      <a:pt x="21" y="505"/>
                    </a:lnTo>
                    <a:lnTo>
                      <a:pt x="17" y="497"/>
                    </a:lnTo>
                    <a:lnTo>
                      <a:pt x="14" y="503"/>
                    </a:lnTo>
                    <a:lnTo>
                      <a:pt x="7" y="499"/>
                    </a:lnTo>
                    <a:lnTo>
                      <a:pt x="7" y="490"/>
                    </a:lnTo>
                    <a:lnTo>
                      <a:pt x="15" y="491"/>
                    </a:lnTo>
                    <a:lnTo>
                      <a:pt x="17" y="484"/>
                    </a:lnTo>
                    <a:lnTo>
                      <a:pt x="15" y="476"/>
                    </a:lnTo>
                    <a:lnTo>
                      <a:pt x="14" y="482"/>
                    </a:lnTo>
                    <a:lnTo>
                      <a:pt x="4" y="486"/>
                    </a:lnTo>
                    <a:lnTo>
                      <a:pt x="9" y="469"/>
                    </a:lnTo>
                    <a:lnTo>
                      <a:pt x="14" y="470"/>
                    </a:lnTo>
                    <a:lnTo>
                      <a:pt x="14" y="457"/>
                    </a:lnTo>
                    <a:lnTo>
                      <a:pt x="4" y="470"/>
                    </a:lnTo>
                    <a:lnTo>
                      <a:pt x="7" y="456"/>
                    </a:lnTo>
                    <a:lnTo>
                      <a:pt x="1" y="455"/>
                    </a:lnTo>
                    <a:lnTo>
                      <a:pt x="0" y="444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28"/>
                    </a:lnTo>
                    <a:lnTo>
                      <a:pt x="21" y="403"/>
                    </a:lnTo>
                    <a:lnTo>
                      <a:pt x="7" y="401"/>
                    </a:lnTo>
                    <a:lnTo>
                      <a:pt x="1" y="404"/>
                    </a:lnTo>
                    <a:lnTo>
                      <a:pt x="1" y="398"/>
                    </a:lnTo>
                    <a:lnTo>
                      <a:pt x="10" y="393"/>
                    </a:lnTo>
                    <a:lnTo>
                      <a:pt x="7" y="388"/>
                    </a:lnTo>
                    <a:lnTo>
                      <a:pt x="14" y="387"/>
                    </a:lnTo>
                    <a:lnTo>
                      <a:pt x="14" y="366"/>
                    </a:lnTo>
                    <a:lnTo>
                      <a:pt x="22" y="354"/>
                    </a:lnTo>
                    <a:lnTo>
                      <a:pt x="27" y="359"/>
                    </a:lnTo>
                    <a:lnTo>
                      <a:pt x="22" y="373"/>
                    </a:lnTo>
                    <a:lnTo>
                      <a:pt x="25" y="381"/>
                    </a:lnTo>
                    <a:lnTo>
                      <a:pt x="38" y="328"/>
                    </a:lnTo>
                    <a:lnTo>
                      <a:pt x="36" y="325"/>
                    </a:lnTo>
                    <a:lnTo>
                      <a:pt x="38" y="319"/>
                    </a:lnTo>
                    <a:lnTo>
                      <a:pt x="31" y="317"/>
                    </a:lnTo>
                    <a:lnTo>
                      <a:pt x="30" y="323"/>
                    </a:lnTo>
                    <a:lnTo>
                      <a:pt x="22" y="316"/>
                    </a:lnTo>
                    <a:lnTo>
                      <a:pt x="23" y="295"/>
                    </a:lnTo>
                    <a:lnTo>
                      <a:pt x="30" y="288"/>
                    </a:lnTo>
                    <a:lnTo>
                      <a:pt x="23" y="260"/>
                    </a:lnTo>
                    <a:lnTo>
                      <a:pt x="27" y="253"/>
                    </a:lnTo>
                    <a:lnTo>
                      <a:pt x="31" y="253"/>
                    </a:lnTo>
                    <a:lnTo>
                      <a:pt x="52" y="187"/>
                    </a:lnTo>
                    <a:lnTo>
                      <a:pt x="49" y="165"/>
                    </a:lnTo>
                    <a:lnTo>
                      <a:pt x="54" y="155"/>
                    </a:lnTo>
                    <a:lnTo>
                      <a:pt x="51" y="141"/>
                    </a:lnTo>
                    <a:lnTo>
                      <a:pt x="62" y="107"/>
                    </a:lnTo>
                    <a:lnTo>
                      <a:pt x="62" y="66"/>
                    </a:lnTo>
                    <a:lnTo>
                      <a:pt x="68" y="46"/>
                    </a:lnTo>
                    <a:lnTo>
                      <a:pt x="62" y="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4" name="Freeform 7"/>
              <p:cNvSpPr/>
              <p:nvPr/>
            </p:nvSpPr>
            <p:spPr>
              <a:xfrm>
                <a:off x="788" y="1799"/>
                <a:ext cx="456" cy="273"/>
              </a:xfrm>
              <a:custGeom>
                <a:avLst/>
                <a:gdLst>
                  <a:gd name="txL" fmla="*/ 0 w 382"/>
                  <a:gd name="txT" fmla="*/ 0 h 229"/>
                  <a:gd name="txR" fmla="*/ 382 w 382"/>
                  <a:gd name="txB" fmla="*/ 229 h 229"/>
                </a:gdLst>
                <a:ahLst/>
                <a:cxnLst>
                  <a:cxn ang="0">
                    <a:pos x="704" y="314"/>
                  </a:cxn>
                  <a:cxn ang="0">
                    <a:pos x="722" y="407"/>
                  </a:cxn>
                  <a:cxn ang="0">
                    <a:pos x="778" y="509"/>
                  </a:cxn>
                  <a:cxn ang="0">
                    <a:pos x="902" y="511"/>
                  </a:cxn>
                  <a:cxn ang="0">
                    <a:pos x="937" y="509"/>
                  </a:cxn>
                  <a:cxn ang="0">
                    <a:pos x="976" y="429"/>
                  </a:cxn>
                  <a:cxn ang="0">
                    <a:pos x="1061" y="407"/>
                  </a:cxn>
                  <a:cxn ang="0">
                    <a:pos x="1073" y="522"/>
                  </a:cxn>
                  <a:cxn ang="0">
                    <a:pos x="1050" y="522"/>
                  </a:cxn>
                  <a:cxn ang="0">
                    <a:pos x="1017" y="538"/>
                  </a:cxn>
                  <a:cxn ang="0">
                    <a:pos x="941" y="556"/>
                  </a:cxn>
                  <a:cxn ang="0">
                    <a:pos x="936" y="600"/>
                  </a:cxn>
                  <a:cxn ang="0">
                    <a:pos x="911" y="656"/>
                  </a:cxn>
                  <a:cxn ang="0">
                    <a:pos x="802" y="598"/>
                  </a:cxn>
                  <a:cxn ang="0">
                    <a:pos x="700" y="600"/>
                  </a:cxn>
                  <a:cxn ang="0">
                    <a:pos x="553" y="538"/>
                  </a:cxn>
                  <a:cxn ang="0">
                    <a:pos x="448" y="491"/>
                  </a:cxn>
                  <a:cxn ang="0">
                    <a:pos x="437" y="429"/>
                  </a:cxn>
                  <a:cxn ang="0">
                    <a:pos x="316" y="274"/>
                  </a:cxn>
                  <a:cxn ang="0">
                    <a:pos x="286" y="236"/>
                  </a:cxn>
                  <a:cxn ang="0">
                    <a:pos x="238" y="179"/>
                  </a:cxn>
                  <a:cxn ang="0">
                    <a:pos x="178" y="138"/>
                  </a:cxn>
                  <a:cxn ang="0">
                    <a:pos x="116" y="42"/>
                  </a:cxn>
                  <a:cxn ang="0">
                    <a:pos x="90" y="94"/>
                  </a:cxn>
                  <a:cxn ang="0">
                    <a:pos x="238" y="316"/>
                  </a:cxn>
                  <a:cxn ang="0">
                    <a:pos x="281" y="347"/>
                  </a:cxn>
                  <a:cxn ang="0">
                    <a:pos x="245" y="343"/>
                  </a:cxn>
                  <a:cxn ang="0">
                    <a:pos x="183" y="284"/>
                  </a:cxn>
                  <a:cxn ang="0">
                    <a:pos x="95" y="209"/>
                  </a:cxn>
                  <a:cxn ang="0">
                    <a:pos x="95" y="186"/>
                  </a:cxn>
                  <a:cxn ang="0">
                    <a:pos x="51" y="112"/>
                  </a:cxn>
                  <a:cxn ang="0">
                    <a:pos x="76" y="0"/>
                  </a:cxn>
                  <a:cxn ang="0">
                    <a:pos x="389" y="36"/>
                  </a:cxn>
                  <a:cxn ang="0">
                    <a:pos x="454" y="108"/>
                  </a:cxn>
                  <a:cxn ang="0">
                    <a:pos x="506" y="138"/>
                  </a:cxn>
                  <a:cxn ang="0">
                    <a:pos x="577" y="108"/>
                  </a:cxn>
                  <a:cxn ang="0">
                    <a:pos x="729" y="254"/>
                  </a:cxn>
                </a:cxnLst>
                <a:rect l="txL" t="txT" r="txR" b="txB"/>
                <a:pathLst>
                  <a:path w="382" h="229">
                    <a:moveTo>
                      <a:pt x="252" y="88"/>
                    </a:moveTo>
                    <a:lnTo>
                      <a:pt x="244" y="109"/>
                    </a:lnTo>
                    <a:lnTo>
                      <a:pt x="242" y="131"/>
                    </a:lnTo>
                    <a:lnTo>
                      <a:pt x="250" y="142"/>
                    </a:lnTo>
                    <a:lnTo>
                      <a:pt x="250" y="152"/>
                    </a:lnTo>
                    <a:lnTo>
                      <a:pt x="269" y="177"/>
                    </a:lnTo>
                    <a:lnTo>
                      <a:pt x="289" y="185"/>
                    </a:lnTo>
                    <a:lnTo>
                      <a:pt x="312" y="178"/>
                    </a:lnTo>
                    <a:lnTo>
                      <a:pt x="327" y="180"/>
                    </a:lnTo>
                    <a:lnTo>
                      <a:pt x="324" y="177"/>
                    </a:lnTo>
                    <a:lnTo>
                      <a:pt x="334" y="171"/>
                    </a:lnTo>
                    <a:lnTo>
                      <a:pt x="338" y="149"/>
                    </a:lnTo>
                    <a:lnTo>
                      <a:pt x="342" y="149"/>
                    </a:lnTo>
                    <a:lnTo>
                      <a:pt x="367" y="142"/>
                    </a:lnTo>
                    <a:lnTo>
                      <a:pt x="382" y="146"/>
                    </a:lnTo>
                    <a:lnTo>
                      <a:pt x="371" y="181"/>
                    </a:lnTo>
                    <a:lnTo>
                      <a:pt x="367" y="187"/>
                    </a:lnTo>
                    <a:lnTo>
                      <a:pt x="363" y="181"/>
                    </a:lnTo>
                    <a:lnTo>
                      <a:pt x="360" y="181"/>
                    </a:lnTo>
                    <a:lnTo>
                      <a:pt x="352" y="187"/>
                    </a:lnTo>
                    <a:lnTo>
                      <a:pt x="334" y="187"/>
                    </a:lnTo>
                    <a:lnTo>
                      <a:pt x="325" y="194"/>
                    </a:lnTo>
                    <a:lnTo>
                      <a:pt x="335" y="206"/>
                    </a:lnTo>
                    <a:lnTo>
                      <a:pt x="323" y="209"/>
                    </a:lnTo>
                    <a:lnTo>
                      <a:pt x="314" y="228"/>
                    </a:lnTo>
                    <a:lnTo>
                      <a:pt x="314" y="229"/>
                    </a:lnTo>
                    <a:lnTo>
                      <a:pt x="287" y="209"/>
                    </a:lnTo>
                    <a:lnTo>
                      <a:pt x="277" y="208"/>
                    </a:lnTo>
                    <a:lnTo>
                      <a:pt x="263" y="215"/>
                    </a:lnTo>
                    <a:lnTo>
                      <a:pt x="241" y="209"/>
                    </a:lnTo>
                    <a:lnTo>
                      <a:pt x="202" y="196"/>
                    </a:lnTo>
                    <a:lnTo>
                      <a:pt x="191" y="187"/>
                    </a:lnTo>
                    <a:lnTo>
                      <a:pt x="172" y="184"/>
                    </a:lnTo>
                    <a:lnTo>
                      <a:pt x="154" y="171"/>
                    </a:lnTo>
                    <a:lnTo>
                      <a:pt x="144" y="158"/>
                    </a:lnTo>
                    <a:lnTo>
                      <a:pt x="151" y="149"/>
                    </a:lnTo>
                    <a:lnTo>
                      <a:pt x="144" y="131"/>
                    </a:lnTo>
                    <a:lnTo>
                      <a:pt x="110" y="96"/>
                    </a:lnTo>
                    <a:lnTo>
                      <a:pt x="97" y="91"/>
                    </a:lnTo>
                    <a:lnTo>
                      <a:pt x="99" y="82"/>
                    </a:lnTo>
                    <a:lnTo>
                      <a:pt x="82" y="69"/>
                    </a:lnTo>
                    <a:lnTo>
                      <a:pt x="82" y="63"/>
                    </a:lnTo>
                    <a:lnTo>
                      <a:pt x="74" y="62"/>
                    </a:lnTo>
                    <a:lnTo>
                      <a:pt x="62" y="48"/>
                    </a:lnTo>
                    <a:lnTo>
                      <a:pt x="50" y="19"/>
                    </a:lnTo>
                    <a:lnTo>
                      <a:pt x="40" y="14"/>
                    </a:lnTo>
                    <a:lnTo>
                      <a:pt x="30" y="12"/>
                    </a:lnTo>
                    <a:lnTo>
                      <a:pt x="31" y="33"/>
                    </a:lnTo>
                    <a:lnTo>
                      <a:pt x="70" y="81"/>
                    </a:lnTo>
                    <a:lnTo>
                      <a:pt x="82" y="110"/>
                    </a:lnTo>
                    <a:lnTo>
                      <a:pt x="88" y="110"/>
                    </a:lnTo>
                    <a:lnTo>
                      <a:pt x="97" y="121"/>
                    </a:lnTo>
                    <a:lnTo>
                      <a:pt x="89" y="128"/>
                    </a:lnTo>
                    <a:lnTo>
                      <a:pt x="85" y="120"/>
                    </a:lnTo>
                    <a:lnTo>
                      <a:pt x="61" y="102"/>
                    </a:lnTo>
                    <a:lnTo>
                      <a:pt x="63" y="99"/>
                    </a:lnTo>
                    <a:lnTo>
                      <a:pt x="61" y="85"/>
                    </a:lnTo>
                    <a:lnTo>
                      <a:pt x="33" y="72"/>
                    </a:lnTo>
                    <a:lnTo>
                      <a:pt x="25" y="63"/>
                    </a:lnTo>
                    <a:lnTo>
                      <a:pt x="33" y="65"/>
                    </a:lnTo>
                    <a:lnTo>
                      <a:pt x="40" y="56"/>
                    </a:lnTo>
                    <a:lnTo>
                      <a:pt x="18" y="39"/>
                    </a:lnTo>
                    <a:lnTo>
                      <a:pt x="0" y="2"/>
                    </a:lnTo>
                    <a:lnTo>
                      <a:pt x="27" y="0"/>
                    </a:lnTo>
                    <a:lnTo>
                      <a:pt x="77" y="17"/>
                    </a:lnTo>
                    <a:lnTo>
                      <a:pt x="135" y="13"/>
                    </a:lnTo>
                    <a:lnTo>
                      <a:pt x="153" y="26"/>
                    </a:lnTo>
                    <a:lnTo>
                      <a:pt x="157" y="3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83" y="38"/>
                    </a:lnTo>
                    <a:lnTo>
                      <a:pt x="199" y="38"/>
                    </a:lnTo>
                    <a:lnTo>
                      <a:pt x="228" y="81"/>
                    </a:lnTo>
                    <a:lnTo>
                      <a:pt x="252" y="89"/>
                    </a:lnTo>
                    <a:lnTo>
                      <a:pt x="252" y="8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5" name="Freeform 8"/>
              <p:cNvSpPr/>
              <p:nvPr/>
            </p:nvSpPr>
            <p:spPr>
              <a:xfrm>
                <a:off x="788" y="1799"/>
                <a:ext cx="456" cy="273"/>
              </a:xfrm>
              <a:custGeom>
                <a:avLst/>
                <a:gdLst>
                  <a:gd name="txL" fmla="*/ 0 w 382"/>
                  <a:gd name="txT" fmla="*/ 0 h 229"/>
                  <a:gd name="txR" fmla="*/ 382 w 382"/>
                  <a:gd name="txB" fmla="*/ 229 h 229"/>
                </a:gdLst>
                <a:ahLst/>
                <a:cxnLst>
                  <a:cxn ang="0">
                    <a:pos x="704" y="314"/>
                  </a:cxn>
                  <a:cxn ang="0">
                    <a:pos x="722" y="407"/>
                  </a:cxn>
                  <a:cxn ang="0">
                    <a:pos x="778" y="509"/>
                  </a:cxn>
                  <a:cxn ang="0">
                    <a:pos x="902" y="511"/>
                  </a:cxn>
                  <a:cxn ang="0">
                    <a:pos x="937" y="509"/>
                  </a:cxn>
                  <a:cxn ang="0">
                    <a:pos x="976" y="429"/>
                  </a:cxn>
                  <a:cxn ang="0">
                    <a:pos x="1061" y="407"/>
                  </a:cxn>
                  <a:cxn ang="0">
                    <a:pos x="1073" y="522"/>
                  </a:cxn>
                  <a:cxn ang="0">
                    <a:pos x="1050" y="522"/>
                  </a:cxn>
                  <a:cxn ang="0">
                    <a:pos x="1017" y="538"/>
                  </a:cxn>
                  <a:cxn ang="0">
                    <a:pos x="941" y="556"/>
                  </a:cxn>
                  <a:cxn ang="0">
                    <a:pos x="936" y="600"/>
                  </a:cxn>
                  <a:cxn ang="0">
                    <a:pos x="911" y="656"/>
                  </a:cxn>
                  <a:cxn ang="0">
                    <a:pos x="802" y="598"/>
                  </a:cxn>
                  <a:cxn ang="0">
                    <a:pos x="700" y="600"/>
                  </a:cxn>
                  <a:cxn ang="0">
                    <a:pos x="553" y="538"/>
                  </a:cxn>
                  <a:cxn ang="0">
                    <a:pos x="448" y="491"/>
                  </a:cxn>
                  <a:cxn ang="0">
                    <a:pos x="437" y="429"/>
                  </a:cxn>
                  <a:cxn ang="0">
                    <a:pos x="316" y="274"/>
                  </a:cxn>
                  <a:cxn ang="0">
                    <a:pos x="286" y="236"/>
                  </a:cxn>
                  <a:cxn ang="0">
                    <a:pos x="238" y="179"/>
                  </a:cxn>
                  <a:cxn ang="0">
                    <a:pos x="178" y="138"/>
                  </a:cxn>
                  <a:cxn ang="0">
                    <a:pos x="116" y="42"/>
                  </a:cxn>
                  <a:cxn ang="0">
                    <a:pos x="90" y="94"/>
                  </a:cxn>
                  <a:cxn ang="0">
                    <a:pos x="238" y="316"/>
                  </a:cxn>
                  <a:cxn ang="0">
                    <a:pos x="281" y="347"/>
                  </a:cxn>
                  <a:cxn ang="0">
                    <a:pos x="245" y="343"/>
                  </a:cxn>
                  <a:cxn ang="0">
                    <a:pos x="183" y="284"/>
                  </a:cxn>
                  <a:cxn ang="0">
                    <a:pos x="95" y="209"/>
                  </a:cxn>
                  <a:cxn ang="0">
                    <a:pos x="95" y="186"/>
                  </a:cxn>
                  <a:cxn ang="0">
                    <a:pos x="51" y="112"/>
                  </a:cxn>
                  <a:cxn ang="0">
                    <a:pos x="76" y="0"/>
                  </a:cxn>
                  <a:cxn ang="0">
                    <a:pos x="389" y="36"/>
                  </a:cxn>
                  <a:cxn ang="0">
                    <a:pos x="454" y="108"/>
                  </a:cxn>
                  <a:cxn ang="0">
                    <a:pos x="506" y="138"/>
                  </a:cxn>
                  <a:cxn ang="0">
                    <a:pos x="577" y="108"/>
                  </a:cxn>
                  <a:cxn ang="0">
                    <a:pos x="729" y="254"/>
                  </a:cxn>
                </a:cxnLst>
                <a:rect l="txL" t="txT" r="txR" b="txB"/>
                <a:pathLst>
                  <a:path w="382" h="229">
                    <a:moveTo>
                      <a:pt x="252" y="88"/>
                    </a:moveTo>
                    <a:lnTo>
                      <a:pt x="244" y="109"/>
                    </a:lnTo>
                    <a:lnTo>
                      <a:pt x="242" y="131"/>
                    </a:lnTo>
                    <a:lnTo>
                      <a:pt x="250" y="142"/>
                    </a:lnTo>
                    <a:lnTo>
                      <a:pt x="250" y="152"/>
                    </a:lnTo>
                    <a:lnTo>
                      <a:pt x="269" y="177"/>
                    </a:lnTo>
                    <a:lnTo>
                      <a:pt x="289" y="185"/>
                    </a:lnTo>
                    <a:lnTo>
                      <a:pt x="312" y="178"/>
                    </a:lnTo>
                    <a:lnTo>
                      <a:pt x="327" y="180"/>
                    </a:lnTo>
                    <a:lnTo>
                      <a:pt x="324" y="177"/>
                    </a:lnTo>
                    <a:lnTo>
                      <a:pt x="334" y="171"/>
                    </a:lnTo>
                    <a:lnTo>
                      <a:pt x="338" y="149"/>
                    </a:lnTo>
                    <a:lnTo>
                      <a:pt x="342" y="149"/>
                    </a:lnTo>
                    <a:lnTo>
                      <a:pt x="367" y="142"/>
                    </a:lnTo>
                    <a:lnTo>
                      <a:pt x="382" y="146"/>
                    </a:lnTo>
                    <a:lnTo>
                      <a:pt x="371" y="181"/>
                    </a:lnTo>
                    <a:lnTo>
                      <a:pt x="367" y="187"/>
                    </a:lnTo>
                    <a:lnTo>
                      <a:pt x="363" y="181"/>
                    </a:lnTo>
                    <a:lnTo>
                      <a:pt x="360" y="181"/>
                    </a:lnTo>
                    <a:lnTo>
                      <a:pt x="352" y="187"/>
                    </a:lnTo>
                    <a:lnTo>
                      <a:pt x="334" y="187"/>
                    </a:lnTo>
                    <a:lnTo>
                      <a:pt x="325" y="194"/>
                    </a:lnTo>
                    <a:lnTo>
                      <a:pt x="335" y="206"/>
                    </a:lnTo>
                    <a:lnTo>
                      <a:pt x="323" y="209"/>
                    </a:lnTo>
                    <a:lnTo>
                      <a:pt x="314" y="228"/>
                    </a:lnTo>
                    <a:lnTo>
                      <a:pt x="314" y="229"/>
                    </a:lnTo>
                    <a:lnTo>
                      <a:pt x="287" y="209"/>
                    </a:lnTo>
                    <a:lnTo>
                      <a:pt x="277" y="208"/>
                    </a:lnTo>
                    <a:lnTo>
                      <a:pt x="263" y="215"/>
                    </a:lnTo>
                    <a:lnTo>
                      <a:pt x="241" y="209"/>
                    </a:lnTo>
                    <a:lnTo>
                      <a:pt x="202" y="196"/>
                    </a:lnTo>
                    <a:lnTo>
                      <a:pt x="191" y="187"/>
                    </a:lnTo>
                    <a:lnTo>
                      <a:pt x="172" y="184"/>
                    </a:lnTo>
                    <a:lnTo>
                      <a:pt x="154" y="171"/>
                    </a:lnTo>
                    <a:lnTo>
                      <a:pt x="144" y="158"/>
                    </a:lnTo>
                    <a:lnTo>
                      <a:pt x="151" y="149"/>
                    </a:lnTo>
                    <a:lnTo>
                      <a:pt x="144" y="131"/>
                    </a:lnTo>
                    <a:lnTo>
                      <a:pt x="110" y="96"/>
                    </a:lnTo>
                    <a:lnTo>
                      <a:pt x="97" y="91"/>
                    </a:lnTo>
                    <a:lnTo>
                      <a:pt x="99" y="82"/>
                    </a:lnTo>
                    <a:lnTo>
                      <a:pt x="82" y="69"/>
                    </a:lnTo>
                    <a:lnTo>
                      <a:pt x="82" y="63"/>
                    </a:lnTo>
                    <a:lnTo>
                      <a:pt x="74" y="62"/>
                    </a:lnTo>
                    <a:lnTo>
                      <a:pt x="62" y="48"/>
                    </a:lnTo>
                    <a:lnTo>
                      <a:pt x="50" y="19"/>
                    </a:lnTo>
                    <a:lnTo>
                      <a:pt x="40" y="14"/>
                    </a:lnTo>
                    <a:lnTo>
                      <a:pt x="30" y="12"/>
                    </a:lnTo>
                    <a:lnTo>
                      <a:pt x="31" y="33"/>
                    </a:lnTo>
                    <a:lnTo>
                      <a:pt x="70" y="81"/>
                    </a:lnTo>
                    <a:lnTo>
                      <a:pt x="82" y="110"/>
                    </a:lnTo>
                    <a:lnTo>
                      <a:pt x="88" y="110"/>
                    </a:lnTo>
                    <a:lnTo>
                      <a:pt x="97" y="121"/>
                    </a:lnTo>
                    <a:lnTo>
                      <a:pt x="89" y="128"/>
                    </a:lnTo>
                    <a:lnTo>
                      <a:pt x="85" y="120"/>
                    </a:lnTo>
                    <a:lnTo>
                      <a:pt x="61" y="102"/>
                    </a:lnTo>
                    <a:lnTo>
                      <a:pt x="63" y="99"/>
                    </a:lnTo>
                    <a:lnTo>
                      <a:pt x="61" y="85"/>
                    </a:lnTo>
                    <a:lnTo>
                      <a:pt x="33" y="72"/>
                    </a:lnTo>
                    <a:lnTo>
                      <a:pt x="25" y="63"/>
                    </a:lnTo>
                    <a:lnTo>
                      <a:pt x="33" y="65"/>
                    </a:lnTo>
                    <a:lnTo>
                      <a:pt x="40" y="56"/>
                    </a:lnTo>
                    <a:lnTo>
                      <a:pt x="18" y="39"/>
                    </a:lnTo>
                    <a:lnTo>
                      <a:pt x="0" y="2"/>
                    </a:lnTo>
                    <a:lnTo>
                      <a:pt x="27" y="0"/>
                    </a:lnTo>
                    <a:lnTo>
                      <a:pt x="77" y="17"/>
                    </a:lnTo>
                    <a:lnTo>
                      <a:pt x="135" y="13"/>
                    </a:lnTo>
                    <a:lnTo>
                      <a:pt x="153" y="26"/>
                    </a:lnTo>
                    <a:lnTo>
                      <a:pt x="157" y="3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83" y="38"/>
                    </a:lnTo>
                    <a:lnTo>
                      <a:pt x="199" y="38"/>
                    </a:lnTo>
                    <a:lnTo>
                      <a:pt x="228" y="81"/>
                    </a:lnTo>
                    <a:lnTo>
                      <a:pt x="252" y="89"/>
                    </a:lnTo>
                    <a:lnTo>
                      <a:pt x="252" y="8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6" name="Freeform 9"/>
              <p:cNvSpPr/>
              <p:nvPr/>
            </p:nvSpPr>
            <p:spPr>
              <a:xfrm>
                <a:off x="1213" y="2014"/>
                <a:ext cx="22" cy="37"/>
              </a:xfrm>
              <a:custGeom>
                <a:avLst/>
                <a:gdLst>
                  <a:gd name="txL" fmla="*/ 0 w 19"/>
                  <a:gd name="txT" fmla="*/ 0 h 31"/>
                  <a:gd name="txR" fmla="*/ 19 w 19"/>
                  <a:gd name="txB" fmla="*/ 31 h 31"/>
                </a:gdLst>
                <a:ahLst/>
                <a:cxnLst>
                  <a:cxn ang="0">
                    <a:pos x="10" y="90"/>
                  </a:cxn>
                  <a:cxn ang="0">
                    <a:pos x="36" y="75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6"/>
                  </a:cxn>
                  <a:cxn ang="0">
                    <a:pos x="10" y="90"/>
                  </a:cxn>
                </a:cxnLst>
                <a:rect l="txL" t="txT" r="txR" b="txB"/>
                <a:pathLst>
                  <a:path w="19" h="31">
                    <a:moveTo>
                      <a:pt x="4" y="31"/>
                    </a:moveTo>
                    <a:lnTo>
                      <a:pt x="15" y="26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0" y="27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7" name="Freeform 10"/>
              <p:cNvSpPr/>
              <p:nvPr/>
            </p:nvSpPr>
            <p:spPr>
              <a:xfrm>
                <a:off x="1213" y="2014"/>
                <a:ext cx="22" cy="37"/>
              </a:xfrm>
              <a:custGeom>
                <a:avLst/>
                <a:gdLst>
                  <a:gd name="txL" fmla="*/ 0 w 19"/>
                  <a:gd name="txT" fmla="*/ 0 h 31"/>
                  <a:gd name="txR" fmla="*/ 19 w 19"/>
                  <a:gd name="txB" fmla="*/ 31 h 31"/>
                </a:gdLst>
                <a:ahLst/>
                <a:cxnLst>
                  <a:cxn ang="0">
                    <a:pos x="10" y="90"/>
                  </a:cxn>
                  <a:cxn ang="0">
                    <a:pos x="36" y="75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6"/>
                  </a:cxn>
                  <a:cxn ang="0">
                    <a:pos x="10" y="90"/>
                  </a:cxn>
                </a:cxnLst>
                <a:rect l="txL" t="txT" r="txR" b="txB"/>
                <a:pathLst>
                  <a:path w="19" h="31">
                    <a:moveTo>
                      <a:pt x="4" y="31"/>
                    </a:moveTo>
                    <a:lnTo>
                      <a:pt x="15" y="26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0" y="27"/>
                    </a:lnTo>
                    <a:lnTo>
                      <a:pt x="4" y="31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8" name="Freeform 11"/>
              <p:cNvSpPr/>
              <p:nvPr/>
            </p:nvSpPr>
            <p:spPr>
              <a:xfrm>
                <a:off x="1169" y="2022"/>
                <a:ext cx="55" cy="59"/>
              </a:xfrm>
              <a:custGeom>
                <a:avLst/>
                <a:gdLst>
                  <a:gd name="txL" fmla="*/ 0 w 46"/>
                  <a:gd name="txT" fmla="*/ 0 h 50"/>
                  <a:gd name="txR" fmla="*/ 46 w 46"/>
                  <a:gd name="txB" fmla="*/ 50 h 50"/>
                </a:gdLst>
                <a:ahLst/>
                <a:cxnLst>
                  <a:cxn ang="0">
                    <a:pos x="111" y="63"/>
                  </a:cxn>
                  <a:cxn ang="0">
                    <a:pos x="134" y="72"/>
                  </a:cxn>
                  <a:cxn ang="0">
                    <a:pos x="134" y="67"/>
                  </a:cxn>
                  <a:cxn ang="0">
                    <a:pos x="102" y="110"/>
                  </a:cxn>
                  <a:cxn ang="0">
                    <a:pos x="78" y="137"/>
                  </a:cxn>
                  <a:cxn ang="0">
                    <a:pos x="0" y="110"/>
                  </a:cxn>
                  <a:cxn ang="0">
                    <a:pos x="0" y="107"/>
                  </a:cxn>
                  <a:cxn ang="0">
                    <a:pos x="28" y="61"/>
                  </a:cxn>
                  <a:cxn ang="0">
                    <a:pos x="56" y="46"/>
                  </a:cxn>
                  <a:cxn ang="0">
                    <a:pos x="33" y="13"/>
                  </a:cxn>
                  <a:cxn ang="0">
                    <a:pos x="56" y="0"/>
                  </a:cxn>
                  <a:cxn ang="0">
                    <a:pos x="104" y="0"/>
                  </a:cxn>
                  <a:cxn ang="0">
                    <a:pos x="104" y="52"/>
                  </a:cxn>
                  <a:cxn ang="0">
                    <a:pos x="115" y="63"/>
                  </a:cxn>
                  <a:cxn ang="0">
                    <a:pos x="111" y="63"/>
                  </a:cxn>
                </a:cxnLst>
                <a:rect l="txL" t="txT" r="txR" b="txB"/>
                <a:pathLst>
                  <a:path w="46" h="50">
                    <a:moveTo>
                      <a:pt x="38" y="23"/>
                    </a:moveTo>
                    <a:lnTo>
                      <a:pt x="46" y="26"/>
                    </a:lnTo>
                    <a:lnTo>
                      <a:pt x="46" y="25"/>
                    </a:lnTo>
                    <a:lnTo>
                      <a:pt x="34" y="41"/>
                    </a:lnTo>
                    <a:lnTo>
                      <a:pt x="27" y="50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9" y="22"/>
                    </a:lnTo>
                    <a:lnTo>
                      <a:pt x="19" y="17"/>
                    </a:lnTo>
                    <a:lnTo>
                      <a:pt x="11" y="5"/>
                    </a:lnTo>
                    <a:lnTo>
                      <a:pt x="19" y="0"/>
                    </a:lnTo>
                    <a:lnTo>
                      <a:pt x="36" y="0"/>
                    </a:lnTo>
                    <a:lnTo>
                      <a:pt x="36" y="19"/>
                    </a:lnTo>
                    <a:lnTo>
                      <a:pt x="39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9" name="Freeform 12"/>
              <p:cNvSpPr/>
              <p:nvPr/>
            </p:nvSpPr>
            <p:spPr>
              <a:xfrm>
                <a:off x="1169" y="2022"/>
                <a:ext cx="55" cy="59"/>
              </a:xfrm>
              <a:custGeom>
                <a:avLst/>
                <a:gdLst>
                  <a:gd name="txL" fmla="*/ 0 w 46"/>
                  <a:gd name="txT" fmla="*/ 0 h 50"/>
                  <a:gd name="txR" fmla="*/ 46 w 46"/>
                  <a:gd name="txB" fmla="*/ 50 h 50"/>
                </a:gdLst>
                <a:ahLst/>
                <a:cxnLst>
                  <a:cxn ang="0">
                    <a:pos x="111" y="63"/>
                  </a:cxn>
                  <a:cxn ang="0">
                    <a:pos x="134" y="72"/>
                  </a:cxn>
                  <a:cxn ang="0">
                    <a:pos x="134" y="67"/>
                  </a:cxn>
                  <a:cxn ang="0">
                    <a:pos x="102" y="110"/>
                  </a:cxn>
                  <a:cxn ang="0">
                    <a:pos x="78" y="137"/>
                  </a:cxn>
                  <a:cxn ang="0">
                    <a:pos x="0" y="110"/>
                  </a:cxn>
                  <a:cxn ang="0">
                    <a:pos x="0" y="107"/>
                  </a:cxn>
                  <a:cxn ang="0">
                    <a:pos x="28" y="61"/>
                  </a:cxn>
                  <a:cxn ang="0">
                    <a:pos x="56" y="46"/>
                  </a:cxn>
                  <a:cxn ang="0">
                    <a:pos x="33" y="13"/>
                  </a:cxn>
                  <a:cxn ang="0">
                    <a:pos x="56" y="0"/>
                  </a:cxn>
                  <a:cxn ang="0">
                    <a:pos x="104" y="0"/>
                  </a:cxn>
                  <a:cxn ang="0">
                    <a:pos x="104" y="52"/>
                  </a:cxn>
                  <a:cxn ang="0">
                    <a:pos x="115" y="63"/>
                  </a:cxn>
                  <a:cxn ang="0">
                    <a:pos x="111" y="63"/>
                  </a:cxn>
                </a:cxnLst>
                <a:rect l="txL" t="txT" r="txR" b="txB"/>
                <a:pathLst>
                  <a:path w="46" h="50">
                    <a:moveTo>
                      <a:pt x="38" y="23"/>
                    </a:moveTo>
                    <a:lnTo>
                      <a:pt x="46" y="26"/>
                    </a:lnTo>
                    <a:lnTo>
                      <a:pt x="46" y="25"/>
                    </a:lnTo>
                    <a:lnTo>
                      <a:pt x="34" y="41"/>
                    </a:lnTo>
                    <a:lnTo>
                      <a:pt x="27" y="50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9" y="22"/>
                    </a:lnTo>
                    <a:lnTo>
                      <a:pt x="19" y="17"/>
                    </a:lnTo>
                    <a:lnTo>
                      <a:pt x="11" y="5"/>
                    </a:lnTo>
                    <a:lnTo>
                      <a:pt x="19" y="0"/>
                    </a:lnTo>
                    <a:lnTo>
                      <a:pt x="36" y="0"/>
                    </a:lnTo>
                    <a:lnTo>
                      <a:pt x="36" y="19"/>
                    </a:lnTo>
                    <a:lnTo>
                      <a:pt x="39" y="23"/>
                    </a:lnTo>
                    <a:lnTo>
                      <a:pt x="38" y="23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0" name="Freeform 13"/>
              <p:cNvSpPr/>
              <p:nvPr/>
            </p:nvSpPr>
            <p:spPr>
              <a:xfrm>
                <a:off x="1208" y="2051"/>
                <a:ext cx="95" cy="40"/>
              </a:xfrm>
              <a:custGeom>
                <a:avLst/>
                <a:gdLst>
                  <a:gd name="txL" fmla="*/ 0 w 79"/>
                  <a:gd name="txT" fmla="*/ 0 h 33"/>
                  <a:gd name="txR" fmla="*/ 79 w 79"/>
                  <a:gd name="txB" fmla="*/ 33 h 33"/>
                </a:gdLst>
                <a:ahLst/>
                <a:cxnLst>
                  <a:cxn ang="0">
                    <a:pos x="41" y="2"/>
                  </a:cxn>
                  <a:cxn ang="0">
                    <a:pos x="42" y="12"/>
                  </a:cxn>
                  <a:cxn ang="0">
                    <a:pos x="165" y="0"/>
                  </a:cxn>
                  <a:cxn ang="0">
                    <a:pos x="238" y="33"/>
                  </a:cxn>
                  <a:cxn ang="0">
                    <a:pos x="228" y="33"/>
                  </a:cxn>
                  <a:cxn ang="0">
                    <a:pos x="170" y="40"/>
                  </a:cxn>
                  <a:cxn ang="0">
                    <a:pos x="76" y="103"/>
                  </a:cxn>
                  <a:cxn ang="0">
                    <a:pos x="77" y="103"/>
                  </a:cxn>
                  <a:cxn ang="0">
                    <a:pos x="63" y="91"/>
                  </a:cxn>
                  <a:cxn ang="0">
                    <a:pos x="61" y="75"/>
                  </a:cxn>
                  <a:cxn ang="0">
                    <a:pos x="0" y="50"/>
                  </a:cxn>
                  <a:cxn ang="0">
                    <a:pos x="41" y="2"/>
                  </a:cxn>
                </a:cxnLst>
                <a:rect l="txL" t="txT" r="txR" b="txB"/>
                <a:pathLst>
                  <a:path w="79" h="33">
                    <a:moveTo>
                      <a:pt x="13" y="2"/>
                    </a:moveTo>
                    <a:lnTo>
                      <a:pt x="14" y="4"/>
                    </a:lnTo>
                    <a:lnTo>
                      <a:pt x="55" y="0"/>
                    </a:lnTo>
                    <a:lnTo>
                      <a:pt x="79" y="10"/>
                    </a:lnTo>
                    <a:lnTo>
                      <a:pt x="76" y="10"/>
                    </a:lnTo>
                    <a:lnTo>
                      <a:pt x="56" y="12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1" y="29"/>
                    </a:lnTo>
                    <a:lnTo>
                      <a:pt x="20" y="24"/>
                    </a:lnTo>
                    <a:lnTo>
                      <a:pt x="0" y="16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1" name="Freeform 14"/>
              <p:cNvSpPr/>
              <p:nvPr/>
            </p:nvSpPr>
            <p:spPr>
              <a:xfrm>
                <a:off x="1208" y="2051"/>
                <a:ext cx="95" cy="40"/>
              </a:xfrm>
              <a:custGeom>
                <a:avLst/>
                <a:gdLst>
                  <a:gd name="txL" fmla="*/ 0 w 79"/>
                  <a:gd name="txT" fmla="*/ 0 h 33"/>
                  <a:gd name="txR" fmla="*/ 79 w 79"/>
                  <a:gd name="txB" fmla="*/ 33 h 33"/>
                </a:gdLst>
                <a:ahLst/>
                <a:cxnLst>
                  <a:cxn ang="0">
                    <a:pos x="41" y="2"/>
                  </a:cxn>
                  <a:cxn ang="0">
                    <a:pos x="42" y="12"/>
                  </a:cxn>
                  <a:cxn ang="0">
                    <a:pos x="165" y="0"/>
                  </a:cxn>
                  <a:cxn ang="0">
                    <a:pos x="238" y="33"/>
                  </a:cxn>
                  <a:cxn ang="0">
                    <a:pos x="228" y="33"/>
                  </a:cxn>
                  <a:cxn ang="0">
                    <a:pos x="170" y="40"/>
                  </a:cxn>
                  <a:cxn ang="0">
                    <a:pos x="76" y="103"/>
                  </a:cxn>
                  <a:cxn ang="0">
                    <a:pos x="77" y="103"/>
                  </a:cxn>
                  <a:cxn ang="0">
                    <a:pos x="63" y="91"/>
                  </a:cxn>
                  <a:cxn ang="0">
                    <a:pos x="61" y="75"/>
                  </a:cxn>
                  <a:cxn ang="0">
                    <a:pos x="0" y="50"/>
                  </a:cxn>
                  <a:cxn ang="0">
                    <a:pos x="41" y="2"/>
                  </a:cxn>
                </a:cxnLst>
                <a:rect l="txL" t="txT" r="txR" b="txB"/>
                <a:pathLst>
                  <a:path w="79" h="33">
                    <a:moveTo>
                      <a:pt x="13" y="2"/>
                    </a:moveTo>
                    <a:lnTo>
                      <a:pt x="14" y="4"/>
                    </a:lnTo>
                    <a:lnTo>
                      <a:pt x="55" y="0"/>
                    </a:lnTo>
                    <a:lnTo>
                      <a:pt x="79" y="10"/>
                    </a:lnTo>
                    <a:lnTo>
                      <a:pt x="76" y="10"/>
                    </a:lnTo>
                    <a:lnTo>
                      <a:pt x="56" y="12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1" y="29"/>
                    </a:lnTo>
                    <a:lnTo>
                      <a:pt x="20" y="24"/>
                    </a:lnTo>
                    <a:lnTo>
                      <a:pt x="0" y="16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2" name="Freeform 15"/>
              <p:cNvSpPr/>
              <p:nvPr/>
            </p:nvSpPr>
            <p:spPr>
              <a:xfrm>
                <a:off x="1200" y="2073"/>
                <a:ext cx="31" cy="21"/>
              </a:xfrm>
              <a:custGeom>
                <a:avLst/>
                <a:gdLst>
                  <a:gd name="txL" fmla="*/ 0 w 26"/>
                  <a:gd name="txT" fmla="*/ 0 h 18"/>
                  <a:gd name="txR" fmla="*/ 26 w 26"/>
                  <a:gd name="txB" fmla="*/ 18 h 18"/>
                </a:gdLst>
                <a:ahLst/>
                <a:cxnLst>
                  <a:cxn ang="0">
                    <a:pos x="20" y="0"/>
                  </a:cxn>
                  <a:cxn ang="0">
                    <a:pos x="0" y="26"/>
                  </a:cxn>
                  <a:cxn ang="0">
                    <a:pos x="2" y="35"/>
                  </a:cxn>
                  <a:cxn ang="0">
                    <a:pos x="72" y="46"/>
                  </a:cxn>
                  <a:cxn ang="0">
                    <a:pos x="74" y="35"/>
                  </a:cxn>
                  <a:cxn ang="0">
                    <a:pos x="72" y="26"/>
                  </a:cxn>
                  <a:cxn ang="0">
                    <a:pos x="20" y="0"/>
                  </a:cxn>
                </a:cxnLst>
                <a:rect l="txL" t="txT" r="txR" b="txB"/>
                <a:pathLst>
                  <a:path w="26" h="18">
                    <a:moveTo>
                      <a:pt x="7" y="0"/>
                    </a:moveTo>
                    <a:lnTo>
                      <a:pt x="0" y="10"/>
                    </a:lnTo>
                    <a:lnTo>
                      <a:pt x="2" y="14"/>
                    </a:lnTo>
                    <a:lnTo>
                      <a:pt x="24" y="18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3" name="Freeform 16"/>
              <p:cNvSpPr/>
              <p:nvPr/>
            </p:nvSpPr>
            <p:spPr>
              <a:xfrm>
                <a:off x="1200" y="2073"/>
                <a:ext cx="31" cy="21"/>
              </a:xfrm>
              <a:custGeom>
                <a:avLst/>
                <a:gdLst>
                  <a:gd name="txL" fmla="*/ 0 w 26"/>
                  <a:gd name="txT" fmla="*/ 0 h 18"/>
                  <a:gd name="txR" fmla="*/ 26 w 26"/>
                  <a:gd name="txB" fmla="*/ 18 h 18"/>
                </a:gdLst>
                <a:ahLst/>
                <a:cxnLst>
                  <a:cxn ang="0">
                    <a:pos x="20" y="0"/>
                  </a:cxn>
                  <a:cxn ang="0">
                    <a:pos x="0" y="26"/>
                  </a:cxn>
                  <a:cxn ang="0">
                    <a:pos x="2" y="35"/>
                  </a:cxn>
                  <a:cxn ang="0">
                    <a:pos x="72" y="46"/>
                  </a:cxn>
                  <a:cxn ang="0">
                    <a:pos x="74" y="35"/>
                  </a:cxn>
                  <a:cxn ang="0">
                    <a:pos x="72" y="26"/>
                  </a:cxn>
                  <a:cxn ang="0">
                    <a:pos x="20" y="0"/>
                  </a:cxn>
                </a:cxnLst>
                <a:rect l="txL" t="txT" r="txR" b="txB"/>
                <a:pathLst>
                  <a:path w="26" h="18">
                    <a:moveTo>
                      <a:pt x="7" y="0"/>
                    </a:moveTo>
                    <a:lnTo>
                      <a:pt x="0" y="10"/>
                    </a:lnTo>
                    <a:lnTo>
                      <a:pt x="2" y="14"/>
                    </a:lnTo>
                    <a:lnTo>
                      <a:pt x="24" y="18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4" name="Freeform 17"/>
              <p:cNvSpPr/>
              <p:nvPr/>
            </p:nvSpPr>
            <p:spPr>
              <a:xfrm>
                <a:off x="1239" y="2064"/>
                <a:ext cx="65" cy="59"/>
              </a:xfrm>
              <a:custGeom>
                <a:avLst/>
                <a:gdLst>
                  <a:gd name="txL" fmla="*/ 0 w 54"/>
                  <a:gd name="txT" fmla="*/ 0 h 50"/>
                  <a:gd name="txR" fmla="*/ 54 w 54"/>
                  <a:gd name="txB" fmla="*/ 50 h 50"/>
                </a:gdLst>
                <a:ahLst/>
                <a:cxnLst>
                  <a:cxn ang="0">
                    <a:pos x="164" y="0"/>
                  </a:cxn>
                  <a:cxn ang="0">
                    <a:pos x="159" y="21"/>
                  </a:cxn>
                  <a:cxn ang="0">
                    <a:pos x="137" y="125"/>
                  </a:cxn>
                  <a:cxn ang="0">
                    <a:pos x="147" y="137"/>
                  </a:cxn>
                  <a:cxn ang="0">
                    <a:pos x="144" y="137"/>
                  </a:cxn>
                  <a:cxn ang="0">
                    <a:pos x="61" y="126"/>
                  </a:cxn>
                  <a:cxn ang="0">
                    <a:pos x="61" y="131"/>
                  </a:cxn>
                  <a:cxn ang="0">
                    <a:pos x="0" y="79"/>
                  </a:cxn>
                  <a:cxn ang="0">
                    <a:pos x="0" y="63"/>
                  </a:cxn>
                  <a:cxn ang="0">
                    <a:pos x="94" y="9"/>
                  </a:cxn>
                  <a:cxn ang="0">
                    <a:pos x="159" y="0"/>
                  </a:cxn>
                  <a:cxn ang="0">
                    <a:pos x="164" y="0"/>
                  </a:cxn>
                </a:cxnLst>
                <a:rect l="txL" t="txT" r="txR" b="txB"/>
                <a:pathLst>
                  <a:path w="54" h="50">
                    <a:moveTo>
                      <a:pt x="54" y="0"/>
                    </a:moveTo>
                    <a:lnTo>
                      <a:pt x="52" y="8"/>
                    </a:lnTo>
                    <a:lnTo>
                      <a:pt x="46" y="46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31" y="3"/>
                    </a:lnTo>
                    <a:lnTo>
                      <a:pt x="5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5" name="Freeform 18"/>
              <p:cNvSpPr/>
              <p:nvPr/>
            </p:nvSpPr>
            <p:spPr>
              <a:xfrm>
                <a:off x="1239" y="2064"/>
                <a:ext cx="65" cy="59"/>
              </a:xfrm>
              <a:custGeom>
                <a:avLst/>
                <a:gdLst>
                  <a:gd name="txL" fmla="*/ 0 w 54"/>
                  <a:gd name="txT" fmla="*/ 0 h 50"/>
                  <a:gd name="txR" fmla="*/ 54 w 54"/>
                  <a:gd name="txB" fmla="*/ 50 h 50"/>
                </a:gdLst>
                <a:ahLst/>
                <a:cxnLst>
                  <a:cxn ang="0">
                    <a:pos x="164" y="0"/>
                  </a:cxn>
                  <a:cxn ang="0">
                    <a:pos x="159" y="21"/>
                  </a:cxn>
                  <a:cxn ang="0">
                    <a:pos x="137" y="125"/>
                  </a:cxn>
                  <a:cxn ang="0">
                    <a:pos x="147" y="137"/>
                  </a:cxn>
                  <a:cxn ang="0">
                    <a:pos x="144" y="137"/>
                  </a:cxn>
                  <a:cxn ang="0">
                    <a:pos x="61" y="126"/>
                  </a:cxn>
                  <a:cxn ang="0">
                    <a:pos x="61" y="131"/>
                  </a:cxn>
                  <a:cxn ang="0">
                    <a:pos x="0" y="79"/>
                  </a:cxn>
                  <a:cxn ang="0">
                    <a:pos x="0" y="63"/>
                  </a:cxn>
                  <a:cxn ang="0">
                    <a:pos x="94" y="9"/>
                  </a:cxn>
                  <a:cxn ang="0">
                    <a:pos x="159" y="0"/>
                  </a:cxn>
                  <a:cxn ang="0">
                    <a:pos x="164" y="0"/>
                  </a:cxn>
                </a:cxnLst>
                <a:rect l="txL" t="txT" r="txR" b="txB"/>
                <a:pathLst>
                  <a:path w="54" h="50">
                    <a:moveTo>
                      <a:pt x="54" y="0"/>
                    </a:moveTo>
                    <a:lnTo>
                      <a:pt x="52" y="8"/>
                    </a:lnTo>
                    <a:lnTo>
                      <a:pt x="46" y="46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31" y="3"/>
                    </a:lnTo>
                    <a:lnTo>
                      <a:pt x="52" y="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6" name="Freeform 19"/>
              <p:cNvSpPr/>
              <p:nvPr/>
            </p:nvSpPr>
            <p:spPr>
              <a:xfrm>
                <a:off x="1266" y="2118"/>
                <a:ext cx="47" cy="39"/>
              </a:xfrm>
              <a:custGeom>
                <a:avLst/>
                <a:gdLst>
                  <a:gd name="txL" fmla="*/ 0 w 40"/>
                  <a:gd name="txT" fmla="*/ 0 h 33"/>
                  <a:gd name="txR" fmla="*/ 40 w 40"/>
                  <a:gd name="txB" fmla="*/ 33 h 33"/>
                </a:gdLst>
                <a:ahLst/>
                <a:cxnLst>
                  <a:cxn ang="0">
                    <a:pos x="89" y="87"/>
                  </a:cxn>
                  <a:cxn ang="0">
                    <a:pos x="105" y="46"/>
                  </a:cxn>
                  <a:cxn ang="0">
                    <a:pos x="87" y="33"/>
                  </a:cxn>
                  <a:cxn ang="0">
                    <a:pos x="68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9"/>
                  </a:cxn>
                  <a:cxn ang="0">
                    <a:pos x="15" y="46"/>
                  </a:cxn>
                  <a:cxn ang="0">
                    <a:pos x="31" y="33"/>
                  </a:cxn>
                  <a:cxn ang="0">
                    <a:pos x="68" y="64"/>
                  </a:cxn>
                  <a:cxn ang="0">
                    <a:pos x="65" y="79"/>
                  </a:cxn>
                  <a:cxn ang="0">
                    <a:pos x="89" y="90"/>
                  </a:cxn>
                  <a:cxn ang="0">
                    <a:pos x="89" y="87"/>
                  </a:cxn>
                </a:cxnLst>
                <a:rect l="txL" t="txT" r="txR" b="txB"/>
                <a:pathLst>
                  <a:path w="40" h="33">
                    <a:moveTo>
                      <a:pt x="34" y="32"/>
                    </a:moveTo>
                    <a:lnTo>
                      <a:pt x="40" y="17"/>
                    </a:lnTo>
                    <a:lnTo>
                      <a:pt x="33" y="12"/>
                    </a:lnTo>
                    <a:lnTo>
                      <a:pt x="26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4"/>
                    </a:lnTo>
                    <a:lnTo>
                      <a:pt x="6" y="17"/>
                    </a:lnTo>
                    <a:lnTo>
                      <a:pt x="12" y="12"/>
                    </a:lnTo>
                    <a:lnTo>
                      <a:pt x="26" y="24"/>
                    </a:lnTo>
                    <a:lnTo>
                      <a:pt x="25" y="30"/>
                    </a:lnTo>
                    <a:lnTo>
                      <a:pt x="34" y="33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7" name="Freeform 20"/>
              <p:cNvSpPr/>
              <p:nvPr/>
            </p:nvSpPr>
            <p:spPr>
              <a:xfrm>
                <a:off x="1266" y="2118"/>
                <a:ext cx="47" cy="39"/>
              </a:xfrm>
              <a:custGeom>
                <a:avLst/>
                <a:gdLst>
                  <a:gd name="txL" fmla="*/ 0 w 40"/>
                  <a:gd name="txT" fmla="*/ 0 h 33"/>
                  <a:gd name="txR" fmla="*/ 40 w 40"/>
                  <a:gd name="txB" fmla="*/ 33 h 33"/>
                </a:gdLst>
                <a:ahLst/>
                <a:cxnLst>
                  <a:cxn ang="0">
                    <a:pos x="89" y="87"/>
                  </a:cxn>
                  <a:cxn ang="0">
                    <a:pos x="105" y="46"/>
                  </a:cxn>
                  <a:cxn ang="0">
                    <a:pos x="87" y="33"/>
                  </a:cxn>
                  <a:cxn ang="0">
                    <a:pos x="68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9"/>
                  </a:cxn>
                  <a:cxn ang="0">
                    <a:pos x="15" y="46"/>
                  </a:cxn>
                  <a:cxn ang="0">
                    <a:pos x="31" y="33"/>
                  </a:cxn>
                  <a:cxn ang="0">
                    <a:pos x="68" y="64"/>
                  </a:cxn>
                  <a:cxn ang="0">
                    <a:pos x="65" y="79"/>
                  </a:cxn>
                  <a:cxn ang="0">
                    <a:pos x="89" y="90"/>
                  </a:cxn>
                  <a:cxn ang="0">
                    <a:pos x="89" y="87"/>
                  </a:cxn>
                </a:cxnLst>
                <a:rect l="txL" t="txT" r="txR" b="txB"/>
                <a:pathLst>
                  <a:path w="40" h="33">
                    <a:moveTo>
                      <a:pt x="34" y="32"/>
                    </a:moveTo>
                    <a:lnTo>
                      <a:pt x="40" y="17"/>
                    </a:lnTo>
                    <a:lnTo>
                      <a:pt x="33" y="12"/>
                    </a:lnTo>
                    <a:lnTo>
                      <a:pt x="26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4"/>
                    </a:lnTo>
                    <a:lnTo>
                      <a:pt x="6" y="17"/>
                    </a:lnTo>
                    <a:lnTo>
                      <a:pt x="12" y="12"/>
                    </a:lnTo>
                    <a:lnTo>
                      <a:pt x="26" y="24"/>
                    </a:lnTo>
                    <a:lnTo>
                      <a:pt x="25" y="30"/>
                    </a:lnTo>
                    <a:lnTo>
                      <a:pt x="34" y="33"/>
                    </a:lnTo>
                    <a:lnTo>
                      <a:pt x="34" y="3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8" name="Freeform 21"/>
              <p:cNvSpPr/>
              <p:nvPr/>
            </p:nvSpPr>
            <p:spPr>
              <a:xfrm>
                <a:off x="1307" y="2136"/>
                <a:ext cx="49" cy="35"/>
              </a:xfrm>
              <a:custGeom>
                <a:avLst/>
                <a:gdLst>
                  <a:gd name="txL" fmla="*/ 0 w 42"/>
                  <a:gd name="txT" fmla="*/ 0 h 29"/>
                  <a:gd name="txR" fmla="*/ 42 w 42"/>
                  <a:gd name="txB" fmla="*/ 29 h 29"/>
                </a:gdLst>
                <a:ahLst/>
                <a:cxnLst>
                  <a:cxn ang="0">
                    <a:pos x="0" y="48"/>
                  </a:cxn>
                  <a:cxn ang="0">
                    <a:pos x="64" y="70"/>
                  </a:cxn>
                  <a:cxn ang="0">
                    <a:pos x="67" y="91"/>
                  </a:cxn>
                  <a:cxn ang="0">
                    <a:pos x="95" y="78"/>
                  </a:cxn>
                  <a:cxn ang="0">
                    <a:pos x="78" y="52"/>
                  </a:cxn>
                  <a:cxn ang="0">
                    <a:pos x="105" y="28"/>
                  </a:cxn>
                  <a:cxn ang="0">
                    <a:pos x="95" y="12"/>
                  </a:cxn>
                  <a:cxn ang="0">
                    <a:pos x="49" y="28"/>
                  </a:cxn>
                  <a:cxn ang="0">
                    <a:pos x="26" y="14"/>
                  </a:cxn>
                  <a:cxn ang="0">
                    <a:pos x="15" y="0"/>
                  </a:cxn>
                  <a:cxn ang="0">
                    <a:pos x="0" y="48"/>
                  </a:cxn>
                </a:cxnLst>
                <a:rect l="txL" t="txT" r="txR" b="txB"/>
                <a:pathLst>
                  <a:path w="42" h="29">
                    <a:moveTo>
                      <a:pt x="0" y="15"/>
                    </a:moveTo>
                    <a:lnTo>
                      <a:pt x="25" y="22"/>
                    </a:lnTo>
                    <a:lnTo>
                      <a:pt x="27" y="29"/>
                    </a:lnTo>
                    <a:lnTo>
                      <a:pt x="38" y="26"/>
                    </a:lnTo>
                    <a:lnTo>
                      <a:pt x="31" y="17"/>
                    </a:lnTo>
                    <a:lnTo>
                      <a:pt x="42" y="9"/>
                    </a:lnTo>
                    <a:lnTo>
                      <a:pt x="38" y="4"/>
                    </a:lnTo>
                    <a:lnTo>
                      <a:pt x="20" y="9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9" name="Freeform 22"/>
              <p:cNvSpPr/>
              <p:nvPr/>
            </p:nvSpPr>
            <p:spPr>
              <a:xfrm>
                <a:off x="1307" y="2136"/>
                <a:ext cx="49" cy="35"/>
              </a:xfrm>
              <a:custGeom>
                <a:avLst/>
                <a:gdLst>
                  <a:gd name="txL" fmla="*/ 0 w 42"/>
                  <a:gd name="txT" fmla="*/ 0 h 29"/>
                  <a:gd name="txR" fmla="*/ 42 w 42"/>
                  <a:gd name="txB" fmla="*/ 29 h 29"/>
                </a:gdLst>
                <a:ahLst/>
                <a:cxnLst>
                  <a:cxn ang="0">
                    <a:pos x="0" y="48"/>
                  </a:cxn>
                  <a:cxn ang="0">
                    <a:pos x="64" y="70"/>
                  </a:cxn>
                  <a:cxn ang="0">
                    <a:pos x="67" y="91"/>
                  </a:cxn>
                  <a:cxn ang="0">
                    <a:pos x="95" y="78"/>
                  </a:cxn>
                  <a:cxn ang="0">
                    <a:pos x="78" y="52"/>
                  </a:cxn>
                  <a:cxn ang="0">
                    <a:pos x="105" y="28"/>
                  </a:cxn>
                  <a:cxn ang="0">
                    <a:pos x="95" y="12"/>
                  </a:cxn>
                  <a:cxn ang="0">
                    <a:pos x="49" y="28"/>
                  </a:cxn>
                  <a:cxn ang="0">
                    <a:pos x="26" y="14"/>
                  </a:cxn>
                  <a:cxn ang="0">
                    <a:pos x="15" y="0"/>
                  </a:cxn>
                  <a:cxn ang="0">
                    <a:pos x="0" y="48"/>
                  </a:cxn>
                </a:cxnLst>
                <a:rect l="txL" t="txT" r="txR" b="txB"/>
                <a:pathLst>
                  <a:path w="42" h="29">
                    <a:moveTo>
                      <a:pt x="0" y="15"/>
                    </a:moveTo>
                    <a:lnTo>
                      <a:pt x="25" y="22"/>
                    </a:lnTo>
                    <a:lnTo>
                      <a:pt x="27" y="29"/>
                    </a:lnTo>
                    <a:lnTo>
                      <a:pt x="38" y="26"/>
                    </a:lnTo>
                    <a:lnTo>
                      <a:pt x="31" y="17"/>
                    </a:lnTo>
                    <a:lnTo>
                      <a:pt x="42" y="9"/>
                    </a:lnTo>
                    <a:lnTo>
                      <a:pt x="38" y="4"/>
                    </a:lnTo>
                    <a:lnTo>
                      <a:pt x="20" y="9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0" name="Freeform 23"/>
              <p:cNvSpPr/>
              <p:nvPr/>
            </p:nvSpPr>
            <p:spPr>
              <a:xfrm>
                <a:off x="1356" y="2139"/>
                <a:ext cx="36" cy="32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85" y="25"/>
                  </a:cxn>
                  <a:cxn ang="0">
                    <a:pos x="89" y="45"/>
                  </a:cxn>
                  <a:cxn ang="0">
                    <a:pos x="71" y="71"/>
                  </a:cxn>
                  <a:cxn ang="0">
                    <a:pos x="71" y="75"/>
                  </a:cxn>
                  <a:cxn ang="0">
                    <a:pos x="49" y="45"/>
                  </a:cxn>
                  <a:cxn ang="0">
                    <a:pos x="53" y="39"/>
                  </a:cxn>
                  <a:cxn ang="0">
                    <a:pos x="12" y="11"/>
                  </a:cxn>
                  <a:cxn ang="0">
                    <a:pos x="0" y="2"/>
                  </a:cxn>
                  <a:cxn ang="0">
                    <a:pos x="24" y="0"/>
                  </a:cxn>
                  <a:cxn ang="0">
                    <a:pos x="50" y="2"/>
                  </a:cxn>
                  <a:cxn ang="0">
                    <a:pos x="85" y="25"/>
                  </a:cxn>
                </a:cxnLst>
                <a:rect l="txL" t="txT" r="txR" b="txB"/>
                <a:pathLst>
                  <a:path w="30" h="27">
                    <a:moveTo>
                      <a:pt x="28" y="9"/>
                    </a:moveTo>
                    <a:lnTo>
                      <a:pt x="30" y="16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1" name="Freeform 24"/>
              <p:cNvSpPr/>
              <p:nvPr/>
            </p:nvSpPr>
            <p:spPr>
              <a:xfrm>
                <a:off x="1356" y="2139"/>
                <a:ext cx="36" cy="32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85" y="25"/>
                  </a:cxn>
                  <a:cxn ang="0">
                    <a:pos x="89" y="45"/>
                  </a:cxn>
                  <a:cxn ang="0">
                    <a:pos x="71" y="71"/>
                  </a:cxn>
                  <a:cxn ang="0">
                    <a:pos x="71" y="75"/>
                  </a:cxn>
                  <a:cxn ang="0">
                    <a:pos x="49" y="45"/>
                  </a:cxn>
                  <a:cxn ang="0">
                    <a:pos x="53" y="39"/>
                  </a:cxn>
                  <a:cxn ang="0">
                    <a:pos x="12" y="11"/>
                  </a:cxn>
                  <a:cxn ang="0">
                    <a:pos x="0" y="2"/>
                  </a:cxn>
                  <a:cxn ang="0">
                    <a:pos x="24" y="0"/>
                  </a:cxn>
                  <a:cxn ang="0">
                    <a:pos x="50" y="2"/>
                  </a:cxn>
                  <a:cxn ang="0">
                    <a:pos x="85" y="25"/>
                  </a:cxn>
                </a:cxnLst>
                <a:rect l="txL" t="txT" r="txR" b="txB"/>
                <a:pathLst>
                  <a:path w="30" h="27">
                    <a:moveTo>
                      <a:pt x="28" y="9"/>
                    </a:moveTo>
                    <a:lnTo>
                      <a:pt x="30" y="16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28" y="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2" name="Freeform 25"/>
              <p:cNvSpPr/>
              <p:nvPr/>
            </p:nvSpPr>
            <p:spPr>
              <a:xfrm>
                <a:off x="1350" y="2142"/>
                <a:ext cx="22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45" y="28"/>
                  </a:cxn>
                  <a:cxn ang="0">
                    <a:pos x="16" y="0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4" y="61"/>
                  </a:cxn>
                  <a:cxn ang="0">
                    <a:pos x="45" y="28"/>
                  </a:cxn>
                </a:cxnLst>
                <a:rect l="txL" t="txT" r="txR" b="txB"/>
                <a:pathLst>
                  <a:path w="19" h="19">
                    <a:moveTo>
                      <a:pt x="19" y="9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4" y="1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3" name="Freeform 26"/>
              <p:cNvSpPr/>
              <p:nvPr/>
            </p:nvSpPr>
            <p:spPr>
              <a:xfrm>
                <a:off x="1350" y="2142"/>
                <a:ext cx="22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45" y="28"/>
                  </a:cxn>
                  <a:cxn ang="0">
                    <a:pos x="16" y="0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4" y="61"/>
                  </a:cxn>
                  <a:cxn ang="0">
                    <a:pos x="45" y="28"/>
                  </a:cxn>
                </a:cxnLst>
                <a:rect l="txL" t="txT" r="txR" b="txB"/>
                <a:pathLst>
                  <a:path w="19" h="19">
                    <a:moveTo>
                      <a:pt x="19" y="9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4" y="19"/>
                    </a:lnTo>
                    <a:lnTo>
                      <a:pt x="19" y="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4" name="Freeform 27"/>
              <p:cNvSpPr/>
              <p:nvPr/>
            </p:nvSpPr>
            <p:spPr>
              <a:xfrm>
                <a:off x="1365" y="2100"/>
                <a:ext cx="174" cy="227"/>
              </a:xfrm>
              <a:custGeom>
                <a:avLst/>
                <a:gdLst>
                  <a:gd name="txL" fmla="*/ 0 w 146"/>
                  <a:gd name="txT" fmla="*/ 0 h 190"/>
                  <a:gd name="txR" fmla="*/ 146 w 146"/>
                  <a:gd name="txB" fmla="*/ 190 h 190"/>
                </a:gdLst>
                <a:ahLst/>
                <a:cxnLst>
                  <a:cxn ang="0">
                    <a:pos x="319" y="552"/>
                  </a:cxn>
                  <a:cxn ang="0">
                    <a:pos x="341" y="461"/>
                  </a:cxn>
                  <a:cxn ang="0">
                    <a:pos x="319" y="401"/>
                  </a:cxn>
                  <a:cxn ang="0">
                    <a:pos x="354" y="395"/>
                  </a:cxn>
                  <a:cxn ang="0">
                    <a:pos x="328" y="375"/>
                  </a:cxn>
                  <a:cxn ang="0">
                    <a:pos x="328" y="358"/>
                  </a:cxn>
                  <a:cxn ang="0">
                    <a:pos x="414" y="346"/>
                  </a:cxn>
                  <a:cxn ang="0">
                    <a:pos x="417" y="346"/>
                  </a:cxn>
                  <a:cxn ang="0">
                    <a:pos x="406" y="315"/>
                  </a:cxn>
                  <a:cxn ang="0">
                    <a:pos x="417" y="301"/>
                  </a:cxn>
                  <a:cxn ang="0">
                    <a:pos x="392" y="263"/>
                  </a:cxn>
                  <a:cxn ang="0">
                    <a:pos x="414" y="210"/>
                  </a:cxn>
                  <a:cxn ang="0">
                    <a:pos x="354" y="210"/>
                  </a:cxn>
                  <a:cxn ang="0">
                    <a:pos x="317" y="178"/>
                  </a:cxn>
                  <a:cxn ang="0">
                    <a:pos x="254" y="177"/>
                  </a:cxn>
                  <a:cxn ang="0">
                    <a:pos x="238" y="167"/>
                  </a:cxn>
                  <a:cxn ang="0">
                    <a:pos x="238" y="147"/>
                  </a:cxn>
                  <a:cxn ang="0">
                    <a:pos x="206" y="96"/>
                  </a:cxn>
                  <a:cxn ang="0">
                    <a:pos x="232" y="45"/>
                  </a:cxn>
                  <a:cxn ang="0">
                    <a:pos x="253" y="32"/>
                  </a:cxn>
                  <a:cxn ang="0">
                    <a:pos x="253" y="27"/>
                  </a:cxn>
                  <a:cxn ang="0">
                    <a:pos x="281" y="12"/>
                  </a:cxn>
                  <a:cxn ang="0">
                    <a:pos x="265" y="0"/>
                  </a:cxn>
                  <a:cxn ang="0">
                    <a:pos x="200" y="42"/>
                  </a:cxn>
                  <a:cxn ang="0">
                    <a:pos x="133" y="50"/>
                  </a:cxn>
                  <a:cxn ang="0">
                    <a:pos x="122" y="96"/>
                  </a:cxn>
                  <a:cxn ang="0">
                    <a:pos x="86" y="129"/>
                  </a:cxn>
                  <a:cxn ang="0">
                    <a:pos x="86" y="149"/>
                  </a:cxn>
                  <a:cxn ang="0">
                    <a:pos x="60" y="124"/>
                  </a:cxn>
                  <a:cxn ang="0">
                    <a:pos x="64" y="148"/>
                  </a:cxn>
                  <a:cxn ang="0">
                    <a:pos x="42" y="170"/>
                  </a:cxn>
                  <a:cxn ang="0">
                    <a:pos x="42" y="176"/>
                  </a:cxn>
                  <a:cxn ang="0">
                    <a:pos x="60" y="196"/>
                  </a:cxn>
                  <a:cxn ang="0">
                    <a:pos x="54" y="280"/>
                  </a:cxn>
                  <a:cxn ang="0">
                    <a:pos x="64" y="290"/>
                  </a:cxn>
                  <a:cxn ang="0">
                    <a:pos x="43" y="324"/>
                  </a:cxn>
                  <a:cxn ang="0">
                    <a:pos x="20" y="324"/>
                  </a:cxn>
                  <a:cxn ang="0">
                    <a:pos x="14" y="352"/>
                  </a:cxn>
                  <a:cxn ang="0">
                    <a:pos x="0" y="358"/>
                  </a:cxn>
                  <a:cxn ang="0">
                    <a:pos x="1" y="375"/>
                  </a:cxn>
                  <a:cxn ang="0">
                    <a:pos x="64" y="413"/>
                  </a:cxn>
                  <a:cxn ang="0">
                    <a:pos x="108" y="404"/>
                  </a:cxn>
                  <a:cxn ang="0">
                    <a:pos x="129" y="418"/>
                  </a:cxn>
                  <a:cxn ang="0">
                    <a:pos x="192" y="461"/>
                  </a:cxn>
                  <a:cxn ang="0">
                    <a:pos x="213" y="491"/>
                  </a:cxn>
                  <a:cxn ang="0">
                    <a:pos x="288" y="490"/>
                  </a:cxn>
                  <a:cxn ang="0">
                    <a:pos x="312" y="503"/>
                  </a:cxn>
                  <a:cxn ang="0">
                    <a:pos x="317" y="516"/>
                  </a:cxn>
                  <a:cxn ang="0">
                    <a:pos x="302" y="534"/>
                  </a:cxn>
                  <a:cxn ang="0">
                    <a:pos x="319" y="552"/>
                  </a:cxn>
                </a:cxnLst>
                <a:rect l="txL" t="txT" r="txR" b="txB"/>
                <a:pathLst>
                  <a:path w="146" h="190">
                    <a:moveTo>
                      <a:pt x="112" y="190"/>
                    </a:moveTo>
                    <a:lnTo>
                      <a:pt x="119" y="158"/>
                    </a:lnTo>
                    <a:lnTo>
                      <a:pt x="112" y="138"/>
                    </a:lnTo>
                    <a:lnTo>
                      <a:pt x="123" y="136"/>
                    </a:lnTo>
                    <a:lnTo>
                      <a:pt x="115" y="129"/>
                    </a:lnTo>
                    <a:lnTo>
                      <a:pt x="115" y="123"/>
                    </a:lnTo>
                    <a:lnTo>
                      <a:pt x="144" y="119"/>
                    </a:lnTo>
                    <a:lnTo>
                      <a:pt x="146" y="119"/>
                    </a:lnTo>
                    <a:lnTo>
                      <a:pt x="142" y="109"/>
                    </a:lnTo>
                    <a:lnTo>
                      <a:pt x="146" y="104"/>
                    </a:lnTo>
                    <a:lnTo>
                      <a:pt x="138" y="90"/>
                    </a:lnTo>
                    <a:lnTo>
                      <a:pt x="144" y="72"/>
                    </a:lnTo>
                    <a:lnTo>
                      <a:pt x="123" y="72"/>
                    </a:lnTo>
                    <a:lnTo>
                      <a:pt x="111" y="62"/>
                    </a:lnTo>
                    <a:lnTo>
                      <a:pt x="89" y="61"/>
                    </a:lnTo>
                    <a:lnTo>
                      <a:pt x="83" y="58"/>
                    </a:lnTo>
                    <a:lnTo>
                      <a:pt x="83" y="50"/>
                    </a:lnTo>
                    <a:lnTo>
                      <a:pt x="72" y="33"/>
                    </a:lnTo>
                    <a:lnTo>
                      <a:pt x="81" y="16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98" y="4"/>
                    </a:lnTo>
                    <a:lnTo>
                      <a:pt x="92" y="0"/>
                    </a:lnTo>
                    <a:lnTo>
                      <a:pt x="70" y="14"/>
                    </a:lnTo>
                    <a:lnTo>
                      <a:pt x="46" y="17"/>
                    </a:lnTo>
                    <a:lnTo>
                      <a:pt x="42" y="33"/>
                    </a:lnTo>
                    <a:lnTo>
                      <a:pt x="29" y="44"/>
                    </a:lnTo>
                    <a:lnTo>
                      <a:pt x="29" y="52"/>
                    </a:lnTo>
                    <a:lnTo>
                      <a:pt x="20" y="43"/>
                    </a:lnTo>
                    <a:lnTo>
                      <a:pt x="23" y="51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20" y="67"/>
                    </a:lnTo>
                    <a:lnTo>
                      <a:pt x="19" y="96"/>
                    </a:lnTo>
                    <a:lnTo>
                      <a:pt x="23" y="100"/>
                    </a:lnTo>
                    <a:lnTo>
                      <a:pt x="15" y="111"/>
                    </a:lnTo>
                    <a:lnTo>
                      <a:pt x="7" y="111"/>
                    </a:lnTo>
                    <a:lnTo>
                      <a:pt x="5" y="121"/>
                    </a:lnTo>
                    <a:lnTo>
                      <a:pt x="0" y="123"/>
                    </a:lnTo>
                    <a:lnTo>
                      <a:pt x="1" y="129"/>
                    </a:lnTo>
                    <a:lnTo>
                      <a:pt x="23" y="142"/>
                    </a:lnTo>
                    <a:lnTo>
                      <a:pt x="38" y="139"/>
                    </a:lnTo>
                    <a:lnTo>
                      <a:pt x="45" y="144"/>
                    </a:lnTo>
                    <a:lnTo>
                      <a:pt x="67" y="158"/>
                    </a:lnTo>
                    <a:lnTo>
                      <a:pt x="75" y="169"/>
                    </a:lnTo>
                    <a:lnTo>
                      <a:pt x="101" y="168"/>
                    </a:lnTo>
                    <a:lnTo>
                      <a:pt x="109" y="173"/>
                    </a:lnTo>
                    <a:lnTo>
                      <a:pt x="111" y="178"/>
                    </a:lnTo>
                    <a:lnTo>
                      <a:pt x="105" y="183"/>
                    </a:lnTo>
                    <a:lnTo>
                      <a:pt x="112" y="19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5" name="Freeform 28"/>
              <p:cNvSpPr/>
              <p:nvPr/>
            </p:nvSpPr>
            <p:spPr>
              <a:xfrm>
                <a:off x="1365" y="2100"/>
                <a:ext cx="174" cy="227"/>
              </a:xfrm>
              <a:custGeom>
                <a:avLst/>
                <a:gdLst>
                  <a:gd name="txL" fmla="*/ 0 w 146"/>
                  <a:gd name="txT" fmla="*/ 0 h 190"/>
                  <a:gd name="txR" fmla="*/ 146 w 146"/>
                  <a:gd name="txB" fmla="*/ 190 h 190"/>
                </a:gdLst>
                <a:ahLst/>
                <a:cxnLst>
                  <a:cxn ang="0">
                    <a:pos x="319" y="552"/>
                  </a:cxn>
                  <a:cxn ang="0">
                    <a:pos x="341" y="461"/>
                  </a:cxn>
                  <a:cxn ang="0">
                    <a:pos x="319" y="401"/>
                  </a:cxn>
                  <a:cxn ang="0">
                    <a:pos x="354" y="395"/>
                  </a:cxn>
                  <a:cxn ang="0">
                    <a:pos x="328" y="375"/>
                  </a:cxn>
                  <a:cxn ang="0">
                    <a:pos x="328" y="358"/>
                  </a:cxn>
                  <a:cxn ang="0">
                    <a:pos x="414" y="346"/>
                  </a:cxn>
                  <a:cxn ang="0">
                    <a:pos x="417" y="346"/>
                  </a:cxn>
                  <a:cxn ang="0">
                    <a:pos x="406" y="315"/>
                  </a:cxn>
                  <a:cxn ang="0">
                    <a:pos x="417" y="301"/>
                  </a:cxn>
                  <a:cxn ang="0">
                    <a:pos x="392" y="263"/>
                  </a:cxn>
                  <a:cxn ang="0">
                    <a:pos x="414" y="210"/>
                  </a:cxn>
                  <a:cxn ang="0">
                    <a:pos x="354" y="210"/>
                  </a:cxn>
                  <a:cxn ang="0">
                    <a:pos x="317" y="178"/>
                  </a:cxn>
                  <a:cxn ang="0">
                    <a:pos x="254" y="177"/>
                  </a:cxn>
                  <a:cxn ang="0">
                    <a:pos x="238" y="167"/>
                  </a:cxn>
                  <a:cxn ang="0">
                    <a:pos x="238" y="147"/>
                  </a:cxn>
                  <a:cxn ang="0">
                    <a:pos x="206" y="96"/>
                  </a:cxn>
                  <a:cxn ang="0">
                    <a:pos x="232" y="45"/>
                  </a:cxn>
                  <a:cxn ang="0">
                    <a:pos x="253" y="32"/>
                  </a:cxn>
                  <a:cxn ang="0">
                    <a:pos x="253" y="27"/>
                  </a:cxn>
                  <a:cxn ang="0">
                    <a:pos x="281" y="12"/>
                  </a:cxn>
                  <a:cxn ang="0">
                    <a:pos x="265" y="0"/>
                  </a:cxn>
                  <a:cxn ang="0">
                    <a:pos x="200" y="42"/>
                  </a:cxn>
                  <a:cxn ang="0">
                    <a:pos x="133" y="50"/>
                  </a:cxn>
                  <a:cxn ang="0">
                    <a:pos x="122" y="96"/>
                  </a:cxn>
                  <a:cxn ang="0">
                    <a:pos x="86" y="129"/>
                  </a:cxn>
                  <a:cxn ang="0">
                    <a:pos x="86" y="149"/>
                  </a:cxn>
                  <a:cxn ang="0">
                    <a:pos x="60" y="124"/>
                  </a:cxn>
                  <a:cxn ang="0">
                    <a:pos x="64" y="148"/>
                  </a:cxn>
                  <a:cxn ang="0">
                    <a:pos x="42" y="170"/>
                  </a:cxn>
                  <a:cxn ang="0">
                    <a:pos x="42" y="176"/>
                  </a:cxn>
                  <a:cxn ang="0">
                    <a:pos x="60" y="196"/>
                  </a:cxn>
                  <a:cxn ang="0">
                    <a:pos x="54" y="280"/>
                  </a:cxn>
                  <a:cxn ang="0">
                    <a:pos x="64" y="290"/>
                  </a:cxn>
                  <a:cxn ang="0">
                    <a:pos x="43" y="324"/>
                  </a:cxn>
                  <a:cxn ang="0">
                    <a:pos x="20" y="324"/>
                  </a:cxn>
                  <a:cxn ang="0">
                    <a:pos x="14" y="352"/>
                  </a:cxn>
                  <a:cxn ang="0">
                    <a:pos x="0" y="358"/>
                  </a:cxn>
                  <a:cxn ang="0">
                    <a:pos x="1" y="375"/>
                  </a:cxn>
                  <a:cxn ang="0">
                    <a:pos x="64" y="413"/>
                  </a:cxn>
                  <a:cxn ang="0">
                    <a:pos x="108" y="404"/>
                  </a:cxn>
                  <a:cxn ang="0">
                    <a:pos x="129" y="418"/>
                  </a:cxn>
                  <a:cxn ang="0">
                    <a:pos x="192" y="461"/>
                  </a:cxn>
                  <a:cxn ang="0">
                    <a:pos x="213" y="491"/>
                  </a:cxn>
                  <a:cxn ang="0">
                    <a:pos x="288" y="490"/>
                  </a:cxn>
                  <a:cxn ang="0">
                    <a:pos x="312" y="503"/>
                  </a:cxn>
                  <a:cxn ang="0">
                    <a:pos x="317" y="516"/>
                  </a:cxn>
                  <a:cxn ang="0">
                    <a:pos x="302" y="534"/>
                  </a:cxn>
                  <a:cxn ang="0">
                    <a:pos x="319" y="552"/>
                  </a:cxn>
                </a:cxnLst>
                <a:rect l="txL" t="txT" r="txR" b="txB"/>
                <a:pathLst>
                  <a:path w="146" h="190">
                    <a:moveTo>
                      <a:pt x="112" y="190"/>
                    </a:moveTo>
                    <a:lnTo>
                      <a:pt x="119" y="158"/>
                    </a:lnTo>
                    <a:lnTo>
                      <a:pt x="112" y="138"/>
                    </a:lnTo>
                    <a:lnTo>
                      <a:pt x="123" y="136"/>
                    </a:lnTo>
                    <a:lnTo>
                      <a:pt x="115" y="129"/>
                    </a:lnTo>
                    <a:lnTo>
                      <a:pt x="115" y="123"/>
                    </a:lnTo>
                    <a:lnTo>
                      <a:pt x="144" y="119"/>
                    </a:lnTo>
                    <a:lnTo>
                      <a:pt x="146" y="119"/>
                    </a:lnTo>
                    <a:lnTo>
                      <a:pt x="142" y="109"/>
                    </a:lnTo>
                    <a:lnTo>
                      <a:pt x="146" y="104"/>
                    </a:lnTo>
                    <a:lnTo>
                      <a:pt x="138" y="90"/>
                    </a:lnTo>
                    <a:lnTo>
                      <a:pt x="144" y="72"/>
                    </a:lnTo>
                    <a:lnTo>
                      <a:pt x="123" y="72"/>
                    </a:lnTo>
                    <a:lnTo>
                      <a:pt x="111" y="62"/>
                    </a:lnTo>
                    <a:lnTo>
                      <a:pt x="89" y="61"/>
                    </a:lnTo>
                    <a:lnTo>
                      <a:pt x="83" y="58"/>
                    </a:lnTo>
                    <a:lnTo>
                      <a:pt x="83" y="50"/>
                    </a:lnTo>
                    <a:lnTo>
                      <a:pt x="72" y="33"/>
                    </a:lnTo>
                    <a:lnTo>
                      <a:pt x="81" y="16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98" y="4"/>
                    </a:lnTo>
                    <a:lnTo>
                      <a:pt x="92" y="0"/>
                    </a:lnTo>
                    <a:lnTo>
                      <a:pt x="70" y="14"/>
                    </a:lnTo>
                    <a:lnTo>
                      <a:pt x="46" y="17"/>
                    </a:lnTo>
                    <a:lnTo>
                      <a:pt x="42" y="33"/>
                    </a:lnTo>
                    <a:lnTo>
                      <a:pt x="29" y="44"/>
                    </a:lnTo>
                    <a:lnTo>
                      <a:pt x="29" y="52"/>
                    </a:lnTo>
                    <a:lnTo>
                      <a:pt x="20" y="43"/>
                    </a:lnTo>
                    <a:lnTo>
                      <a:pt x="23" y="51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20" y="67"/>
                    </a:lnTo>
                    <a:lnTo>
                      <a:pt x="19" y="96"/>
                    </a:lnTo>
                    <a:lnTo>
                      <a:pt x="23" y="100"/>
                    </a:lnTo>
                    <a:lnTo>
                      <a:pt x="15" y="111"/>
                    </a:lnTo>
                    <a:lnTo>
                      <a:pt x="7" y="111"/>
                    </a:lnTo>
                    <a:lnTo>
                      <a:pt x="5" y="121"/>
                    </a:lnTo>
                    <a:lnTo>
                      <a:pt x="0" y="123"/>
                    </a:lnTo>
                    <a:lnTo>
                      <a:pt x="1" y="129"/>
                    </a:lnTo>
                    <a:lnTo>
                      <a:pt x="23" y="142"/>
                    </a:lnTo>
                    <a:lnTo>
                      <a:pt x="38" y="139"/>
                    </a:lnTo>
                    <a:lnTo>
                      <a:pt x="45" y="144"/>
                    </a:lnTo>
                    <a:lnTo>
                      <a:pt x="67" y="158"/>
                    </a:lnTo>
                    <a:lnTo>
                      <a:pt x="75" y="169"/>
                    </a:lnTo>
                    <a:lnTo>
                      <a:pt x="101" y="168"/>
                    </a:lnTo>
                    <a:lnTo>
                      <a:pt x="109" y="173"/>
                    </a:lnTo>
                    <a:lnTo>
                      <a:pt x="111" y="178"/>
                    </a:lnTo>
                    <a:lnTo>
                      <a:pt x="105" y="183"/>
                    </a:lnTo>
                    <a:lnTo>
                      <a:pt x="112" y="19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6" name="Freeform 29"/>
              <p:cNvSpPr/>
              <p:nvPr/>
            </p:nvSpPr>
            <p:spPr>
              <a:xfrm>
                <a:off x="1337" y="2254"/>
                <a:ext cx="85" cy="84"/>
              </a:xfrm>
              <a:custGeom>
                <a:avLst/>
                <a:gdLst>
                  <a:gd name="txL" fmla="*/ 0 w 71"/>
                  <a:gd name="txT" fmla="*/ 0 h 70"/>
                  <a:gd name="txR" fmla="*/ 71 w 71"/>
                  <a:gd name="txB" fmla="*/ 70 h 70"/>
                </a:gdLst>
                <a:ahLst/>
                <a:cxnLst>
                  <a:cxn ang="0">
                    <a:pos x="208" y="44"/>
                  </a:cxn>
                  <a:cxn ang="0">
                    <a:pos x="184" y="34"/>
                  </a:cxn>
                  <a:cxn ang="0">
                    <a:pos x="139" y="41"/>
                  </a:cxn>
                  <a:cxn ang="0">
                    <a:pos x="75" y="0"/>
                  </a:cxn>
                  <a:cxn ang="0">
                    <a:pos x="29" y="14"/>
                  </a:cxn>
                  <a:cxn ang="0">
                    <a:pos x="29" y="41"/>
                  </a:cxn>
                  <a:cxn ang="0">
                    <a:pos x="0" y="77"/>
                  </a:cxn>
                  <a:cxn ang="0">
                    <a:pos x="0" y="121"/>
                  </a:cxn>
                  <a:cxn ang="0">
                    <a:pos x="28" y="145"/>
                  </a:cxn>
                  <a:cxn ang="0">
                    <a:pos x="29" y="122"/>
                  </a:cxn>
                  <a:cxn ang="0">
                    <a:pos x="44" y="122"/>
                  </a:cxn>
                  <a:cxn ang="0">
                    <a:pos x="29" y="149"/>
                  </a:cxn>
                  <a:cxn ang="0">
                    <a:pos x="17" y="163"/>
                  </a:cxn>
                  <a:cxn ang="0">
                    <a:pos x="14" y="188"/>
                  </a:cxn>
                  <a:cxn ang="0">
                    <a:pos x="61" y="209"/>
                  </a:cxn>
                  <a:cxn ang="0">
                    <a:pos x="108" y="145"/>
                  </a:cxn>
                  <a:cxn ang="0">
                    <a:pos x="165" y="122"/>
                  </a:cxn>
                  <a:cxn ang="0">
                    <a:pos x="189" y="101"/>
                  </a:cxn>
                  <a:cxn ang="0">
                    <a:pos x="210" y="71"/>
                  </a:cxn>
                  <a:cxn ang="0">
                    <a:pos x="195" y="49"/>
                  </a:cxn>
                  <a:cxn ang="0">
                    <a:pos x="208" y="44"/>
                  </a:cxn>
                </a:cxnLst>
                <a:rect l="txL" t="txT" r="txR" b="txB"/>
                <a:pathLst>
                  <a:path w="71" h="70">
                    <a:moveTo>
                      <a:pt x="70" y="15"/>
                    </a:moveTo>
                    <a:lnTo>
                      <a:pt x="63" y="11"/>
                    </a:lnTo>
                    <a:lnTo>
                      <a:pt x="48" y="13"/>
                    </a:lnTo>
                    <a:lnTo>
                      <a:pt x="26" y="0"/>
                    </a:lnTo>
                    <a:lnTo>
                      <a:pt x="10" y="5"/>
                    </a:lnTo>
                    <a:lnTo>
                      <a:pt x="10" y="13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10" y="41"/>
                    </a:lnTo>
                    <a:lnTo>
                      <a:pt x="15" y="41"/>
                    </a:lnTo>
                    <a:lnTo>
                      <a:pt x="10" y="50"/>
                    </a:lnTo>
                    <a:lnTo>
                      <a:pt x="6" y="54"/>
                    </a:lnTo>
                    <a:lnTo>
                      <a:pt x="5" y="63"/>
                    </a:lnTo>
                    <a:lnTo>
                      <a:pt x="21" y="70"/>
                    </a:lnTo>
                    <a:lnTo>
                      <a:pt x="37" y="48"/>
                    </a:lnTo>
                    <a:lnTo>
                      <a:pt x="56" y="41"/>
                    </a:lnTo>
                    <a:lnTo>
                      <a:pt x="64" y="33"/>
                    </a:lnTo>
                    <a:lnTo>
                      <a:pt x="71" y="23"/>
                    </a:lnTo>
                    <a:lnTo>
                      <a:pt x="66" y="16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7" name="Freeform 30"/>
              <p:cNvSpPr/>
              <p:nvPr/>
            </p:nvSpPr>
            <p:spPr>
              <a:xfrm>
                <a:off x="1337" y="2254"/>
                <a:ext cx="85" cy="84"/>
              </a:xfrm>
              <a:custGeom>
                <a:avLst/>
                <a:gdLst>
                  <a:gd name="txL" fmla="*/ 0 w 71"/>
                  <a:gd name="txT" fmla="*/ 0 h 70"/>
                  <a:gd name="txR" fmla="*/ 71 w 71"/>
                  <a:gd name="txB" fmla="*/ 70 h 70"/>
                </a:gdLst>
                <a:ahLst/>
                <a:cxnLst>
                  <a:cxn ang="0">
                    <a:pos x="208" y="44"/>
                  </a:cxn>
                  <a:cxn ang="0">
                    <a:pos x="184" y="34"/>
                  </a:cxn>
                  <a:cxn ang="0">
                    <a:pos x="139" y="41"/>
                  </a:cxn>
                  <a:cxn ang="0">
                    <a:pos x="75" y="0"/>
                  </a:cxn>
                  <a:cxn ang="0">
                    <a:pos x="29" y="14"/>
                  </a:cxn>
                  <a:cxn ang="0">
                    <a:pos x="29" y="41"/>
                  </a:cxn>
                  <a:cxn ang="0">
                    <a:pos x="0" y="77"/>
                  </a:cxn>
                  <a:cxn ang="0">
                    <a:pos x="0" y="121"/>
                  </a:cxn>
                  <a:cxn ang="0">
                    <a:pos x="28" y="145"/>
                  </a:cxn>
                  <a:cxn ang="0">
                    <a:pos x="29" y="122"/>
                  </a:cxn>
                  <a:cxn ang="0">
                    <a:pos x="44" y="122"/>
                  </a:cxn>
                  <a:cxn ang="0">
                    <a:pos x="29" y="149"/>
                  </a:cxn>
                  <a:cxn ang="0">
                    <a:pos x="17" y="163"/>
                  </a:cxn>
                  <a:cxn ang="0">
                    <a:pos x="14" y="188"/>
                  </a:cxn>
                  <a:cxn ang="0">
                    <a:pos x="61" y="209"/>
                  </a:cxn>
                  <a:cxn ang="0">
                    <a:pos x="108" y="145"/>
                  </a:cxn>
                  <a:cxn ang="0">
                    <a:pos x="165" y="122"/>
                  </a:cxn>
                  <a:cxn ang="0">
                    <a:pos x="189" y="101"/>
                  </a:cxn>
                  <a:cxn ang="0">
                    <a:pos x="210" y="71"/>
                  </a:cxn>
                  <a:cxn ang="0">
                    <a:pos x="195" y="49"/>
                  </a:cxn>
                  <a:cxn ang="0">
                    <a:pos x="208" y="44"/>
                  </a:cxn>
                </a:cxnLst>
                <a:rect l="txL" t="txT" r="txR" b="txB"/>
                <a:pathLst>
                  <a:path w="71" h="70">
                    <a:moveTo>
                      <a:pt x="70" y="15"/>
                    </a:moveTo>
                    <a:lnTo>
                      <a:pt x="63" y="11"/>
                    </a:lnTo>
                    <a:lnTo>
                      <a:pt x="48" y="13"/>
                    </a:lnTo>
                    <a:lnTo>
                      <a:pt x="26" y="0"/>
                    </a:lnTo>
                    <a:lnTo>
                      <a:pt x="10" y="5"/>
                    </a:lnTo>
                    <a:lnTo>
                      <a:pt x="10" y="13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10" y="41"/>
                    </a:lnTo>
                    <a:lnTo>
                      <a:pt x="15" y="41"/>
                    </a:lnTo>
                    <a:lnTo>
                      <a:pt x="10" y="50"/>
                    </a:lnTo>
                    <a:lnTo>
                      <a:pt x="6" y="54"/>
                    </a:lnTo>
                    <a:lnTo>
                      <a:pt x="5" y="63"/>
                    </a:lnTo>
                    <a:lnTo>
                      <a:pt x="21" y="70"/>
                    </a:lnTo>
                    <a:lnTo>
                      <a:pt x="37" y="48"/>
                    </a:lnTo>
                    <a:lnTo>
                      <a:pt x="56" y="41"/>
                    </a:lnTo>
                    <a:lnTo>
                      <a:pt x="64" y="33"/>
                    </a:lnTo>
                    <a:lnTo>
                      <a:pt x="71" y="23"/>
                    </a:lnTo>
                    <a:lnTo>
                      <a:pt x="66" y="1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8" name="Freeform 31"/>
              <p:cNvSpPr/>
              <p:nvPr/>
            </p:nvSpPr>
            <p:spPr>
              <a:xfrm>
                <a:off x="1333" y="2273"/>
                <a:ext cx="188" cy="244"/>
              </a:xfrm>
              <a:custGeom>
                <a:avLst/>
                <a:gdLst>
                  <a:gd name="txL" fmla="*/ 0 w 158"/>
                  <a:gd name="txT" fmla="*/ 0 h 205"/>
                  <a:gd name="txR" fmla="*/ 158 w 158"/>
                  <a:gd name="txB" fmla="*/ 205 h 205"/>
                </a:gdLst>
                <a:ahLst/>
                <a:cxnLst>
                  <a:cxn ang="0">
                    <a:pos x="415" y="340"/>
                  </a:cxn>
                  <a:cxn ang="0">
                    <a:pos x="388" y="340"/>
                  </a:cxn>
                  <a:cxn ang="0">
                    <a:pos x="383" y="296"/>
                  </a:cxn>
                  <a:cxn ang="0">
                    <a:pos x="336" y="311"/>
                  </a:cxn>
                  <a:cxn ang="0">
                    <a:pos x="299" y="293"/>
                  </a:cxn>
                  <a:cxn ang="0">
                    <a:pos x="268" y="237"/>
                  </a:cxn>
                  <a:cxn ang="0">
                    <a:pos x="326" y="149"/>
                  </a:cxn>
                  <a:cxn ang="0">
                    <a:pos x="402" y="124"/>
                  </a:cxn>
                  <a:cxn ang="0">
                    <a:pos x="388" y="105"/>
                  </a:cxn>
                  <a:cxn ang="0">
                    <a:pos x="401" y="90"/>
                  </a:cxn>
                  <a:cxn ang="0">
                    <a:pos x="393" y="76"/>
                  </a:cxn>
                  <a:cxn ang="0">
                    <a:pos x="370" y="64"/>
                  </a:cxn>
                  <a:cxn ang="0">
                    <a:pos x="299" y="71"/>
                  </a:cxn>
                  <a:cxn ang="0">
                    <a:pos x="275" y="35"/>
                  </a:cxn>
                  <a:cxn ang="0">
                    <a:pos x="211" y="0"/>
                  </a:cxn>
                  <a:cxn ang="0">
                    <a:pos x="201" y="0"/>
                  </a:cxn>
                  <a:cxn ang="0">
                    <a:pos x="212" y="17"/>
                  </a:cxn>
                  <a:cxn ang="0">
                    <a:pos x="199" y="50"/>
                  </a:cxn>
                  <a:cxn ang="0">
                    <a:pos x="169" y="73"/>
                  </a:cxn>
                  <a:cxn ang="0">
                    <a:pos x="124" y="90"/>
                  </a:cxn>
                  <a:cxn ang="0">
                    <a:pos x="73" y="149"/>
                  </a:cxn>
                  <a:cxn ang="0">
                    <a:pos x="25" y="134"/>
                  </a:cxn>
                  <a:cxn ang="0">
                    <a:pos x="30" y="104"/>
                  </a:cxn>
                  <a:cxn ang="0">
                    <a:pos x="0" y="125"/>
                  </a:cxn>
                  <a:cxn ang="0">
                    <a:pos x="14" y="170"/>
                  </a:cxn>
                  <a:cxn ang="0">
                    <a:pos x="2" y="186"/>
                  </a:cxn>
                  <a:cxn ang="0">
                    <a:pos x="43" y="211"/>
                  </a:cxn>
                  <a:cxn ang="0">
                    <a:pos x="90" y="268"/>
                  </a:cxn>
                  <a:cxn ang="0">
                    <a:pos x="193" y="467"/>
                  </a:cxn>
                  <a:cxn ang="0">
                    <a:pos x="388" y="582"/>
                  </a:cxn>
                  <a:cxn ang="0">
                    <a:pos x="416" y="559"/>
                  </a:cxn>
                  <a:cxn ang="0">
                    <a:pos x="440" y="526"/>
                  </a:cxn>
                  <a:cxn ang="0">
                    <a:pos x="425" y="498"/>
                  </a:cxn>
                  <a:cxn ang="0">
                    <a:pos x="450" y="392"/>
                  </a:cxn>
                  <a:cxn ang="0">
                    <a:pos x="415" y="340"/>
                  </a:cxn>
                </a:cxnLst>
                <a:rect l="txL" t="txT" r="txR" b="txB"/>
                <a:pathLst>
                  <a:path w="158" h="205">
                    <a:moveTo>
                      <a:pt x="146" y="120"/>
                    </a:moveTo>
                    <a:lnTo>
                      <a:pt x="136" y="120"/>
                    </a:lnTo>
                    <a:lnTo>
                      <a:pt x="135" y="104"/>
                    </a:lnTo>
                    <a:lnTo>
                      <a:pt x="118" y="109"/>
                    </a:lnTo>
                    <a:lnTo>
                      <a:pt x="105" y="103"/>
                    </a:lnTo>
                    <a:lnTo>
                      <a:pt x="95" y="83"/>
                    </a:lnTo>
                    <a:lnTo>
                      <a:pt x="114" y="52"/>
                    </a:lnTo>
                    <a:lnTo>
                      <a:pt x="142" y="43"/>
                    </a:lnTo>
                    <a:lnTo>
                      <a:pt x="136" y="37"/>
                    </a:lnTo>
                    <a:lnTo>
                      <a:pt x="141" y="32"/>
                    </a:lnTo>
                    <a:lnTo>
                      <a:pt x="139" y="27"/>
                    </a:lnTo>
                    <a:lnTo>
                      <a:pt x="130" y="23"/>
                    </a:lnTo>
                    <a:lnTo>
                      <a:pt x="105" y="24"/>
                    </a:lnTo>
                    <a:lnTo>
                      <a:pt x="97" y="12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75" y="6"/>
                    </a:lnTo>
                    <a:lnTo>
                      <a:pt x="70" y="17"/>
                    </a:lnTo>
                    <a:lnTo>
                      <a:pt x="60" y="25"/>
                    </a:lnTo>
                    <a:lnTo>
                      <a:pt x="43" y="32"/>
                    </a:lnTo>
                    <a:lnTo>
                      <a:pt x="25" y="52"/>
                    </a:lnTo>
                    <a:lnTo>
                      <a:pt x="9" y="47"/>
                    </a:lnTo>
                    <a:lnTo>
                      <a:pt x="11" y="36"/>
                    </a:lnTo>
                    <a:lnTo>
                      <a:pt x="0" y="44"/>
                    </a:lnTo>
                    <a:lnTo>
                      <a:pt x="5" y="60"/>
                    </a:lnTo>
                    <a:lnTo>
                      <a:pt x="2" y="65"/>
                    </a:lnTo>
                    <a:lnTo>
                      <a:pt x="15" y="74"/>
                    </a:lnTo>
                    <a:lnTo>
                      <a:pt x="32" y="95"/>
                    </a:lnTo>
                    <a:lnTo>
                      <a:pt x="68" y="164"/>
                    </a:lnTo>
                    <a:lnTo>
                      <a:pt x="136" y="205"/>
                    </a:lnTo>
                    <a:lnTo>
                      <a:pt x="147" y="197"/>
                    </a:lnTo>
                    <a:lnTo>
                      <a:pt x="155" y="185"/>
                    </a:lnTo>
                    <a:lnTo>
                      <a:pt x="150" y="175"/>
                    </a:lnTo>
                    <a:lnTo>
                      <a:pt x="158" y="138"/>
                    </a:lnTo>
                    <a:lnTo>
                      <a:pt x="146" y="12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9" name="Freeform 32"/>
              <p:cNvSpPr/>
              <p:nvPr/>
            </p:nvSpPr>
            <p:spPr>
              <a:xfrm>
                <a:off x="1333" y="2273"/>
                <a:ext cx="188" cy="244"/>
              </a:xfrm>
              <a:custGeom>
                <a:avLst/>
                <a:gdLst>
                  <a:gd name="txL" fmla="*/ 0 w 158"/>
                  <a:gd name="txT" fmla="*/ 0 h 205"/>
                  <a:gd name="txR" fmla="*/ 158 w 158"/>
                  <a:gd name="txB" fmla="*/ 205 h 205"/>
                </a:gdLst>
                <a:ahLst/>
                <a:cxnLst>
                  <a:cxn ang="0">
                    <a:pos x="415" y="340"/>
                  </a:cxn>
                  <a:cxn ang="0">
                    <a:pos x="388" y="340"/>
                  </a:cxn>
                  <a:cxn ang="0">
                    <a:pos x="383" y="296"/>
                  </a:cxn>
                  <a:cxn ang="0">
                    <a:pos x="336" y="311"/>
                  </a:cxn>
                  <a:cxn ang="0">
                    <a:pos x="299" y="293"/>
                  </a:cxn>
                  <a:cxn ang="0">
                    <a:pos x="268" y="237"/>
                  </a:cxn>
                  <a:cxn ang="0">
                    <a:pos x="326" y="149"/>
                  </a:cxn>
                  <a:cxn ang="0">
                    <a:pos x="402" y="124"/>
                  </a:cxn>
                  <a:cxn ang="0">
                    <a:pos x="388" y="105"/>
                  </a:cxn>
                  <a:cxn ang="0">
                    <a:pos x="401" y="90"/>
                  </a:cxn>
                  <a:cxn ang="0">
                    <a:pos x="393" y="76"/>
                  </a:cxn>
                  <a:cxn ang="0">
                    <a:pos x="370" y="64"/>
                  </a:cxn>
                  <a:cxn ang="0">
                    <a:pos x="299" y="71"/>
                  </a:cxn>
                  <a:cxn ang="0">
                    <a:pos x="275" y="35"/>
                  </a:cxn>
                  <a:cxn ang="0">
                    <a:pos x="211" y="0"/>
                  </a:cxn>
                  <a:cxn ang="0">
                    <a:pos x="201" y="0"/>
                  </a:cxn>
                  <a:cxn ang="0">
                    <a:pos x="212" y="17"/>
                  </a:cxn>
                  <a:cxn ang="0">
                    <a:pos x="199" y="50"/>
                  </a:cxn>
                  <a:cxn ang="0">
                    <a:pos x="169" y="73"/>
                  </a:cxn>
                  <a:cxn ang="0">
                    <a:pos x="124" y="90"/>
                  </a:cxn>
                  <a:cxn ang="0">
                    <a:pos x="73" y="149"/>
                  </a:cxn>
                  <a:cxn ang="0">
                    <a:pos x="25" y="134"/>
                  </a:cxn>
                  <a:cxn ang="0">
                    <a:pos x="30" y="104"/>
                  </a:cxn>
                  <a:cxn ang="0">
                    <a:pos x="0" y="125"/>
                  </a:cxn>
                  <a:cxn ang="0">
                    <a:pos x="14" y="170"/>
                  </a:cxn>
                  <a:cxn ang="0">
                    <a:pos x="2" y="186"/>
                  </a:cxn>
                  <a:cxn ang="0">
                    <a:pos x="43" y="211"/>
                  </a:cxn>
                  <a:cxn ang="0">
                    <a:pos x="90" y="268"/>
                  </a:cxn>
                  <a:cxn ang="0">
                    <a:pos x="193" y="467"/>
                  </a:cxn>
                  <a:cxn ang="0">
                    <a:pos x="388" y="582"/>
                  </a:cxn>
                  <a:cxn ang="0">
                    <a:pos x="416" y="559"/>
                  </a:cxn>
                  <a:cxn ang="0">
                    <a:pos x="440" y="526"/>
                  </a:cxn>
                  <a:cxn ang="0">
                    <a:pos x="425" y="498"/>
                  </a:cxn>
                  <a:cxn ang="0">
                    <a:pos x="450" y="392"/>
                  </a:cxn>
                  <a:cxn ang="0">
                    <a:pos x="415" y="340"/>
                  </a:cxn>
                </a:cxnLst>
                <a:rect l="txL" t="txT" r="txR" b="txB"/>
                <a:pathLst>
                  <a:path w="158" h="205">
                    <a:moveTo>
                      <a:pt x="146" y="120"/>
                    </a:moveTo>
                    <a:lnTo>
                      <a:pt x="136" y="120"/>
                    </a:lnTo>
                    <a:lnTo>
                      <a:pt x="135" y="104"/>
                    </a:lnTo>
                    <a:lnTo>
                      <a:pt x="118" y="109"/>
                    </a:lnTo>
                    <a:lnTo>
                      <a:pt x="105" y="103"/>
                    </a:lnTo>
                    <a:lnTo>
                      <a:pt x="95" y="83"/>
                    </a:lnTo>
                    <a:lnTo>
                      <a:pt x="114" y="52"/>
                    </a:lnTo>
                    <a:lnTo>
                      <a:pt x="142" y="43"/>
                    </a:lnTo>
                    <a:lnTo>
                      <a:pt x="136" y="37"/>
                    </a:lnTo>
                    <a:lnTo>
                      <a:pt x="141" y="32"/>
                    </a:lnTo>
                    <a:lnTo>
                      <a:pt x="139" y="27"/>
                    </a:lnTo>
                    <a:lnTo>
                      <a:pt x="130" y="23"/>
                    </a:lnTo>
                    <a:lnTo>
                      <a:pt x="105" y="24"/>
                    </a:lnTo>
                    <a:lnTo>
                      <a:pt x="97" y="12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75" y="6"/>
                    </a:lnTo>
                    <a:lnTo>
                      <a:pt x="70" y="17"/>
                    </a:lnTo>
                    <a:lnTo>
                      <a:pt x="60" y="25"/>
                    </a:lnTo>
                    <a:lnTo>
                      <a:pt x="43" y="32"/>
                    </a:lnTo>
                    <a:lnTo>
                      <a:pt x="25" y="52"/>
                    </a:lnTo>
                    <a:lnTo>
                      <a:pt x="9" y="47"/>
                    </a:lnTo>
                    <a:lnTo>
                      <a:pt x="11" y="36"/>
                    </a:lnTo>
                    <a:lnTo>
                      <a:pt x="0" y="44"/>
                    </a:lnTo>
                    <a:lnTo>
                      <a:pt x="5" y="60"/>
                    </a:lnTo>
                    <a:lnTo>
                      <a:pt x="2" y="65"/>
                    </a:lnTo>
                    <a:lnTo>
                      <a:pt x="15" y="74"/>
                    </a:lnTo>
                    <a:lnTo>
                      <a:pt x="32" y="95"/>
                    </a:lnTo>
                    <a:lnTo>
                      <a:pt x="68" y="164"/>
                    </a:lnTo>
                    <a:lnTo>
                      <a:pt x="136" y="205"/>
                    </a:lnTo>
                    <a:lnTo>
                      <a:pt x="147" y="197"/>
                    </a:lnTo>
                    <a:lnTo>
                      <a:pt x="155" y="185"/>
                    </a:lnTo>
                    <a:lnTo>
                      <a:pt x="150" y="175"/>
                    </a:lnTo>
                    <a:lnTo>
                      <a:pt x="158" y="138"/>
                    </a:lnTo>
                    <a:lnTo>
                      <a:pt x="146" y="12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0" name="Freeform 33"/>
              <p:cNvSpPr/>
              <p:nvPr/>
            </p:nvSpPr>
            <p:spPr>
              <a:xfrm>
                <a:off x="1508" y="2401"/>
                <a:ext cx="182" cy="189"/>
              </a:xfrm>
              <a:custGeom>
                <a:avLst/>
                <a:gdLst>
                  <a:gd name="txL" fmla="*/ 0 w 152"/>
                  <a:gd name="txT" fmla="*/ 0 h 158"/>
                  <a:gd name="txR" fmla="*/ 152 w 152"/>
                  <a:gd name="txB" fmla="*/ 158 h 158"/>
                </a:gdLst>
                <a:ahLst/>
                <a:cxnLst>
                  <a:cxn ang="0">
                    <a:pos x="436" y="372"/>
                  </a:cxn>
                  <a:cxn ang="0">
                    <a:pos x="449" y="297"/>
                  </a:cxn>
                  <a:cxn ang="0">
                    <a:pos x="419" y="254"/>
                  </a:cxn>
                  <a:cxn ang="0">
                    <a:pos x="420" y="233"/>
                  </a:cxn>
                  <a:cxn ang="0">
                    <a:pos x="354" y="226"/>
                  </a:cxn>
                  <a:cxn ang="0">
                    <a:pos x="347" y="195"/>
                  </a:cxn>
                  <a:cxn ang="0">
                    <a:pos x="350" y="175"/>
                  </a:cxn>
                  <a:cxn ang="0">
                    <a:pos x="327" y="133"/>
                  </a:cxn>
                  <a:cxn ang="0">
                    <a:pos x="175" y="75"/>
                  </a:cxn>
                  <a:cxn ang="0">
                    <a:pos x="154" y="50"/>
                  </a:cxn>
                  <a:cxn ang="0">
                    <a:pos x="154" y="0"/>
                  </a:cxn>
                  <a:cxn ang="0">
                    <a:pos x="114" y="0"/>
                  </a:cxn>
                  <a:cxn ang="0">
                    <a:pos x="49" y="42"/>
                  </a:cxn>
                  <a:cxn ang="0">
                    <a:pos x="0" y="42"/>
                  </a:cxn>
                  <a:cxn ang="0">
                    <a:pos x="34" y="90"/>
                  </a:cxn>
                  <a:cxn ang="0">
                    <a:pos x="10" y="206"/>
                  </a:cxn>
                  <a:cxn ang="0">
                    <a:pos x="24" y="236"/>
                  </a:cxn>
                  <a:cxn ang="0">
                    <a:pos x="0" y="272"/>
                  </a:cxn>
                  <a:cxn ang="0">
                    <a:pos x="35" y="334"/>
                  </a:cxn>
                  <a:cxn ang="0">
                    <a:pos x="28" y="372"/>
                  </a:cxn>
                  <a:cxn ang="0">
                    <a:pos x="63" y="462"/>
                  </a:cxn>
                  <a:cxn ang="0">
                    <a:pos x="95" y="462"/>
                  </a:cxn>
                  <a:cxn ang="0">
                    <a:pos x="129" y="428"/>
                  </a:cxn>
                  <a:cxn ang="0">
                    <a:pos x="199" y="451"/>
                  </a:cxn>
                  <a:cxn ang="0">
                    <a:pos x="216" y="435"/>
                  </a:cxn>
                  <a:cxn ang="0">
                    <a:pos x="262" y="447"/>
                  </a:cxn>
                  <a:cxn ang="0">
                    <a:pos x="292" y="352"/>
                  </a:cxn>
                  <a:cxn ang="0">
                    <a:pos x="399" y="334"/>
                  </a:cxn>
                  <a:cxn ang="0">
                    <a:pos x="436" y="372"/>
                  </a:cxn>
                </a:cxnLst>
                <a:rect l="txL" t="txT" r="txR" b="txB"/>
                <a:pathLst>
                  <a:path w="152" h="158">
                    <a:moveTo>
                      <a:pt x="148" y="126"/>
                    </a:moveTo>
                    <a:lnTo>
                      <a:pt x="152" y="101"/>
                    </a:lnTo>
                    <a:lnTo>
                      <a:pt x="142" y="87"/>
                    </a:lnTo>
                    <a:lnTo>
                      <a:pt x="143" y="79"/>
                    </a:lnTo>
                    <a:lnTo>
                      <a:pt x="120" y="77"/>
                    </a:lnTo>
                    <a:lnTo>
                      <a:pt x="118" y="66"/>
                    </a:lnTo>
                    <a:lnTo>
                      <a:pt x="119" y="59"/>
                    </a:lnTo>
                    <a:lnTo>
                      <a:pt x="111" y="45"/>
                    </a:lnTo>
                    <a:lnTo>
                      <a:pt x="59" y="26"/>
                    </a:lnTo>
                    <a:lnTo>
                      <a:pt x="53" y="17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16" y="14"/>
                    </a:lnTo>
                    <a:lnTo>
                      <a:pt x="0" y="14"/>
                    </a:lnTo>
                    <a:lnTo>
                      <a:pt x="11" y="31"/>
                    </a:lnTo>
                    <a:lnTo>
                      <a:pt x="3" y="70"/>
                    </a:lnTo>
                    <a:lnTo>
                      <a:pt x="8" y="80"/>
                    </a:lnTo>
                    <a:lnTo>
                      <a:pt x="0" y="93"/>
                    </a:lnTo>
                    <a:lnTo>
                      <a:pt x="12" y="114"/>
                    </a:lnTo>
                    <a:lnTo>
                      <a:pt x="9" y="126"/>
                    </a:lnTo>
                    <a:lnTo>
                      <a:pt x="22" y="158"/>
                    </a:lnTo>
                    <a:lnTo>
                      <a:pt x="32" y="158"/>
                    </a:lnTo>
                    <a:lnTo>
                      <a:pt x="44" y="146"/>
                    </a:lnTo>
                    <a:lnTo>
                      <a:pt x="68" y="154"/>
                    </a:lnTo>
                    <a:lnTo>
                      <a:pt x="73" y="148"/>
                    </a:lnTo>
                    <a:lnTo>
                      <a:pt x="89" y="153"/>
                    </a:lnTo>
                    <a:lnTo>
                      <a:pt x="99" y="120"/>
                    </a:lnTo>
                    <a:lnTo>
                      <a:pt x="135" y="114"/>
                    </a:lnTo>
                    <a:lnTo>
                      <a:pt x="148" y="12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1" name="Freeform 34"/>
              <p:cNvSpPr/>
              <p:nvPr/>
            </p:nvSpPr>
            <p:spPr>
              <a:xfrm>
                <a:off x="1508" y="2401"/>
                <a:ext cx="182" cy="189"/>
              </a:xfrm>
              <a:custGeom>
                <a:avLst/>
                <a:gdLst>
                  <a:gd name="txL" fmla="*/ 0 w 152"/>
                  <a:gd name="txT" fmla="*/ 0 h 158"/>
                  <a:gd name="txR" fmla="*/ 152 w 152"/>
                  <a:gd name="txB" fmla="*/ 158 h 158"/>
                </a:gdLst>
                <a:ahLst/>
                <a:cxnLst>
                  <a:cxn ang="0">
                    <a:pos x="436" y="372"/>
                  </a:cxn>
                  <a:cxn ang="0">
                    <a:pos x="449" y="297"/>
                  </a:cxn>
                  <a:cxn ang="0">
                    <a:pos x="419" y="254"/>
                  </a:cxn>
                  <a:cxn ang="0">
                    <a:pos x="420" y="233"/>
                  </a:cxn>
                  <a:cxn ang="0">
                    <a:pos x="354" y="226"/>
                  </a:cxn>
                  <a:cxn ang="0">
                    <a:pos x="347" y="195"/>
                  </a:cxn>
                  <a:cxn ang="0">
                    <a:pos x="350" y="175"/>
                  </a:cxn>
                  <a:cxn ang="0">
                    <a:pos x="327" y="133"/>
                  </a:cxn>
                  <a:cxn ang="0">
                    <a:pos x="175" y="75"/>
                  </a:cxn>
                  <a:cxn ang="0">
                    <a:pos x="154" y="50"/>
                  </a:cxn>
                  <a:cxn ang="0">
                    <a:pos x="154" y="0"/>
                  </a:cxn>
                  <a:cxn ang="0">
                    <a:pos x="114" y="0"/>
                  </a:cxn>
                  <a:cxn ang="0">
                    <a:pos x="49" y="42"/>
                  </a:cxn>
                  <a:cxn ang="0">
                    <a:pos x="0" y="42"/>
                  </a:cxn>
                  <a:cxn ang="0">
                    <a:pos x="34" y="90"/>
                  </a:cxn>
                  <a:cxn ang="0">
                    <a:pos x="10" y="206"/>
                  </a:cxn>
                  <a:cxn ang="0">
                    <a:pos x="24" y="236"/>
                  </a:cxn>
                  <a:cxn ang="0">
                    <a:pos x="0" y="272"/>
                  </a:cxn>
                  <a:cxn ang="0">
                    <a:pos x="35" y="334"/>
                  </a:cxn>
                  <a:cxn ang="0">
                    <a:pos x="28" y="372"/>
                  </a:cxn>
                  <a:cxn ang="0">
                    <a:pos x="63" y="462"/>
                  </a:cxn>
                  <a:cxn ang="0">
                    <a:pos x="95" y="462"/>
                  </a:cxn>
                  <a:cxn ang="0">
                    <a:pos x="129" y="428"/>
                  </a:cxn>
                  <a:cxn ang="0">
                    <a:pos x="199" y="451"/>
                  </a:cxn>
                  <a:cxn ang="0">
                    <a:pos x="216" y="435"/>
                  </a:cxn>
                  <a:cxn ang="0">
                    <a:pos x="262" y="447"/>
                  </a:cxn>
                  <a:cxn ang="0">
                    <a:pos x="292" y="352"/>
                  </a:cxn>
                  <a:cxn ang="0">
                    <a:pos x="399" y="334"/>
                  </a:cxn>
                  <a:cxn ang="0">
                    <a:pos x="436" y="372"/>
                  </a:cxn>
                </a:cxnLst>
                <a:rect l="txL" t="txT" r="txR" b="txB"/>
                <a:pathLst>
                  <a:path w="152" h="158">
                    <a:moveTo>
                      <a:pt x="148" y="126"/>
                    </a:moveTo>
                    <a:lnTo>
                      <a:pt x="152" y="101"/>
                    </a:lnTo>
                    <a:lnTo>
                      <a:pt x="142" y="87"/>
                    </a:lnTo>
                    <a:lnTo>
                      <a:pt x="143" y="79"/>
                    </a:lnTo>
                    <a:lnTo>
                      <a:pt x="120" y="77"/>
                    </a:lnTo>
                    <a:lnTo>
                      <a:pt x="118" y="66"/>
                    </a:lnTo>
                    <a:lnTo>
                      <a:pt x="119" y="59"/>
                    </a:lnTo>
                    <a:lnTo>
                      <a:pt x="111" y="45"/>
                    </a:lnTo>
                    <a:lnTo>
                      <a:pt x="59" y="26"/>
                    </a:lnTo>
                    <a:lnTo>
                      <a:pt x="53" y="17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16" y="14"/>
                    </a:lnTo>
                    <a:lnTo>
                      <a:pt x="0" y="14"/>
                    </a:lnTo>
                    <a:lnTo>
                      <a:pt x="11" y="31"/>
                    </a:lnTo>
                    <a:lnTo>
                      <a:pt x="3" y="70"/>
                    </a:lnTo>
                    <a:lnTo>
                      <a:pt x="8" y="80"/>
                    </a:lnTo>
                    <a:lnTo>
                      <a:pt x="0" y="93"/>
                    </a:lnTo>
                    <a:lnTo>
                      <a:pt x="12" y="114"/>
                    </a:lnTo>
                    <a:lnTo>
                      <a:pt x="9" y="126"/>
                    </a:lnTo>
                    <a:lnTo>
                      <a:pt x="22" y="158"/>
                    </a:lnTo>
                    <a:lnTo>
                      <a:pt x="32" y="158"/>
                    </a:lnTo>
                    <a:lnTo>
                      <a:pt x="44" y="146"/>
                    </a:lnTo>
                    <a:lnTo>
                      <a:pt x="68" y="154"/>
                    </a:lnTo>
                    <a:lnTo>
                      <a:pt x="73" y="148"/>
                    </a:lnTo>
                    <a:lnTo>
                      <a:pt x="89" y="153"/>
                    </a:lnTo>
                    <a:lnTo>
                      <a:pt x="99" y="120"/>
                    </a:lnTo>
                    <a:lnTo>
                      <a:pt x="135" y="114"/>
                    </a:lnTo>
                    <a:lnTo>
                      <a:pt x="148" y="12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2" name="Freeform 35"/>
              <p:cNvSpPr/>
              <p:nvPr/>
            </p:nvSpPr>
            <p:spPr>
              <a:xfrm>
                <a:off x="1615" y="2540"/>
                <a:ext cx="123" cy="122"/>
              </a:xfrm>
              <a:custGeom>
                <a:avLst/>
                <a:gdLst>
                  <a:gd name="txL" fmla="*/ 0 w 103"/>
                  <a:gd name="txT" fmla="*/ 0 h 102"/>
                  <a:gd name="txR" fmla="*/ 103 w 103"/>
                  <a:gd name="txB" fmla="*/ 102 h 102"/>
                </a:gdLst>
                <a:ahLst/>
                <a:cxnLst>
                  <a:cxn ang="0">
                    <a:pos x="293" y="227"/>
                  </a:cxn>
                  <a:cxn ang="0">
                    <a:pos x="300" y="166"/>
                  </a:cxn>
                  <a:cxn ang="0">
                    <a:pos x="262" y="160"/>
                  </a:cxn>
                  <a:cxn ang="0">
                    <a:pos x="252" y="111"/>
                  </a:cxn>
                  <a:cxn ang="0">
                    <a:pos x="238" y="103"/>
                  </a:cxn>
                  <a:cxn ang="0">
                    <a:pos x="170" y="90"/>
                  </a:cxn>
                  <a:cxn ang="0">
                    <a:pos x="167" y="28"/>
                  </a:cxn>
                  <a:cxn ang="0">
                    <a:pos x="124" y="0"/>
                  </a:cxn>
                  <a:cxn ang="0">
                    <a:pos x="27" y="12"/>
                  </a:cxn>
                  <a:cxn ang="0">
                    <a:pos x="0" y="104"/>
                  </a:cxn>
                  <a:cxn ang="0">
                    <a:pos x="63" y="166"/>
                  </a:cxn>
                  <a:cxn ang="0">
                    <a:pos x="109" y="182"/>
                  </a:cxn>
                  <a:cxn ang="0">
                    <a:pos x="170" y="209"/>
                  </a:cxn>
                  <a:cxn ang="0">
                    <a:pos x="177" y="228"/>
                  </a:cxn>
                  <a:cxn ang="0">
                    <a:pos x="149" y="285"/>
                  </a:cxn>
                  <a:cxn ang="0">
                    <a:pos x="221" y="299"/>
                  </a:cxn>
                  <a:cxn ang="0">
                    <a:pos x="251" y="289"/>
                  </a:cxn>
                  <a:cxn ang="0">
                    <a:pos x="284" y="263"/>
                  </a:cxn>
                  <a:cxn ang="0">
                    <a:pos x="293" y="227"/>
                  </a:cxn>
                </a:cxnLst>
                <a:rect l="txL" t="txT" r="txR" b="txB"/>
                <a:pathLst>
                  <a:path w="103" h="102">
                    <a:moveTo>
                      <a:pt x="101" y="78"/>
                    </a:moveTo>
                    <a:lnTo>
                      <a:pt x="103" y="57"/>
                    </a:lnTo>
                    <a:lnTo>
                      <a:pt x="90" y="55"/>
                    </a:lnTo>
                    <a:lnTo>
                      <a:pt x="87" y="38"/>
                    </a:lnTo>
                    <a:lnTo>
                      <a:pt x="82" y="35"/>
                    </a:lnTo>
                    <a:lnTo>
                      <a:pt x="59" y="31"/>
                    </a:lnTo>
                    <a:lnTo>
                      <a:pt x="58" y="9"/>
                    </a:lnTo>
                    <a:lnTo>
                      <a:pt x="43" y="0"/>
                    </a:lnTo>
                    <a:lnTo>
                      <a:pt x="9" y="4"/>
                    </a:lnTo>
                    <a:lnTo>
                      <a:pt x="0" y="36"/>
                    </a:lnTo>
                    <a:lnTo>
                      <a:pt x="22" y="57"/>
                    </a:lnTo>
                    <a:lnTo>
                      <a:pt x="38" y="62"/>
                    </a:lnTo>
                    <a:lnTo>
                      <a:pt x="59" y="71"/>
                    </a:lnTo>
                    <a:lnTo>
                      <a:pt x="61" y="79"/>
                    </a:lnTo>
                    <a:lnTo>
                      <a:pt x="52" y="97"/>
                    </a:lnTo>
                    <a:lnTo>
                      <a:pt x="76" y="102"/>
                    </a:lnTo>
                    <a:lnTo>
                      <a:pt x="86" y="99"/>
                    </a:lnTo>
                    <a:lnTo>
                      <a:pt x="98" y="90"/>
                    </a:lnTo>
                    <a:lnTo>
                      <a:pt x="101" y="7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3" name="Freeform 36"/>
              <p:cNvSpPr/>
              <p:nvPr/>
            </p:nvSpPr>
            <p:spPr>
              <a:xfrm>
                <a:off x="1615" y="2540"/>
                <a:ext cx="123" cy="122"/>
              </a:xfrm>
              <a:custGeom>
                <a:avLst/>
                <a:gdLst>
                  <a:gd name="txL" fmla="*/ 0 w 103"/>
                  <a:gd name="txT" fmla="*/ 0 h 102"/>
                  <a:gd name="txR" fmla="*/ 103 w 103"/>
                  <a:gd name="txB" fmla="*/ 102 h 102"/>
                </a:gdLst>
                <a:ahLst/>
                <a:cxnLst>
                  <a:cxn ang="0">
                    <a:pos x="293" y="227"/>
                  </a:cxn>
                  <a:cxn ang="0">
                    <a:pos x="300" y="166"/>
                  </a:cxn>
                  <a:cxn ang="0">
                    <a:pos x="262" y="160"/>
                  </a:cxn>
                  <a:cxn ang="0">
                    <a:pos x="252" y="111"/>
                  </a:cxn>
                  <a:cxn ang="0">
                    <a:pos x="238" y="103"/>
                  </a:cxn>
                  <a:cxn ang="0">
                    <a:pos x="170" y="90"/>
                  </a:cxn>
                  <a:cxn ang="0">
                    <a:pos x="167" y="28"/>
                  </a:cxn>
                  <a:cxn ang="0">
                    <a:pos x="124" y="0"/>
                  </a:cxn>
                  <a:cxn ang="0">
                    <a:pos x="27" y="12"/>
                  </a:cxn>
                  <a:cxn ang="0">
                    <a:pos x="0" y="104"/>
                  </a:cxn>
                  <a:cxn ang="0">
                    <a:pos x="63" y="166"/>
                  </a:cxn>
                  <a:cxn ang="0">
                    <a:pos x="109" y="182"/>
                  </a:cxn>
                  <a:cxn ang="0">
                    <a:pos x="170" y="209"/>
                  </a:cxn>
                  <a:cxn ang="0">
                    <a:pos x="177" y="228"/>
                  </a:cxn>
                  <a:cxn ang="0">
                    <a:pos x="149" y="285"/>
                  </a:cxn>
                  <a:cxn ang="0">
                    <a:pos x="221" y="299"/>
                  </a:cxn>
                  <a:cxn ang="0">
                    <a:pos x="251" y="289"/>
                  </a:cxn>
                  <a:cxn ang="0">
                    <a:pos x="284" y="263"/>
                  </a:cxn>
                  <a:cxn ang="0">
                    <a:pos x="293" y="227"/>
                  </a:cxn>
                </a:cxnLst>
                <a:rect l="txL" t="txT" r="txR" b="txB"/>
                <a:pathLst>
                  <a:path w="103" h="102">
                    <a:moveTo>
                      <a:pt x="101" y="78"/>
                    </a:moveTo>
                    <a:lnTo>
                      <a:pt x="103" y="57"/>
                    </a:lnTo>
                    <a:lnTo>
                      <a:pt x="90" y="55"/>
                    </a:lnTo>
                    <a:lnTo>
                      <a:pt x="87" y="38"/>
                    </a:lnTo>
                    <a:lnTo>
                      <a:pt x="82" y="35"/>
                    </a:lnTo>
                    <a:lnTo>
                      <a:pt x="59" y="31"/>
                    </a:lnTo>
                    <a:lnTo>
                      <a:pt x="58" y="9"/>
                    </a:lnTo>
                    <a:lnTo>
                      <a:pt x="43" y="0"/>
                    </a:lnTo>
                    <a:lnTo>
                      <a:pt x="9" y="4"/>
                    </a:lnTo>
                    <a:lnTo>
                      <a:pt x="0" y="36"/>
                    </a:lnTo>
                    <a:lnTo>
                      <a:pt x="22" y="57"/>
                    </a:lnTo>
                    <a:lnTo>
                      <a:pt x="38" y="62"/>
                    </a:lnTo>
                    <a:lnTo>
                      <a:pt x="59" y="71"/>
                    </a:lnTo>
                    <a:lnTo>
                      <a:pt x="61" y="79"/>
                    </a:lnTo>
                    <a:lnTo>
                      <a:pt x="52" y="97"/>
                    </a:lnTo>
                    <a:lnTo>
                      <a:pt x="76" y="102"/>
                    </a:lnTo>
                    <a:lnTo>
                      <a:pt x="86" y="99"/>
                    </a:lnTo>
                    <a:lnTo>
                      <a:pt x="98" y="90"/>
                    </a:lnTo>
                    <a:lnTo>
                      <a:pt x="101" y="7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4" name="Freeform 37"/>
              <p:cNvSpPr/>
              <p:nvPr/>
            </p:nvSpPr>
            <p:spPr>
              <a:xfrm>
                <a:off x="1442" y="3117"/>
                <a:ext cx="81" cy="69"/>
              </a:xfrm>
              <a:custGeom>
                <a:avLst/>
                <a:gdLst>
                  <a:gd name="txL" fmla="*/ 0 w 68"/>
                  <a:gd name="txT" fmla="*/ 0 h 58"/>
                  <a:gd name="txR" fmla="*/ 68 w 68"/>
                  <a:gd name="txB" fmla="*/ 58 h 58"/>
                </a:gdLst>
                <a:ahLst/>
                <a:cxnLst>
                  <a:cxn ang="0">
                    <a:pos x="193" y="127"/>
                  </a:cxn>
                  <a:cxn ang="0">
                    <a:pos x="188" y="0"/>
                  </a:cxn>
                  <a:cxn ang="0">
                    <a:pos x="133" y="14"/>
                  </a:cxn>
                  <a:cxn ang="0">
                    <a:pos x="129" y="43"/>
                  </a:cxn>
                  <a:cxn ang="0">
                    <a:pos x="135" y="45"/>
                  </a:cxn>
                  <a:cxn ang="0">
                    <a:pos x="161" y="43"/>
                  </a:cxn>
                  <a:cxn ang="0">
                    <a:pos x="162" y="45"/>
                  </a:cxn>
                  <a:cxn ang="0">
                    <a:pos x="136" y="64"/>
                  </a:cxn>
                  <a:cxn ang="0">
                    <a:pos x="136" y="90"/>
                  </a:cxn>
                  <a:cxn ang="0">
                    <a:pos x="129" y="87"/>
                  </a:cxn>
                  <a:cxn ang="0">
                    <a:pos x="117" y="70"/>
                  </a:cxn>
                  <a:cxn ang="0">
                    <a:pos x="104" y="87"/>
                  </a:cxn>
                  <a:cxn ang="0">
                    <a:pos x="14" y="43"/>
                  </a:cxn>
                  <a:cxn ang="0">
                    <a:pos x="0" y="54"/>
                  </a:cxn>
                  <a:cxn ang="0">
                    <a:pos x="14" y="83"/>
                  </a:cxn>
                  <a:cxn ang="0">
                    <a:pos x="43" y="83"/>
                  </a:cxn>
                  <a:cxn ang="0">
                    <a:pos x="45" y="99"/>
                  </a:cxn>
                  <a:cxn ang="0">
                    <a:pos x="64" y="99"/>
                  </a:cxn>
                  <a:cxn ang="0">
                    <a:pos x="64" y="109"/>
                  </a:cxn>
                  <a:cxn ang="0">
                    <a:pos x="120" y="148"/>
                  </a:cxn>
                  <a:cxn ang="0">
                    <a:pos x="136" y="130"/>
                  </a:cxn>
                  <a:cxn ang="0">
                    <a:pos x="162" y="165"/>
                  </a:cxn>
                  <a:cxn ang="0">
                    <a:pos x="193" y="127"/>
                  </a:cxn>
                </a:cxnLst>
                <a:rect l="txL" t="txT" r="txR" b="txB"/>
                <a:pathLst>
                  <a:path w="68" h="58">
                    <a:moveTo>
                      <a:pt x="68" y="45"/>
                    </a:moveTo>
                    <a:lnTo>
                      <a:pt x="66" y="0"/>
                    </a:lnTo>
                    <a:lnTo>
                      <a:pt x="46" y="5"/>
                    </a:lnTo>
                    <a:lnTo>
                      <a:pt x="45" y="15"/>
                    </a:lnTo>
                    <a:lnTo>
                      <a:pt x="47" y="16"/>
                    </a:lnTo>
                    <a:lnTo>
                      <a:pt x="56" y="15"/>
                    </a:lnTo>
                    <a:lnTo>
                      <a:pt x="57" y="16"/>
                    </a:lnTo>
                    <a:lnTo>
                      <a:pt x="48" y="23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41" y="24"/>
                    </a:lnTo>
                    <a:lnTo>
                      <a:pt x="36" y="30"/>
                    </a:lnTo>
                    <a:lnTo>
                      <a:pt x="5" y="15"/>
                    </a:lnTo>
                    <a:lnTo>
                      <a:pt x="0" y="19"/>
                    </a:lnTo>
                    <a:lnTo>
                      <a:pt x="5" y="29"/>
                    </a:lnTo>
                    <a:lnTo>
                      <a:pt x="15" y="29"/>
                    </a:lnTo>
                    <a:lnTo>
                      <a:pt x="16" y="35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42" y="51"/>
                    </a:lnTo>
                    <a:lnTo>
                      <a:pt x="48" y="46"/>
                    </a:lnTo>
                    <a:lnTo>
                      <a:pt x="57" y="58"/>
                    </a:lnTo>
                    <a:lnTo>
                      <a:pt x="68" y="4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5" name="Freeform 38"/>
              <p:cNvSpPr/>
              <p:nvPr/>
            </p:nvSpPr>
            <p:spPr>
              <a:xfrm>
                <a:off x="1442" y="3117"/>
                <a:ext cx="81" cy="69"/>
              </a:xfrm>
              <a:custGeom>
                <a:avLst/>
                <a:gdLst>
                  <a:gd name="txL" fmla="*/ 0 w 68"/>
                  <a:gd name="txT" fmla="*/ 0 h 58"/>
                  <a:gd name="txR" fmla="*/ 68 w 68"/>
                  <a:gd name="txB" fmla="*/ 58 h 58"/>
                </a:gdLst>
                <a:ahLst/>
                <a:cxnLst>
                  <a:cxn ang="0">
                    <a:pos x="193" y="127"/>
                  </a:cxn>
                  <a:cxn ang="0">
                    <a:pos x="188" y="0"/>
                  </a:cxn>
                  <a:cxn ang="0">
                    <a:pos x="133" y="14"/>
                  </a:cxn>
                  <a:cxn ang="0">
                    <a:pos x="129" y="43"/>
                  </a:cxn>
                  <a:cxn ang="0">
                    <a:pos x="135" y="45"/>
                  </a:cxn>
                  <a:cxn ang="0">
                    <a:pos x="161" y="43"/>
                  </a:cxn>
                  <a:cxn ang="0">
                    <a:pos x="162" y="45"/>
                  </a:cxn>
                  <a:cxn ang="0">
                    <a:pos x="136" y="64"/>
                  </a:cxn>
                  <a:cxn ang="0">
                    <a:pos x="136" y="90"/>
                  </a:cxn>
                  <a:cxn ang="0">
                    <a:pos x="129" y="87"/>
                  </a:cxn>
                  <a:cxn ang="0">
                    <a:pos x="117" y="70"/>
                  </a:cxn>
                  <a:cxn ang="0">
                    <a:pos x="104" y="87"/>
                  </a:cxn>
                  <a:cxn ang="0">
                    <a:pos x="14" y="43"/>
                  </a:cxn>
                  <a:cxn ang="0">
                    <a:pos x="0" y="54"/>
                  </a:cxn>
                  <a:cxn ang="0">
                    <a:pos x="14" y="83"/>
                  </a:cxn>
                  <a:cxn ang="0">
                    <a:pos x="43" y="83"/>
                  </a:cxn>
                  <a:cxn ang="0">
                    <a:pos x="45" y="99"/>
                  </a:cxn>
                  <a:cxn ang="0">
                    <a:pos x="64" y="99"/>
                  </a:cxn>
                  <a:cxn ang="0">
                    <a:pos x="64" y="109"/>
                  </a:cxn>
                  <a:cxn ang="0">
                    <a:pos x="120" y="148"/>
                  </a:cxn>
                  <a:cxn ang="0">
                    <a:pos x="136" y="130"/>
                  </a:cxn>
                  <a:cxn ang="0">
                    <a:pos x="162" y="165"/>
                  </a:cxn>
                  <a:cxn ang="0">
                    <a:pos x="193" y="127"/>
                  </a:cxn>
                </a:cxnLst>
                <a:rect l="txL" t="txT" r="txR" b="txB"/>
                <a:pathLst>
                  <a:path w="68" h="58">
                    <a:moveTo>
                      <a:pt x="68" y="45"/>
                    </a:moveTo>
                    <a:lnTo>
                      <a:pt x="66" y="0"/>
                    </a:lnTo>
                    <a:lnTo>
                      <a:pt x="46" y="5"/>
                    </a:lnTo>
                    <a:lnTo>
                      <a:pt x="45" y="15"/>
                    </a:lnTo>
                    <a:lnTo>
                      <a:pt x="47" y="16"/>
                    </a:lnTo>
                    <a:lnTo>
                      <a:pt x="56" y="15"/>
                    </a:lnTo>
                    <a:lnTo>
                      <a:pt x="57" y="16"/>
                    </a:lnTo>
                    <a:lnTo>
                      <a:pt x="48" y="23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41" y="24"/>
                    </a:lnTo>
                    <a:lnTo>
                      <a:pt x="36" y="30"/>
                    </a:lnTo>
                    <a:lnTo>
                      <a:pt x="5" y="15"/>
                    </a:lnTo>
                    <a:lnTo>
                      <a:pt x="0" y="19"/>
                    </a:lnTo>
                    <a:lnTo>
                      <a:pt x="5" y="29"/>
                    </a:lnTo>
                    <a:lnTo>
                      <a:pt x="15" y="29"/>
                    </a:lnTo>
                    <a:lnTo>
                      <a:pt x="16" y="35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42" y="51"/>
                    </a:lnTo>
                    <a:lnTo>
                      <a:pt x="48" y="46"/>
                    </a:lnTo>
                    <a:lnTo>
                      <a:pt x="57" y="58"/>
                    </a:lnTo>
                    <a:lnTo>
                      <a:pt x="68" y="4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6" name="Freeform 39"/>
              <p:cNvSpPr/>
              <p:nvPr/>
            </p:nvSpPr>
            <p:spPr>
              <a:xfrm>
                <a:off x="1520" y="3119"/>
                <a:ext cx="54" cy="69"/>
              </a:xfrm>
              <a:custGeom>
                <a:avLst/>
                <a:gdLst>
                  <a:gd name="txL" fmla="*/ 0 w 45"/>
                  <a:gd name="txT" fmla="*/ 0 h 58"/>
                  <a:gd name="txR" fmla="*/ 45 w 45"/>
                  <a:gd name="txB" fmla="*/ 58 h 58"/>
                </a:gdLst>
                <a:ahLst/>
                <a:cxnLst>
                  <a:cxn ang="0">
                    <a:pos x="1" y="125"/>
                  </a:cxn>
                  <a:cxn ang="0">
                    <a:pos x="0" y="0"/>
                  </a:cxn>
                  <a:cxn ang="0">
                    <a:pos x="28" y="54"/>
                  </a:cxn>
                  <a:cxn ang="0">
                    <a:pos x="89" y="104"/>
                  </a:cxn>
                  <a:cxn ang="0">
                    <a:pos x="136" y="105"/>
                  </a:cxn>
                  <a:cxn ang="0">
                    <a:pos x="114" y="127"/>
                  </a:cxn>
                  <a:cxn ang="0">
                    <a:pos x="34" y="148"/>
                  </a:cxn>
                  <a:cxn ang="0">
                    <a:pos x="28" y="165"/>
                  </a:cxn>
                  <a:cxn ang="0">
                    <a:pos x="1" y="125"/>
                  </a:cxn>
                </a:cxnLst>
                <a:rect l="txL" t="txT" r="txR" b="txB"/>
                <a:pathLst>
                  <a:path w="45" h="58">
                    <a:moveTo>
                      <a:pt x="1" y="44"/>
                    </a:moveTo>
                    <a:lnTo>
                      <a:pt x="0" y="0"/>
                    </a:lnTo>
                    <a:lnTo>
                      <a:pt x="9" y="19"/>
                    </a:lnTo>
                    <a:lnTo>
                      <a:pt x="30" y="36"/>
                    </a:lnTo>
                    <a:lnTo>
                      <a:pt x="45" y="37"/>
                    </a:lnTo>
                    <a:lnTo>
                      <a:pt x="38" y="45"/>
                    </a:lnTo>
                    <a:lnTo>
                      <a:pt x="11" y="51"/>
                    </a:lnTo>
                    <a:lnTo>
                      <a:pt x="9" y="58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7" name="Freeform 40"/>
              <p:cNvSpPr/>
              <p:nvPr/>
            </p:nvSpPr>
            <p:spPr>
              <a:xfrm>
                <a:off x="1520" y="3119"/>
                <a:ext cx="54" cy="69"/>
              </a:xfrm>
              <a:custGeom>
                <a:avLst/>
                <a:gdLst>
                  <a:gd name="txL" fmla="*/ 0 w 45"/>
                  <a:gd name="txT" fmla="*/ 0 h 58"/>
                  <a:gd name="txR" fmla="*/ 45 w 45"/>
                  <a:gd name="txB" fmla="*/ 58 h 58"/>
                </a:gdLst>
                <a:ahLst/>
                <a:cxnLst>
                  <a:cxn ang="0">
                    <a:pos x="1" y="125"/>
                  </a:cxn>
                  <a:cxn ang="0">
                    <a:pos x="0" y="0"/>
                  </a:cxn>
                  <a:cxn ang="0">
                    <a:pos x="28" y="54"/>
                  </a:cxn>
                  <a:cxn ang="0">
                    <a:pos x="89" y="104"/>
                  </a:cxn>
                  <a:cxn ang="0">
                    <a:pos x="136" y="105"/>
                  </a:cxn>
                  <a:cxn ang="0">
                    <a:pos x="114" y="127"/>
                  </a:cxn>
                  <a:cxn ang="0">
                    <a:pos x="34" y="148"/>
                  </a:cxn>
                  <a:cxn ang="0">
                    <a:pos x="28" y="165"/>
                  </a:cxn>
                  <a:cxn ang="0">
                    <a:pos x="1" y="125"/>
                  </a:cxn>
                </a:cxnLst>
                <a:rect l="txL" t="txT" r="txR" b="txB"/>
                <a:pathLst>
                  <a:path w="45" h="58">
                    <a:moveTo>
                      <a:pt x="1" y="44"/>
                    </a:moveTo>
                    <a:lnTo>
                      <a:pt x="0" y="0"/>
                    </a:lnTo>
                    <a:lnTo>
                      <a:pt x="9" y="19"/>
                    </a:lnTo>
                    <a:lnTo>
                      <a:pt x="30" y="36"/>
                    </a:lnTo>
                    <a:lnTo>
                      <a:pt x="45" y="37"/>
                    </a:lnTo>
                    <a:lnTo>
                      <a:pt x="38" y="45"/>
                    </a:lnTo>
                    <a:lnTo>
                      <a:pt x="11" y="51"/>
                    </a:lnTo>
                    <a:lnTo>
                      <a:pt x="9" y="58"/>
                    </a:lnTo>
                    <a:lnTo>
                      <a:pt x="1" y="4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8" name="Freeform 41"/>
              <p:cNvSpPr/>
              <p:nvPr/>
            </p:nvSpPr>
            <p:spPr>
              <a:xfrm>
                <a:off x="1452" y="2573"/>
                <a:ext cx="295" cy="537"/>
              </a:xfrm>
              <a:custGeom>
                <a:avLst/>
                <a:gdLst>
                  <a:gd name="txL" fmla="*/ 0 w 247"/>
                  <a:gd name="txT" fmla="*/ 0 h 450"/>
                  <a:gd name="txR" fmla="*/ 247 w 247"/>
                  <a:gd name="txB" fmla="*/ 450 h 450"/>
                </a:gdLst>
                <a:ahLst/>
                <a:cxnLst>
                  <a:cxn ang="0">
                    <a:pos x="572" y="314"/>
                  </a:cxn>
                  <a:cxn ang="0">
                    <a:pos x="717" y="189"/>
                  </a:cxn>
                  <a:cxn ang="0">
                    <a:pos x="683" y="134"/>
                  </a:cxn>
                  <a:cxn ang="0">
                    <a:pos x="641" y="202"/>
                  </a:cxn>
                  <a:cxn ang="0">
                    <a:pos x="537" y="191"/>
                  </a:cxn>
                  <a:cxn ang="0">
                    <a:pos x="563" y="123"/>
                  </a:cxn>
                  <a:cxn ang="0">
                    <a:pos x="457" y="76"/>
                  </a:cxn>
                  <a:cxn ang="0">
                    <a:pos x="345" y="2"/>
                  </a:cxn>
                  <a:cxn ang="0">
                    <a:pos x="264" y="0"/>
                  </a:cxn>
                  <a:cxn ang="0">
                    <a:pos x="219" y="80"/>
                  </a:cxn>
                  <a:cxn ang="0">
                    <a:pos x="183" y="175"/>
                  </a:cxn>
                  <a:cxn ang="0">
                    <a:pos x="100" y="348"/>
                  </a:cxn>
                  <a:cxn ang="0">
                    <a:pos x="100" y="510"/>
                  </a:cxn>
                  <a:cxn ang="0">
                    <a:pos x="80" y="568"/>
                  </a:cxn>
                  <a:cxn ang="0">
                    <a:pos x="61" y="705"/>
                  </a:cxn>
                  <a:cxn ang="0">
                    <a:pos x="43" y="817"/>
                  </a:cxn>
                  <a:cxn ang="0">
                    <a:pos x="72" y="908"/>
                  </a:cxn>
                  <a:cxn ang="0">
                    <a:pos x="61" y="924"/>
                  </a:cxn>
                  <a:cxn ang="0">
                    <a:pos x="61" y="1011"/>
                  </a:cxn>
                  <a:cxn ang="0">
                    <a:pos x="42" y="1091"/>
                  </a:cxn>
                  <a:cxn ang="0">
                    <a:pos x="0" y="1198"/>
                  </a:cxn>
                  <a:cxn ang="0">
                    <a:pos x="38" y="1214"/>
                  </a:cxn>
                  <a:cxn ang="0">
                    <a:pos x="50" y="1286"/>
                  </a:cxn>
                  <a:cxn ang="0">
                    <a:pos x="178" y="1301"/>
                  </a:cxn>
                  <a:cxn ang="0">
                    <a:pos x="160" y="1199"/>
                  </a:cxn>
                  <a:cxn ang="0">
                    <a:pos x="211" y="1125"/>
                  </a:cxn>
                  <a:cxn ang="0">
                    <a:pos x="274" y="1037"/>
                  </a:cxn>
                  <a:cxn ang="0">
                    <a:pos x="219" y="1002"/>
                  </a:cxn>
                  <a:cxn ang="0">
                    <a:pos x="238" y="943"/>
                  </a:cxn>
                  <a:cxn ang="0">
                    <a:pos x="284" y="914"/>
                  </a:cxn>
                  <a:cxn ang="0">
                    <a:pos x="296" y="871"/>
                  </a:cxn>
                  <a:cxn ang="0">
                    <a:pos x="301" y="833"/>
                  </a:cxn>
                  <a:cxn ang="0">
                    <a:pos x="333" y="833"/>
                  </a:cxn>
                  <a:cxn ang="0">
                    <a:pos x="352" y="797"/>
                  </a:cxn>
                  <a:cxn ang="0">
                    <a:pos x="301" y="797"/>
                  </a:cxn>
                  <a:cxn ang="0">
                    <a:pos x="313" y="736"/>
                  </a:cxn>
                  <a:cxn ang="0">
                    <a:pos x="401" y="742"/>
                  </a:cxn>
                  <a:cxn ang="0">
                    <a:pos x="402" y="650"/>
                  </a:cxn>
                  <a:cxn ang="0">
                    <a:pos x="471" y="660"/>
                  </a:cxn>
                  <a:cxn ang="0">
                    <a:pos x="608" y="568"/>
                  </a:cxn>
                  <a:cxn ang="0">
                    <a:pos x="578" y="535"/>
                  </a:cxn>
                  <a:cxn ang="0">
                    <a:pos x="546" y="484"/>
                  </a:cxn>
                </a:cxnLst>
                <a:rect l="txL" t="txT" r="txR" b="txB"/>
                <a:pathLst>
                  <a:path w="247" h="450">
                    <a:moveTo>
                      <a:pt x="186" y="159"/>
                    </a:moveTo>
                    <a:lnTo>
                      <a:pt x="197" y="108"/>
                    </a:lnTo>
                    <a:lnTo>
                      <a:pt x="234" y="72"/>
                    </a:lnTo>
                    <a:lnTo>
                      <a:pt x="247" y="65"/>
                    </a:lnTo>
                    <a:lnTo>
                      <a:pt x="245" y="48"/>
                    </a:lnTo>
                    <a:lnTo>
                      <a:pt x="235" y="46"/>
                    </a:lnTo>
                    <a:lnTo>
                      <a:pt x="233" y="60"/>
                    </a:lnTo>
                    <a:lnTo>
                      <a:pt x="222" y="70"/>
                    </a:lnTo>
                    <a:lnTo>
                      <a:pt x="211" y="72"/>
                    </a:lnTo>
                    <a:lnTo>
                      <a:pt x="186" y="66"/>
                    </a:lnTo>
                    <a:lnTo>
                      <a:pt x="196" y="50"/>
                    </a:lnTo>
                    <a:lnTo>
                      <a:pt x="193" y="42"/>
                    </a:lnTo>
                    <a:lnTo>
                      <a:pt x="175" y="30"/>
                    </a:lnTo>
                    <a:lnTo>
                      <a:pt x="157" y="27"/>
                    </a:lnTo>
                    <a:lnTo>
                      <a:pt x="134" y="6"/>
                    </a:lnTo>
                    <a:lnTo>
                      <a:pt x="119" y="2"/>
                    </a:lnTo>
                    <a:lnTo>
                      <a:pt x="114" y="8"/>
                    </a:lnTo>
                    <a:lnTo>
                      <a:pt x="91" y="0"/>
                    </a:lnTo>
                    <a:lnTo>
                      <a:pt x="77" y="13"/>
                    </a:lnTo>
                    <a:lnTo>
                      <a:pt x="75" y="28"/>
                    </a:lnTo>
                    <a:lnTo>
                      <a:pt x="62" y="34"/>
                    </a:lnTo>
                    <a:lnTo>
                      <a:pt x="63" y="60"/>
                    </a:lnTo>
                    <a:lnTo>
                      <a:pt x="47" y="81"/>
                    </a:lnTo>
                    <a:lnTo>
                      <a:pt x="34" y="121"/>
                    </a:lnTo>
                    <a:lnTo>
                      <a:pt x="44" y="158"/>
                    </a:lnTo>
                    <a:lnTo>
                      <a:pt x="34" y="176"/>
                    </a:lnTo>
                    <a:lnTo>
                      <a:pt x="34" y="188"/>
                    </a:lnTo>
                    <a:lnTo>
                      <a:pt x="28" y="197"/>
                    </a:lnTo>
                    <a:lnTo>
                      <a:pt x="29" y="224"/>
                    </a:lnTo>
                    <a:lnTo>
                      <a:pt x="21" y="245"/>
                    </a:lnTo>
                    <a:lnTo>
                      <a:pt x="21" y="274"/>
                    </a:lnTo>
                    <a:lnTo>
                      <a:pt x="15" y="283"/>
                    </a:lnTo>
                    <a:lnTo>
                      <a:pt x="17" y="312"/>
                    </a:lnTo>
                    <a:lnTo>
                      <a:pt x="24" y="314"/>
                    </a:lnTo>
                    <a:lnTo>
                      <a:pt x="24" y="320"/>
                    </a:lnTo>
                    <a:lnTo>
                      <a:pt x="21" y="320"/>
                    </a:lnTo>
                    <a:lnTo>
                      <a:pt x="24" y="325"/>
                    </a:lnTo>
                    <a:lnTo>
                      <a:pt x="21" y="350"/>
                    </a:lnTo>
                    <a:lnTo>
                      <a:pt x="13" y="368"/>
                    </a:lnTo>
                    <a:lnTo>
                      <a:pt x="14" y="378"/>
                    </a:lnTo>
                    <a:lnTo>
                      <a:pt x="0" y="404"/>
                    </a:lnTo>
                    <a:lnTo>
                      <a:pt x="0" y="415"/>
                    </a:lnTo>
                    <a:lnTo>
                      <a:pt x="0" y="420"/>
                    </a:lnTo>
                    <a:lnTo>
                      <a:pt x="13" y="420"/>
                    </a:lnTo>
                    <a:lnTo>
                      <a:pt x="14" y="437"/>
                    </a:lnTo>
                    <a:lnTo>
                      <a:pt x="17" y="445"/>
                    </a:lnTo>
                    <a:lnTo>
                      <a:pt x="45" y="445"/>
                    </a:lnTo>
                    <a:lnTo>
                      <a:pt x="62" y="450"/>
                    </a:lnTo>
                    <a:lnTo>
                      <a:pt x="53" y="426"/>
                    </a:lnTo>
                    <a:lnTo>
                      <a:pt x="55" y="416"/>
                    </a:lnTo>
                    <a:lnTo>
                      <a:pt x="70" y="408"/>
                    </a:lnTo>
                    <a:lnTo>
                      <a:pt x="73" y="390"/>
                    </a:lnTo>
                    <a:lnTo>
                      <a:pt x="94" y="372"/>
                    </a:lnTo>
                    <a:lnTo>
                      <a:pt x="95" y="359"/>
                    </a:lnTo>
                    <a:lnTo>
                      <a:pt x="86" y="359"/>
                    </a:lnTo>
                    <a:lnTo>
                      <a:pt x="75" y="347"/>
                    </a:lnTo>
                    <a:lnTo>
                      <a:pt x="73" y="339"/>
                    </a:lnTo>
                    <a:lnTo>
                      <a:pt x="82" y="327"/>
                    </a:lnTo>
                    <a:lnTo>
                      <a:pt x="98" y="321"/>
                    </a:lnTo>
                    <a:lnTo>
                      <a:pt x="98" y="317"/>
                    </a:lnTo>
                    <a:lnTo>
                      <a:pt x="103" y="314"/>
                    </a:lnTo>
                    <a:lnTo>
                      <a:pt x="102" y="302"/>
                    </a:lnTo>
                    <a:lnTo>
                      <a:pt x="113" y="291"/>
                    </a:lnTo>
                    <a:lnTo>
                      <a:pt x="104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21" y="288"/>
                    </a:lnTo>
                    <a:lnTo>
                      <a:pt x="121" y="276"/>
                    </a:lnTo>
                    <a:lnTo>
                      <a:pt x="110" y="279"/>
                    </a:lnTo>
                    <a:lnTo>
                      <a:pt x="104" y="276"/>
                    </a:lnTo>
                    <a:lnTo>
                      <a:pt x="103" y="260"/>
                    </a:lnTo>
                    <a:lnTo>
                      <a:pt x="107" y="255"/>
                    </a:lnTo>
                    <a:lnTo>
                      <a:pt x="119" y="262"/>
                    </a:lnTo>
                    <a:lnTo>
                      <a:pt x="138" y="257"/>
                    </a:lnTo>
                    <a:lnTo>
                      <a:pt x="142" y="238"/>
                    </a:lnTo>
                    <a:lnTo>
                      <a:pt x="139" y="225"/>
                    </a:lnTo>
                    <a:lnTo>
                      <a:pt x="142" y="230"/>
                    </a:lnTo>
                    <a:lnTo>
                      <a:pt x="162" y="228"/>
                    </a:lnTo>
                    <a:lnTo>
                      <a:pt x="199" y="218"/>
                    </a:lnTo>
                    <a:lnTo>
                      <a:pt x="209" y="197"/>
                    </a:lnTo>
                    <a:lnTo>
                      <a:pt x="208" y="190"/>
                    </a:lnTo>
                    <a:lnTo>
                      <a:pt x="199" y="184"/>
                    </a:lnTo>
                    <a:lnTo>
                      <a:pt x="203" y="177"/>
                    </a:lnTo>
                    <a:lnTo>
                      <a:pt x="188" y="168"/>
                    </a:lnTo>
                    <a:lnTo>
                      <a:pt x="186" y="15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49" name="Freeform 42"/>
              <p:cNvSpPr/>
              <p:nvPr/>
            </p:nvSpPr>
            <p:spPr>
              <a:xfrm>
                <a:off x="1452" y="2573"/>
                <a:ext cx="295" cy="537"/>
              </a:xfrm>
              <a:custGeom>
                <a:avLst/>
                <a:gdLst>
                  <a:gd name="txL" fmla="*/ 0 w 247"/>
                  <a:gd name="txT" fmla="*/ 0 h 450"/>
                  <a:gd name="txR" fmla="*/ 247 w 247"/>
                  <a:gd name="txB" fmla="*/ 450 h 450"/>
                </a:gdLst>
                <a:ahLst/>
                <a:cxnLst>
                  <a:cxn ang="0">
                    <a:pos x="572" y="314"/>
                  </a:cxn>
                  <a:cxn ang="0">
                    <a:pos x="717" y="189"/>
                  </a:cxn>
                  <a:cxn ang="0">
                    <a:pos x="683" y="134"/>
                  </a:cxn>
                  <a:cxn ang="0">
                    <a:pos x="641" y="202"/>
                  </a:cxn>
                  <a:cxn ang="0">
                    <a:pos x="537" y="191"/>
                  </a:cxn>
                  <a:cxn ang="0">
                    <a:pos x="563" y="123"/>
                  </a:cxn>
                  <a:cxn ang="0">
                    <a:pos x="457" y="76"/>
                  </a:cxn>
                  <a:cxn ang="0">
                    <a:pos x="345" y="2"/>
                  </a:cxn>
                  <a:cxn ang="0">
                    <a:pos x="264" y="0"/>
                  </a:cxn>
                  <a:cxn ang="0">
                    <a:pos x="219" y="80"/>
                  </a:cxn>
                  <a:cxn ang="0">
                    <a:pos x="183" y="175"/>
                  </a:cxn>
                  <a:cxn ang="0">
                    <a:pos x="100" y="348"/>
                  </a:cxn>
                  <a:cxn ang="0">
                    <a:pos x="100" y="510"/>
                  </a:cxn>
                  <a:cxn ang="0">
                    <a:pos x="80" y="568"/>
                  </a:cxn>
                  <a:cxn ang="0">
                    <a:pos x="61" y="705"/>
                  </a:cxn>
                  <a:cxn ang="0">
                    <a:pos x="43" y="817"/>
                  </a:cxn>
                  <a:cxn ang="0">
                    <a:pos x="72" y="908"/>
                  </a:cxn>
                  <a:cxn ang="0">
                    <a:pos x="61" y="924"/>
                  </a:cxn>
                  <a:cxn ang="0">
                    <a:pos x="61" y="1011"/>
                  </a:cxn>
                  <a:cxn ang="0">
                    <a:pos x="42" y="1091"/>
                  </a:cxn>
                  <a:cxn ang="0">
                    <a:pos x="0" y="1198"/>
                  </a:cxn>
                  <a:cxn ang="0">
                    <a:pos x="38" y="1214"/>
                  </a:cxn>
                  <a:cxn ang="0">
                    <a:pos x="50" y="1286"/>
                  </a:cxn>
                  <a:cxn ang="0">
                    <a:pos x="178" y="1301"/>
                  </a:cxn>
                  <a:cxn ang="0">
                    <a:pos x="160" y="1199"/>
                  </a:cxn>
                  <a:cxn ang="0">
                    <a:pos x="211" y="1125"/>
                  </a:cxn>
                  <a:cxn ang="0">
                    <a:pos x="274" y="1037"/>
                  </a:cxn>
                  <a:cxn ang="0">
                    <a:pos x="219" y="1002"/>
                  </a:cxn>
                  <a:cxn ang="0">
                    <a:pos x="238" y="943"/>
                  </a:cxn>
                  <a:cxn ang="0">
                    <a:pos x="284" y="914"/>
                  </a:cxn>
                  <a:cxn ang="0">
                    <a:pos x="296" y="871"/>
                  </a:cxn>
                  <a:cxn ang="0">
                    <a:pos x="301" y="833"/>
                  </a:cxn>
                  <a:cxn ang="0">
                    <a:pos x="333" y="833"/>
                  </a:cxn>
                  <a:cxn ang="0">
                    <a:pos x="352" y="797"/>
                  </a:cxn>
                  <a:cxn ang="0">
                    <a:pos x="301" y="797"/>
                  </a:cxn>
                  <a:cxn ang="0">
                    <a:pos x="313" y="736"/>
                  </a:cxn>
                  <a:cxn ang="0">
                    <a:pos x="401" y="742"/>
                  </a:cxn>
                  <a:cxn ang="0">
                    <a:pos x="402" y="650"/>
                  </a:cxn>
                  <a:cxn ang="0">
                    <a:pos x="471" y="660"/>
                  </a:cxn>
                  <a:cxn ang="0">
                    <a:pos x="608" y="568"/>
                  </a:cxn>
                  <a:cxn ang="0">
                    <a:pos x="578" y="535"/>
                  </a:cxn>
                  <a:cxn ang="0">
                    <a:pos x="546" y="484"/>
                  </a:cxn>
                </a:cxnLst>
                <a:rect l="txL" t="txT" r="txR" b="txB"/>
                <a:pathLst>
                  <a:path w="247" h="450">
                    <a:moveTo>
                      <a:pt x="186" y="159"/>
                    </a:moveTo>
                    <a:lnTo>
                      <a:pt x="197" y="108"/>
                    </a:lnTo>
                    <a:lnTo>
                      <a:pt x="234" y="72"/>
                    </a:lnTo>
                    <a:lnTo>
                      <a:pt x="247" y="65"/>
                    </a:lnTo>
                    <a:lnTo>
                      <a:pt x="245" y="48"/>
                    </a:lnTo>
                    <a:lnTo>
                      <a:pt x="235" y="46"/>
                    </a:lnTo>
                    <a:lnTo>
                      <a:pt x="233" y="60"/>
                    </a:lnTo>
                    <a:lnTo>
                      <a:pt x="222" y="70"/>
                    </a:lnTo>
                    <a:lnTo>
                      <a:pt x="211" y="72"/>
                    </a:lnTo>
                    <a:lnTo>
                      <a:pt x="186" y="66"/>
                    </a:lnTo>
                    <a:lnTo>
                      <a:pt x="196" y="50"/>
                    </a:lnTo>
                    <a:lnTo>
                      <a:pt x="193" y="42"/>
                    </a:lnTo>
                    <a:lnTo>
                      <a:pt x="175" y="30"/>
                    </a:lnTo>
                    <a:lnTo>
                      <a:pt x="157" y="27"/>
                    </a:lnTo>
                    <a:lnTo>
                      <a:pt x="134" y="6"/>
                    </a:lnTo>
                    <a:lnTo>
                      <a:pt x="119" y="2"/>
                    </a:lnTo>
                    <a:lnTo>
                      <a:pt x="114" y="8"/>
                    </a:lnTo>
                    <a:lnTo>
                      <a:pt x="91" y="0"/>
                    </a:lnTo>
                    <a:lnTo>
                      <a:pt x="77" y="13"/>
                    </a:lnTo>
                    <a:lnTo>
                      <a:pt x="75" y="28"/>
                    </a:lnTo>
                    <a:lnTo>
                      <a:pt x="62" y="34"/>
                    </a:lnTo>
                    <a:lnTo>
                      <a:pt x="63" y="60"/>
                    </a:lnTo>
                    <a:lnTo>
                      <a:pt x="47" y="81"/>
                    </a:lnTo>
                    <a:lnTo>
                      <a:pt x="34" y="121"/>
                    </a:lnTo>
                    <a:lnTo>
                      <a:pt x="44" y="158"/>
                    </a:lnTo>
                    <a:lnTo>
                      <a:pt x="34" y="176"/>
                    </a:lnTo>
                    <a:lnTo>
                      <a:pt x="34" y="188"/>
                    </a:lnTo>
                    <a:lnTo>
                      <a:pt x="28" y="197"/>
                    </a:lnTo>
                    <a:lnTo>
                      <a:pt x="29" y="224"/>
                    </a:lnTo>
                    <a:lnTo>
                      <a:pt x="21" y="245"/>
                    </a:lnTo>
                    <a:lnTo>
                      <a:pt x="21" y="274"/>
                    </a:lnTo>
                    <a:lnTo>
                      <a:pt x="15" y="283"/>
                    </a:lnTo>
                    <a:lnTo>
                      <a:pt x="17" y="312"/>
                    </a:lnTo>
                    <a:lnTo>
                      <a:pt x="24" y="314"/>
                    </a:lnTo>
                    <a:lnTo>
                      <a:pt x="24" y="320"/>
                    </a:lnTo>
                    <a:lnTo>
                      <a:pt x="21" y="320"/>
                    </a:lnTo>
                    <a:lnTo>
                      <a:pt x="24" y="325"/>
                    </a:lnTo>
                    <a:lnTo>
                      <a:pt x="21" y="350"/>
                    </a:lnTo>
                    <a:lnTo>
                      <a:pt x="13" y="368"/>
                    </a:lnTo>
                    <a:lnTo>
                      <a:pt x="14" y="378"/>
                    </a:lnTo>
                    <a:lnTo>
                      <a:pt x="0" y="404"/>
                    </a:lnTo>
                    <a:lnTo>
                      <a:pt x="0" y="415"/>
                    </a:lnTo>
                    <a:lnTo>
                      <a:pt x="0" y="420"/>
                    </a:lnTo>
                    <a:lnTo>
                      <a:pt x="13" y="420"/>
                    </a:lnTo>
                    <a:lnTo>
                      <a:pt x="14" y="437"/>
                    </a:lnTo>
                    <a:lnTo>
                      <a:pt x="17" y="445"/>
                    </a:lnTo>
                    <a:lnTo>
                      <a:pt x="45" y="445"/>
                    </a:lnTo>
                    <a:lnTo>
                      <a:pt x="62" y="450"/>
                    </a:lnTo>
                    <a:lnTo>
                      <a:pt x="53" y="426"/>
                    </a:lnTo>
                    <a:lnTo>
                      <a:pt x="55" y="416"/>
                    </a:lnTo>
                    <a:lnTo>
                      <a:pt x="70" y="408"/>
                    </a:lnTo>
                    <a:lnTo>
                      <a:pt x="73" y="390"/>
                    </a:lnTo>
                    <a:lnTo>
                      <a:pt x="94" y="372"/>
                    </a:lnTo>
                    <a:lnTo>
                      <a:pt x="95" y="359"/>
                    </a:lnTo>
                    <a:lnTo>
                      <a:pt x="86" y="359"/>
                    </a:lnTo>
                    <a:lnTo>
                      <a:pt x="75" y="347"/>
                    </a:lnTo>
                    <a:lnTo>
                      <a:pt x="73" y="339"/>
                    </a:lnTo>
                    <a:lnTo>
                      <a:pt x="82" y="327"/>
                    </a:lnTo>
                    <a:lnTo>
                      <a:pt x="98" y="321"/>
                    </a:lnTo>
                    <a:lnTo>
                      <a:pt x="98" y="317"/>
                    </a:lnTo>
                    <a:lnTo>
                      <a:pt x="103" y="314"/>
                    </a:lnTo>
                    <a:lnTo>
                      <a:pt x="102" y="302"/>
                    </a:lnTo>
                    <a:lnTo>
                      <a:pt x="113" y="291"/>
                    </a:lnTo>
                    <a:lnTo>
                      <a:pt x="104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21" y="288"/>
                    </a:lnTo>
                    <a:lnTo>
                      <a:pt x="121" y="276"/>
                    </a:lnTo>
                    <a:lnTo>
                      <a:pt x="110" y="279"/>
                    </a:lnTo>
                    <a:lnTo>
                      <a:pt x="104" y="276"/>
                    </a:lnTo>
                    <a:lnTo>
                      <a:pt x="103" y="260"/>
                    </a:lnTo>
                    <a:lnTo>
                      <a:pt x="107" y="255"/>
                    </a:lnTo>
                    <a:lnTo>
                      <a:pt x="119" y="262"/>
                    </a:lnTo>
                    <a:lnTo>
                      <a:pt x="138" y="257"/>
                    </a:lnTo>
                    <a:lnTo>
                      <a:pt x="142" y="238"/>
                    </a:lnTo>
                    <a:lnTo>
                      <a:pt x="139" y="225"/>
                    </a:lnTo>
                    <a:lnTo>
                      <a:pt x="142" y="230"/>
                    </a:lnTo>
                    <a:lnTo>
                      <a:pt x="162" y="228"/>
                    </a:lnTo>
                    <a:lnTo>
                      <a:pt x="199" y="218"/>
                    </a:lnTo>
                    <a:lnTo>
                      <a:pt x="209" y="197"/>
                    </a:lnTo>
                    <a:lnTo>
                      <a:pt x="208" y="190"/>
                    </a:lnTo>
                    <a:lnTo>
                      <a:pt x="199" y="184"/>
                    </a:lnTo>
                    <a:lnTo>
                      <a:pt x="203" y="177"/>
                    </a:lnTo>
                    <a:lnTo>
                      <a:pt x="188" y="168"/>
                    </a:lnTo>
                    <a:lnTo>
                      <a:pt x="186" y="15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0" name="Freeform 43"/>
              <p:cNvSpPr/>
              <p:nvPr/>
            </p:nvSpPr>
            <p:spPr>
              <a:xfrm>
                <a:off x="1675" y="2704"/>
                <a:ext cx="83" cy="73"/>
              </a:xfrm>
              <a:custGeom>
                <a:avLst/>
                <a:gdLst>
                  <a:gd name="txL" fmla="*/ 0 w 69"/>
                  <a:gd name="txT" fmla="*/ 0 h 60"/>
                  <a:gd name="txR" fmla="*/ 69 w 69"/>
                  <a:gd name="txB" fmla="*/ 60 h 60"/>
                </a:gdLst>
                <a:ahLst/>
                <a:cxnLst>
                  <a:cxn ang="0">
                    <a:pos x="197" y="150"/>
                  </a:cxn>
                  <a:cxn ang="0">
                    <a:pos x="208" y="102"/>
                  </a:cxn>
                  <a:cxn ang="0">
                    <a:pos x="178" y="69"/>
                  </a:cxn>
                  <a:cxn ang="0">
                    <a:pos x="113" y="23"/>
                  </a:cxn>
                  <a:cxn ang="0">
                    <a:pos x="102" y="28"/>
                  </a:cxn>
                  <a:cxn ang="0">
                    <a:pos x="65" y="0"/>
                  </a:cxn>
                  <a:cxn ang="0">
                    <a:pos x="29" y="0"/>
                  </a:cxn>
                  <a:cxn ang="0">
                    <a:pos x="0" y="159"/>
                  </a:cxn>
                  <a:cxn ang="0">
                    <a:pos x="24" y="182"/>
                  </a:cxn>
                  <a:cxn ang="0">
                    <a:pos x="88" y="193"/>
                  </a:cxn>
                  <a:cxn ang="0">
                    <a:pos x="173" y="182"/>
                  </a:cxn>
                  <a:cxn ang="0">
                    <a:pos x="197" y="150"/>
                  </a:cxn>
                </a:cxnLst>
                <a:rect l="txL" t="txT" r="txR" b="txB"/>
                <a:pathLst>
                  <a:path w="69" h="60">
                    <a:moveTo>
                      <a:pt x="65" y="46"/>
                    </a:moveTo>
                    <a:lnTo>
                      <a:pt x="69" y="32"/>
                    </a:lnTo>
                    <a:lnTo>
                      <a:pt x="59" y="21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22" y="0"/>
                    </a:lnTo>
                    <a:lnTo>
                      <a:pt x="10" y="0"/>
                    </a:lnTo>
                    <a:lnTo>
                      <a:pt x="0" y="49"/>
                    </a:lnTo>
                    <a:lnTo>
                      <a:pt x="8" y="56"/>
                    </a:lnTo>
                    <a:lnTo>
                      <a:pt x="29" y="60"/>
                    </a:lnTo>
                    <a:lnTo>
                      <a:pt x="57" y="56"/>
                    </a:ln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1" name="Freeform 44"/>
              <p:cNvSpPr/>
              <p:nvPr/>
            </p:nvSpPr>
            <p:spPr>
              <a:xfrm>
                <a:off x="1675" y="2704"/>
                <a:ext cx="83" cy="73"/>
              </a:xfrm>
              <a:custGeom>
                <a:avLst/>
                <a:gdLst>
                  <a:gd name="txL" fmla="*/ 0 w 69"/>
                  <a:gd name="txT" fmla="*/ 0 h 60"/>
                  <a:gd name="txR" fmla="*/ 69 w 69"/>
                  <a:gd name="txB" fmla="*/ 60 h 60"/>
                </a:gdLst>
                <a:ahLst/>
                <a:cxnLst>
                  <a:cxn ang="0">
                    <a:pos x="197" y="150"/>
                  </a:cxn>
                  <a:cxn ang="0">
                    <a:pos x="208" y="102"/>
                  </a:cxn>
                  <a:cxn ang="0">
                    <a:pos x="178" y="69"/>
                  </a:cxn>
                  <a:cxn ang="0">
                    <a:pos x="113" y="23"/>
                  </a:cxn>
                  <a:cxn ang="0">
                    <a:pos x="102" y="28"/>
                  </a:cxn>
                  <a:cxn ang="0">
                    <a:pos x="65" y="0"/>
                  </a:cxn>
                  <a:cxn ang="0">
                    <a:pos x="29" y="0"/>
                  </a:cxn>
                  <a:cxn ang="0">
                    <a:pos x="0" y="159"/>
                  </a:cxn>
                  <a:cxn ang="0">
                    <a:pos x="24" y="182"/>
                  </a:cxn>
                  <a:cxn ang="0">
                    <a:pos x="88" y="193"/>
                  </a:cxn>
                  <a:cxn ang="0">
                    <a:pos x="173" y="182"/>
                  </a:cxn>
                  <a:cxn ang="0">
                    <a:pos x="197" y="150"/>
                  </a:cxn>
                </a:cxnLst>
                <a:rect l="txL" t="txT" r="txR" b="txB"/>
                <a:pathLst>
                  <a:path w="69" h="60">
                    <a:moveTo>
                      <a:pt x="65" y="46"/>
                    </a:moveTo>
                    <a:lnTo>
                      <a:pt x="69" y="32"/>
                    </a:lnTo>
                    <a:lnTo>
                      <a:pt x="59" y="21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22" y="0"/>
                    </a:lnTo>
                    <a:lnTo>
                      <a:pt x="10" y="0"/>
                    </a:lnTo>
                    <a:lnTo>
                      <a:pt x="0" y="49"/>
                    </a:lnTo>
                    <a:lnTo>
                      <a:pt x="8" y="56"/>
                    </a:lnTo>
                    <a:lnTo>
                      <a:pt x="29" y="60"/>
                    </a:lnTo>
                    <a:lnTo>
                      <a:pt x="57" y="56"/>
                    </a:lnTo>
                    <a:lnTo>
                      <a:pt x="65" y="4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2" name="Freeform 45"/>
              <p:cNvSpPr/>
              <p:nvPr/>
            </p:nvSpPr>
            <p:spPr>
              <a:xfrm>
                <a:off x="1446" y="2202"/>
                <a:ext cx="591" cy="555"/>
              </a:xfrm>
              <a:custGeom>
                <a:avLst/>
                <a:gdLst>
                  <a:gd name="txL" fmla="*/ 0 w 495"/>
                  <a:gd name="txT" fmla="*/ 0 h 465"/>
                  <a:gd name="txR" fmla="*/ 495 w 495"/>
                  <a:gd name="txB" fmla="*/ 465 h 465"/>
                </a:gdLst>
                <a:ahLst/>
                <a:cxnLst>
                  <a:cxn ang="0">
                    <a:pos x="809" y="35"/>
                  </a:cxn>
                  <a:cxn ang="0">
                    <a:pos x="734" y="103"/>
                  </a:cxn>
                  <a:cxn ang="0">
                    <a:pos x="659" y="90"/>
                  </a:cxn>
                  <a:cxn ang="0">
                    <a:pos x="630" y="103"/>
                  </a:cxn>
                  <a:cxn ang="0">
                    <a:pos x="527" y="117"/>
                  </a:cxn>
                  <a:cxn ang="0">
                    <a:pos x="516" y="29"/>
                  </a:cxn>
                  <a:cxn ang="0">
                    <a:pos x="480" y="0"/>
                  </a:cxn>
                  <a:cxn ang="0">
                    <a:pos x="388" y="43"/>
                  </a:cxn>
                  <a:cxn ang="0">
                    <a:pos x="345" y="45"/>
                  </a:cxn>
                  <a:cxn ang="0">
                    <a:pos x="376" y="95"/>
                  </a:cxn>
                  <a:cxn ang="0">
                    <a:pos x="265" y="140"/>
                  </a:cxn>
                  <a:cxn ang="0">
                    <a:pos x="228" y="103"/>
                  </a:cxn>
                  <a:cxn ang="0">
                    <a:pos x="142" y="130"/>
                  </a:cxn>
                  <a:cxn ang="0">
                    <a:pos x="130" y="155"/>
                  </a:cxn>
                  <a:cxn ang="0">
                    <a:pos x="134" y="302"/>
                  </a:cxn>
                  <a:cxn ang="0">
                    <a:pos x="0" y="419"/>
                  </a:cxn>
                  <a:cxn ang="0">
                    <a:pos x="64" y="498"/>
                  </a:cxn>
                  <a:cxn ang="0">
                    <a:pos x="115" y="525"/>
                  </a:cxn>
                  <a:cxn ang="0">
                    <a:pos x="196" y="528"/>
                  </a:cxn>
                  <a:cxn ang="0">
                    <a:pos x="301" y="486"/>
                  </a:cxn>
                  <a:cxn ang="0">
                    <a:pos x="315" y="566"/>
                  </a:cxn>
                  <a:cxn ang="0">
                    <a:pos x="490" y="653"/>
                  </a:cxn>
                  <a:cxn ang="0">
                    <a:pos x="499" y="702"/>
                  </a:cxn>
                  <a:cxn ang="0">
                    <a:pos x="554" y="736"/>
                  </a:cxn>
                  <a:cxn ang="0">
                    <a:pos x="571" y="840"/>
                  </a:cxn>
                  <a:cxn ang="0">
                    <a:pos x="648" y="913"/>
                  </a:cxn>
                  <a:cxn ang="0">
                    <a:pos x="670" y="973"/>
                  </a:cxn>
                  <a:cxn ang="0">
                    <a:pos x="701" y="1037"/>
                  </a:cxn>
                  <a:cxn ang="0">
                    <a:pos x="734" y="1089"/>
                  </a:cxn>
                  <a:cxn ang="0">
                    <a:pos x="590" y="1209"/>
                  </a:cxn>
                  <a:cxn ang="0">
                    <a:pos x="653" y="1237"/>
                  </a:cxn>
                  <a:cxn ang="0">
                    <a:pos x="734" y="1272"/>
                  </a:cxn>
                  <a:cxn ang="0">
                    <a:pos x="743" y="1344"/>
                  </a:cxn>
                  <a:cxn ang="0">
                    <a:pos x="837" y="1256"/>
                  </a:cxn>
                  <a:cxn ang="0">
                    <a:pos x="913" y="1146"/>
                  </a:cxn>
                  <a:cxn ang="0">
                    <a:pos x="954" y="1016"/>
                  </a:cxn>
                  <a:cxn ang="0">
                    <a:pos x="1076" y="956"/>
                  </a:cxn>
                  <a:cxn ang="0">
                    <a:pos x="1164" y="941"/>
                  </a:cxn>
                  <a:cxn ang="0">
                    <a:pos x="1201" y="911"/>
                  </a:cxn>
                  <a:cxn ang="0">
                    <a:pos x="1251" y="820"/>
                  </a:cxn>
                  <a:cxn ang="0">
                    <a:pos x="1266" y="758"/>
                  </a:cxn>
                  <a:cxn ang="0">
                    <a:pos x="1402" y="483"/>
                  </a:cxn>
                  <a:cxn ang="0">
                    <a:pos x="1411" y="334"/>
                  </a:cxn>
                  <a:cxn ang="0">
                    <a:pos x="1236" y="258"/>
                  </a:cxn>
                  <a:cxn ang="0">
                    <a:pos x="1106" y="245"/>
                  </a:cxn>
                  <a:cxn ang="0">
                    <a:pos x="1076" y="240"/>
                  </a:cxn>
                  <a:cxn ang="0">
                    <a:pos x="1039" y="221"/>
                  </a:cxn>
                  <a:cxn ang="0">
                    <a:pos x="954" y="185"/>
                  </a:cxn>
                  <a:cxn ang="0">
                    <a:pos x="913" y="211"/>
                  </a:cxn>
                  <a:cxn ang="0">
                    <a:pos x="910" y="175"/>
                  </a:cxn>
                  <a:cxn ang="0">
                    <a:pos x="850" y="221"/>
                  </a:cxn>
                  <a:cxn ang="0">
                    <a:pos x="817" y="209"/>
                  </a:cxn>
                  <a:cxn ang="0">
                    <a:pos x="868" y="134"/>
                  </a:cxn>
                  <a:cxn ang="0">
                    <a:pos x="851" y="104"/>
                  </a:cxn>
                </a:cxnLst>
                <a:rect l="txL" t="txT" r="txR" b="txB"/>
                <a:pathLst>
                  <a:path w="495" h="465">
                    <a:moveTo>
                      <a:pt x="289" y="15"/>
                    </a:moveTo>
                    <a:lnTo>
                      <a:pt x="280" y="12"/>
                    </a:lnTo>
                    <a:lnTo>
                      <a:pt x="263" y="32"/>
                    </a:lnTo>
                    <a:lnTo>
                      <a:pt x="253" y="35"/>
                    </a:lnTo>
                    <a:lnTo>
                      <a:pt x="245" y="32"/>
                    </a:lnTo>
                    <a:lnTo>
                      <a:pt x="227" y="31"/>
                    </a:lnTo>
                    <a:lnTo>
                      <a:pt x="224" y="36"/>
                    </a:lnTo>
                    <a:lnTo>
                      <a:pt x="218" y="35"/>
                    </a:lnTo>
                    <a:lnTo>
                      <a:pt x="189" y="43"/>
                    </a:lnTo>
                    <a:lnTo>
                      <a:pt x="182" y="41"/>
                    </a:lnTo>
                    <a:lnTo>
                      <a:pt x="175" y="28"/>
                    </a:lnTo>
                    <a:lnTo>
                      <a:pt x="178" y="10"/>
                    </a:lnTo>
                    <a:lnTo>
                      <a:pt x="174" y="1"/>
                    </a:lnTo>
                    <a:lnTo>
                      <a:pt x="166" y="0"/>
                    </a:lnTo>
                    <a:lnTo>
                      <a:pt x="162" y="5"/>
                    </a:lnTo>
                    <a:lnTo>
                      <a:pt x="134" y="15"/>
                    </a:lnTo>
                    <a:lnTo>
                      <a:pt x="112" y="12"/>
                    </a:lnTo>
                    <a:lnTo>
                      <a:pt x="119" y="16"/>
                    </a:lnTo>
                    <a:lnTo>
                      <a:pt x="119" y="28"/>
                    </a:lnTo>
                    <a:lnTo>
                      <a:pt x="130" y="33"/>
                    </a:lnTo>
                    <a:lnTo>
                      <a:pt x="100" y="49"/>
                    </a:lnTo>
                    <a:lnTo>
                      <a:pt x="92" y="49"/>
                    </a:lnTo>
                    <a:lnTo>
                      <a:pt x="86" y="43"/>
                    </a:lnTo>
                    <a:lnTo>
                      <a:pt x="79" y="35"/>
                    </a:lnTo>
                    <a:lnTo>
                      <a:pt x="49" y="38"/>
                    </a:lnTo>
                    <a:lnTo>
                      <a:pt x="49" y="45"/>
                    </a:lnTo>
                    <a:lnTo>
                      <a:pt x="57" y="50"/>
                    </a:lnTo>
                    <a:lnTo>
                      <a:pt x="45" y="54"/>
                    </a:lnTo>
                    <a:lnTo>
                      <a:pt x="53" y="73"/>
                    </a:lnTo>
                    <a:lnTo>
                      <a:pt x="46" y="105"/>
                    </a:lnTo>
                    <a:lnTo>
                      <a:pt x="17" y="115"/>
                    </a:lnTo>
                    <a:lnTo>
                      <a:pt x="0" y="145"/>
                    </a:lnTo>
                    <a:lnTo>
                      <a:pt x="7" y="164"/>
                    </a:lnTo>
                    <a:lnTo>
                      <a:pt x="23" y="172"/>
                    </a:lnTo>
                    <a:lnTo>
                      <a:pt x="38" y="165"/>
                    </a:lnTo>
                    <a:lnTo>
                      <a:pt x="39" y="182"/>
                    </a:lnTo>
                    <a:lnTo>
                      <a:pt x="50" y="182"/>
                    </a:lnTo>
                    <a:lnTo>
                      <a:pt x="67" y="183"/>
                    </a:lnTo>
                    <a:lnTo>
                      <a:pt x="89" y="169"/>
                    </a:lnTo>
                    <a:lnTo>
                      <a:pt x="104" y="168"/>
                    </a:lnTo>
                    <a:lnTo>
                      <a:pt x="104" y="186"/>
                    </a:lnTo>
                    <a:lnTo>
                      <a:pt x="109" y="196"/>
                    </a:lnTo>
                    <a:lnTo>
                      <a:pt x="161" y="213"/>
                    </a:lnTo>
                    <a:lnTo>
                      <a:pt x="168" y="226"/>
                    </a:lnTo>
                    <a:lnTo>
                      <a:pt x="167" y="234"/>
                    </a:lnTo>
                    <a:lnTo>
                      <a:pt x="172" y="243"/>
                    </a:lnTo>
                    <a:lnTo>
                      <a:pt x="194" y="247"/>
                    </a:lnTo>
                    <a:lnTo>
                      <a:pt x="192" y="255"/>
                    </a:lnTo>
                    <a:lnTo>
                      <a:pt x="203" y="268"/>
                    </a:lnTo>
                    <a:lnTo>
                      <a:pt x="197" y="291"/>
                    </a:lnTo>
                    <a:lnTo>
                      <a:pt x="198" y="313"/>
                    </a:lnTo>
                    <a:lnTo>
                      <a:pt x="224" y="316"/>
                    </a:lnTo>
                    <a:lnTo>
                      <a:pt x="227" y="320"/>
                    </a:lnTo>
                    <a:lnTo>
                      <a:pt x="231" y="336"/>
                    </a:lnTo>
                    <a:lnTo>
                      <a:pt x="245" y="338"/>
                    </a:lnTo>
                    <a:lnTo>
                      <a:pt x="242" y="359"/>
                    </a:lnTo>
                    <a:lnTo>
                      <a:pt x="251" y="359"/>
                    </a:lnTo>
                    <a:lnTo>
                      <a:pt x="253" y="376"/>
                    </a:lnTo>
                    <a:lnTo>
                      <a:pt x="240" y="382"/>
                    </a:lnTo>
                    <a:lnTo>
                      <a:pt x="204" y="418"/>
                    </a:lnTo>
                    <a:lnTo>
                      <a:pt x="214" y="418"/>
                    </a:lnTo>
                    <a:lnTo>
                      <a:pt x="226" y="427"/>
                    </a:lnTo>
                    <a:lnTo>
                      <a:pt x="229" y="426"/>
                    </a:lnTo>
                    <a:lnTo>
                      <a:pt x="253" y="440"/>
                    </a:lnTo>
                    <a:lnTo>
                      <a:pt x="261" y="453"/>
                    </a:lnTo>
                    <a:lnTo>
                      <a:pt x="256" y="465"/>
                    </a:lnTo>
                    <a:lnTo>
                      <a:pt x="270" y="448"/>
                    </a:lnTo>
                    <a:lnTo>
                      <a:pt x="289" y="434"/>
                    </a:lnTo>
                    <a:lnTo>
                      <a:pt x="301" y="408"/>
                    </a:lnTo>
                    <a:lnTo>
                      <a:pt x="316" y="396"/>
                    </a:lnTo>
                    <a:lnTo>
                      <a:pt x="319" y="360"/>
                    </a:lnTo>
                    <a:lnTo>
                      <a:pt x="329" y="351"/>
                    </a:lnTo>
                    <a:lnTo>
                      <a:pt x="341" y="341"/>
                    </a:lnTo>
                    <a:lnTo>
                      <a:pt x="371" y="331"/>
                    </a:lnTo>
                    <a:lnTo>
                      <a:pt x="367" y="327"/>
                    </a:lnTo>
                    <a:lnTo>
                      <a:pt x="402" y="325"/>
                    </a:lnTo>
                    <a:lnTo>
                      <a:pt x="402" y="320"/>
                    </a:lnTo>
                    <a:lnTo>
                      <a:pt x="415" y="314"/>
                    </a:lnTo>
                    <a:lnTo>
                      <a:pt x="416" y="301"/>
                    </a:lnTo>
                    <a:lnTo>
                      <a:pt x="432" y="284"/>
                    </a:lnTo>
                    <a:lnTo>
                      <a:pt x="433" y="265"/>
                    </a:lnTo>
                    <a:lnTo>
                      <a:pt x="437" y="262"/>
                    </a:lnTo>
                    <a:lnTo>
                      <a:pt x="442" y="210"/>
                    </a:lnTo>
                    <a:lnTo>
                      <a:pt x="483" y="167"/>
                    </a:lnTo>
                    <a:lnTo>
                      <a:pt x="495" y="143"/>
                    </a:lnTo>
                    <a:lnTo>
                      <a:pt x="487" y="116"/>
                    </a:lnTo>
                    <a:lnTo>
                      <a:pt x="466" y="116"/>
                    </a:lnTo>
                    <a:lnTo>
                      <a:pt x="426" y="89"/>
                    </a:lnTo>
                    <a:lnTo>
                      <a:pt x="408" y="91"/>
                    </a:lnTo>
                    <a:lnTo>
                      <a:pt x="382" y="85"/>
                    </a:lnTo>
                    <a:lnTo>
                      <a:pt x="369" y="89"/>
                    </a:lnTo>
                    <a:lnTo>
                      <a:pt x="371" y="83"/>
                    </a:lnTo>
                    <a:lnTo>
                      <a:pt x="366" y="75"/>
                    </a:lnTo>
                    <a:lnTo>
                      <a:pt x="359" y="76"/>
                    </a:lnTo>
                    <a:lnTo>
                      <a:pt x="358" y="72"/>
                    </a:lnTo>
                    <a:lnTo>
                      <a:pt x="329" y="64"/>
                    </a:lnTo>
                    <a:lnTo>
                      <a:pt x="320" y="76"/>
                    </a:lnTo>
                    <a:lnTo>
                      <a:pt x="316" y="73"/>
                    </a:lnTo>
                    <a:lnTo>
                      <a:pt x="320" y="61"/>
                    </a:lnTo>
                    <a:lnTo>
                      <a:pt x="313" y="60"/>
                    </a:lnTo>
                    <a:lnTo>
                      <a:pt x="296" y="62"/>
                    </a:lnTo>
                    <a:lnTo>
                      <a:pt x="293" y="76"/>
                    </a:lnTo>
                    <a:lnTo>
                      <a:pt x="290" y="70"/>
                    </a:lnTo>
                    <a:lnTo>
                      <a:pt x="282" y="72"/>
                    </a:lnTo>
                    <a:lnTo>
                      <a:pt x="286" y="60"/>
                    </a:lnTo>
                    <a:lnTo>
                      <a:pt x="300" y="46"/>
                    </a:lnTo>
                    <a:lnTo>
                      <a:pt x="301" y="36"/>
                    </a:lnTo>
                    <a:lnTo>
                      <a:pt x="294" y="36"/>
                    </a:lnTo>
                    <a:lnTo>
                      <a:pt x="289" y="1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3" name="Freeform 46"/>
              <p:cNvSpPr/>
              <p:nvPr/>
            </p:nvSpPr>
            <p:spPr>
              <a:xfrm>
                <a:off x="1446" y="2202"/>
                <a:ext cx="591" cy="555"/>
              </a:xfrm>
              <a:custGeom>
                <a:avLst/>
                <a:gdLst>
                  <a:gd name="txL" fmla="*/ 0 w 495"/>
                  <a:gd name="txT" fmla="*/ 0 h 465"/>
                  <a:gd name="txR" fmla="*/ 495 w 495"/>
                  <a:gd name="txB" fmla="*/ 465 h 465"/>
                </a:gdLst>
                <a:ahLst/>
                <a:cxnLst>
                  <a:cxn ang="0">
                    <a:pos x="809" y="35"/>
                  </a:cxn>
                  <a:cxn ang="0">
                    <a:pos x="734" y="103"/>
                  </a:cxn>
                  <a:cxn ang="0">
                    <a:pos x="659" y="90"/>
                  </a:cxn>
                  <a:cxn ang="0">
                    <a:pos x="630" y="103"/>
                  </a:cxn>
                  <a:cxn ang="0">
                    <a:pos x="527" y="117"/>
                  </a:cxn>
                  <a:cxn ang="0">
                    <a:pos x="516" y="29"/>
                  </a:cxn>
                  <a:cxn ang="0">
                    <a:pos x="480" y="0"/>
                  </a:cxn>
                  <a:cxn ang="0">
                    <a:pos x="388" y="43"/>
                  </a:cxn>
                  <a:cxn ang="0">
                    <a:pos x="345" y="45"/>
                  </a:cxn>
                  <a:cxn ang="0">
                    <a:pos x="376" y="95"/>
                  </a:cxn>
                  <a:cxn ang="0">
                    <a:pos x="265" y="140"/>
                  </a:cxn>
                  <a:cxn ang="0">
                    <a:pos x="228" y="103"/>
                  </a:cxn>
                  <a:cxn ang="0">
                    <a:pos x="142" y="130"/>
                  </a:cxn>
                  <a:cxn ang="0">
                    <a:pos x="130" y="155"/>
                  </a:cxn>
                  <a:cxn ang="0">
                    <a:pos x="134" y="302"/>
                  </a:cxn>
                  <a:cxn ang="0">
                    <a:pos x="0" y="419"/>
                  </a:cxn>
                  <a:cxn ang="0">
                    <a:pos x="64" y="498"/>
                  </a:cxn>
                  <a:cxn ang="0">
                    <a:pos x="115" y="525"/>
                  </a:cxn>
                  <a:cxn ang="0">
                    <a:pos x="196" y="528"/>
                  </a:cxn>
                  <a:cxn ang="0">
                    <a:pos x="301" y="486"/>
                  </a:cxn>
                  <a:cxn ang="0">
                    <a:pos x="315" y="566"/>
                  </a:cxn>
                  <a:cxn ang="0">
                    <a:pos x="490" y="653"/>
                  </a:cxn>
                  <a:cxn ang="0">
                    <a:pos x="499" y="702"/>
                  </a:cxn>
                  <a:cxn ang="0">
                    <a:pos x="554" y="736"/>
                  </a:cxn>
                  <a:cxn ang="0">
                    <a:pos x="571" y="840"/>
                  </a:cxn>
                  <a:cxn ang="0">
                    <a:pos x="648" y="913"/>
                  </a:cxn>
                  <a:cxn ang="0">
                    <a:pos x="670" y="973"/>
                  </a:cxn>
                  <a:cxn ang="0">
                    <a:pos x="701" y="1037"/>
                  </a:cxn>
                  <a:cxn ang="0">
                    <a:pos x="734" y="1089"/>
                  </a:cxn>
                  <a:cxn ang="0">
                    <a:pos x="590" y="1209"/>
                  </a:cxn>
                  <a:cxn ang="0">
                    <a:pos x="653" y="1237"/>
                  </a:cxn>
                  <a:cxn ang="0">
                    <a:pos x="734" y="1272"/>
                  </a:cxn>
                  <a:cxn ang="0">
                    <a:pos x="743" y="1344"/>
                  </a:cxn>
                  <a:cxn ang="0">
                    <a:pos x="837" y="1256"/>
                  </a:cxn>
                  <a:cxn ang="0">
                    <a:pos x="913" y="1146"/>
                  </a:cxn>
                  <a:cxn ang="0">
                    <a:pos x="954" y="1016"/>
                  </a:cxn>
                  <a:cxn ang="0">
                    <a:pos x="1076" y="956"/>
                  </a:cxn>
                  <a:cxn ang="0">
                    <a:pos x="1164" y="941"/>
                  </a:cxn>
                  <a:cxn ang="0">
                    <a:pos x="1201" y="911"/>
                  </a:cxn>
                  <a:cxn ang="0">
                    <a:pos x="1251" y="820"/>
                  </a:cxn>
                  <a:cxn ang="0">
                    <a:pos x="1266" y="758"/>
                  </a:cxn>
                  <a:cxn ang="0">
                    <a:pos x="1402" y="483"/>
                  </a:cxn>
                  <a:cxn ang="0">
                    <a:pos x="1411" y="334"/>
                  </a:cxn>
                  <a:cxn ang="0">
                    <a:pos x="1236" y="258"/>
                  </a:cxn>
                  <a:cxn ang="0">
                    <a:pos x="1106" y="245"/>
                  </a:cxn>
                  <a:cxn ang="0">
                    <a:pos x="1076" y="240"/>
                  </a:cxn>
                  <a:cxn ang="0">
                    <a:pos x="1039" y="221"/>
                  </a:cxn>
                  <a:cxn ang="0">
                    <a:pos x="954" y="185"/>
                  </a:cxn>
                  <a:cxn ang="0">
                    <a:pos x="913" y="211"/>
                  </a:cxn>
                  <a:cxn ang="0">
                    <a:pos x="910" y="175"/>
                  </a:cxn>
                  <a:cxn ang="0">
                    <a:pos x="850" y="221"/>
                  </a:cxn>
                  <a:cxn ang="0">
                    <a:pos x="817" y="209"/>
                  </a:cxn>
                  <a:cxn ang="0">
                    <a:pos x="868" y="134"/>
                  </a:cxn>
                  <a:cxn ang="0">
                    <a:pos x="851" y="104"/>
                  </a:cxn>
                </a:cxnLst>
                <a:rect l="txL" t="txT" r="txR" b="txB"/>
                <a:pathLst>
                  <a:path w="495" h="465">
                    <a:moveTo>
                      <a:pt x="289" y="15"/>
                    </a:moveTo>
                    <a:lnTo>
                      <a:pt x="280" y="12"/>
                    </a:lnTo>
                    <a:lnTo>
                      <a:pt x="263" y="32"/>
                    </a:lnTo>
                    <a:lnTo>
                      <a:pt x="253" y="35"/>
                    </a:lnTo>
                    <a:lnTo>
                      <a:pt x="245" y="32"/>
                    </a:lnTo>
                    <a:lnTo>
                      <a:pt x="227" y="31"/>
                    </a:lnTo>
                    <a:lnTo>
                      <a:pt x="224" y="36"/>
                    </a:lnTo>
                    <a:lnTo>
                      <a:pt x="218" y="35"/>
                    </a:lnTo>
                    <a:lnTo>
                      <a:pt x="189" y="43"/>
                    </a:lnTo>
                    <a:lnTo>
                      <a:pt x="182" y="41"/>
                    </a:lnTo>
                    <a:lnTo>
                      <a:pt x="175" y="28"/>
                    </a:lnTo>
                    <a:lnTo>
                      <a:pt x="178" y="10"/>
                    </a:lnTo>
                    <a:lnTo>
                      <a:pt x="174" y="1"/>
                    </a:lnTo>
                    <a:lnTo>
                      <a:pt x="166" y="0"/>
                    </a:lnTo>
                    <a:lnTo>
                      <a:pt x="162" y="5"/>
                    </a:lnTo>
                    <a:lnTo>
                      <a:pt x="134" y="15"/>
                    </a:lnTo>
                    <a:lnTo>
                      <a:pt x="112" y="12"/>
                    </a:lnTo>
                    <a:lnTo>
                      <a:pt x="119" y="16"/>
                    </a:lnTo>
                    <a:lnTo>
                      <a:pt x="119" y="28"/>
                    </a:lnTo>
                    <a:lnTo>
                      <a:pt x="130" y="33"/>
                    </a:lnTo>
                    <a:lnTo>
                      <a:pt x="100" y="49"/>
                    </a:lnTo>
                    <a:lnTo>
                      <a:pt x="92" y="49"/>
                    </a:lnTo>
                    <a:lnTo>
                      <a:pt x="86" y="43"/>
                    </a:lnTo>
                    <a:lnTo>
                      <a:pt x="79" y="35"/>
                    </a:lnTo>
                    <a:lnTo>
                      <a:pt x="49" y="38"/>
                    </a:lnTo>
                    <a:lnTo>
                      <a:pt x="49" y="45"/>
                    </a:lnTo>
                    <a:lnTo>
                      <a:pt x="57" y="50"/>
                    </a:lnTo>
                    <a:lnTo>
                      <a:pt x="45" y="54"/>
                    </a:lnTo>
                    <a:lnTo>
                      <a:pt x="53" y="73"/>
                    </a:lnTo>
                    <a:lnTo>
                      <a:pt x="46" y="105"/>
                    </a:lnTo>
                    <a:lnTo>
                      <a:pt x="17" y="115"/>
                    </a:lnTo>
                    <a:lnTo>
                      <a:pt x="0" y="145"/>
                    </a:lnTo>
                    <a:lnTo>
                      <a:pt x="7" y="164"/>
                    </a:lnTo>
                    <a:lnTo>
                      <a:pt x="23" y="172"/>
                    </a:lnTo>
                    <a:lnTo>
                      <a:pt x="38" y="165"/>
                    </a:lnTo>
                    <a:lnTo>
                      <a:pt x="39" y="182"/>
                    </a:lnTo>
                    <a:lnTo>
                      <a:pt x="50" y="182"/>
                    </a:lnTo>
                    <a:lnTo>
                      <a:pt x="67" y="183"/>
                    </a:lnTo>
                    <a:lnTo>
                      <a:pt x="89" y="169"/>
                    </a:lnTo>
                    <a:lnTo>
                      <a:pt x="104" y="168"/>
                    </a:lnTo>
                    <a:lnTo>
                      <a:pt x="104" y="186"/>
                    </a:lnTo>
                    <a:lnTo>
                      <a:pt x="109" y="196"/>
                    </a:lnTo>
                    <a:lnTo>
                      <a:pt x="161" y="213"/>
                    </a:lnTo>
                    <a:lnTo>
                      <a:pt x="168" y="226"/>
                    </a:lnTo>
                    <a:lnTo>
                      <a:pt x="167" y="234"/>
                    </a:lnTo>
                    <a:lnTo>
                      <a:pt x="172" y="243"/>
                    </a:lnTo>
                    <a:lnTo>
                      <a:pt x="194" y="247"/>
                    </a:lnTo>
                    <a:lnTo>
                      <a:pt x="192" y="255"/>
                    </a:lnTo>
                    <a:lnTo>
                      <a:pt x="203" y="268"/>
                    </a:lnTo>
                    <a:lnTo>
                      <a:pt x="197" y="291"/>
                    </a:lnTo>
                    <a:lnTo>
                      <a:pt x="198" y="313"/>
                    </a:lnTo>
                    <a:lnTo>
                      <a:pt x="224" y="316"/>
                    </a:lnTo>
                    <a:lnTo>
                      <a:pt x="227" y="320"/>
                    </a:lnTo>
                    <a:lnTo>
                      <a:pt x="231" y="336"/>
                    </a:lnTo>
                    <a:lnTo>
                      <a:pt x="245" y="338"/>
                    </a:lnTo>
                    <a:lnTo>
                      <a:pt x="242" y="359"/>
                    </a:lnTo>
                    <a:lnTo>
                      <a:pt x="251" y="359"/>
                    </a:lnTo>
                    <a:lnTo>
                      <a:pt x="253" y="376"/>
                    </a:lnTo>
                    <a:lnTo>
                      <a:pt x="240" y="382"/>
                    </a:lnTo>
                    <a:lnTo>
                      <a:pt x="204" y="418"/>
                    </a:lnTo>
                    <a:lnTo>
                      <a:pt x="214" y="418"/>
                    </a:lnTo>
                    <a:lnTo>
                      <a:pt x="226" y="427"/>
                    </a:lnTo>
                    <a:lnTo>
                      <a:pt x="229" y="426"/>
                    </a:lnTo>
                    <a:lnTo>
                      <a:pt x="253" y="440"/>
                    </a:lnTo>
                    <a:lnTo>
                      <a:pt x="261" y="453"/>
                    </a:lnTo>
                    <a:lnTo>
                      <a:pt x="256" y="465"/>
                    </a:lnTo>
                    <a:lnTo>
                      <a:pt x="270" y="448"/>
                    </a:lnTo>
                    <a:lnTo>
                      <a:pt x="289" y="434"/>
                    </a:lnTo>
                    <a:lnTo>
                      <a:pt x="301" y="408"/>
                    </a:lnTo>
                    <a:lnTo>
                      <a:pt x="316" y="396"/>
                    </a:lnTo>
                    <a:lnTo>
                      <a:pt x="319" y="360"/>
                    </a:lnTo>
                    <a:lnTo>
                      <a:pt x="329" y="351"/>
                    </a:lnTo>
                    <a:lnTo>
                      <a:pt x="341" y="341"/>
                    </a:lnTo>
                    <a:lnTo>
                      <a:pt x="371" y="331"/>
                    </a:lnTo>
                    <a:lnTo>
                      <a:pt x="367" y="327"/>
                    </a:lnTo>
                    <a:lnTo>
                      <a:pt x="402" y="325"/>
                    </a:lnTo>
                    <a:lnTo>
                      <a:pt x="402" y="320"/>
                    </a:lnTo>
                    <a:lnTo>
                      <a:pt x="415" y="314"/>
                    </a:lnTo>
                    <a:lnTo>
                      <a:pt x="416" y="301"/>
                    </a:lnTo>
                    <a:lnTo>
                      <a:pt x="432" y="284"/>
                    </a:lnTo>
                    <a:lnTo>
                      <a:pt x="433" y="265"/>
                    </a:lnTo>
                    <a:lnTo>
                      <a:pt x="437" y="262"/>
                    </a:lnTo>
                    <a:lnTo>
                      <a:pt x="442" y="210"/>
                    </a:lnTo>
                    <a:lnTo>
                      <a:pt x="483" y="167"/>
                    </a:lnTo>
                    <a:lnTo>
                      <a:pt x="495" y="143"/>
                    </a:lnTo>
                    <a:lnTo>
                      <a:pt x="487" y="116"/>
                    </a:lnTo>
                    <a:lnTo>
                      <a:pt x="466" y="116"/>
                    </a:lnTo>
                    <a:lnTo>
                      <a:pt x="426" y="89"/>
                    </a:lnTo>
                    <a:lnTo>
                      <a:pt x="408" y="91"/>
                    </a:lnTo>
                    <a:lnTo>
                      <a:pt x="382" y="85"/>
                    </a:lnTo>
                    <a:lnTo>
                      <a:pt x="369" y="89"/>
                    </a:lnTo>
                    <a:lnTo>
                      <a:pt x="371" y="83"/>
                    </a:lnTo>
                    <a:lnTo>
                      <a:pt x="366" y="75"/>
                    </a:lnTo>
                    <a:lnTo>
                      <a:pt x="359" y="76"/>
                    </a:lnTo>
                    <a:lnTo>
                      <a:pt x="358" y="72"/>
                    </a:lnTo>
                    <a:lnTo>
                      <a:pt x="329" y="64"/>
                    </a:lnTo>
                    <a:lnTo>
                      <a:pt x="320" y="76"/>
                    </a:lnTo>
                    <a:lnTo>
                      <a:pt x="316" y="73"/>
                    </a:lnTo>
                    <a:lnTo>
                      <a:pt x="320" y="61"/>
                    </a:lnTo>
                    <a:lnTo>
                      <a:pt x="313" y="60"/>
                    </a:lnTo>
                    <a:lnTo>
                      <a:pt x="296" y="62"/>
                    </a:lnTo>
                    <a:lnTo>
                      <a:pt x="293" y="76"/>
                    </a:lnTo>
                    <a:lnTo>
                      <a:pt x="290" y="70"/>
                    </a:lnTo>
                    <a:lnTo>
                      <a:pt x="282" y="72"/>
                    </a:lnTo>
                    <a:lnTo>
                      <a:pt x="286" y="60"/>
                    </a:lnTo>
                    <a:lnTo>
                      <a:pt x="300" y="46"/>
                    </a:lnTo>
                    <a:lnTo>
                      <a:pt x="301" y="36"/>
                    </a:lnTo>
                    <a:lnTo>
                      <a:pt x="294" y="36"/>
                    </a:lnTo>
                    <a:lnTo>
                      <a:pt x="289" y="1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4" name="Freeform 47"/>
              <p:cNvSpPr/>
              <p:nvPr/>
            </p:nvSpPr>
            <p:spPr>
              <a:xfrm>
                <a:off x="1738" y="2194"/>
                <a:ext cx="43" cy="49"/>
              </a:xfrm>
              <a:custGeom>
                <a:avLst/>
                <a:gdLst>
                  <a:gd name="txL" fmla="*/ 0 w 37"/>
                  <a:gd name="txT" fmla="*/ 0 h 42"/>
                  <a:gd name="txR" fmla="*/ 37 w 37"/>
                  <a:gd name="txB" fmla="*/ 42 h 42"/>
                </a:gdLst>
                <a:ahLst/>
                <a:cxnLst>
                  <a:cxn ang="0">
                    <a:pos x="0" y="95"/>
                  </a:cxn>
                  <a:cxn ang="0">
                    <a:pos x="16" y="105"/>
                  </a:cxn>
                  <a:cxn ang="0">
                    <a:pos x="44" y="100"/>
                  </a:cxn>
                  <a:cxn ang="0">
                    <a:pos x="91" y="43"/>
                  </a:cxn>
                  <a:cxn ang="0">
                    <a:pos x="89" y="43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0" y="18"/>
                  </a:cxn>
                  <a:cxn ang="0">
                    <a:pos x="12" y="56"/>
                  </a:cxn>
                  <a:cxn ang="0">
                    <a:pos x="0" y="95"/>
                  </a:cxn>
                </a:cxnLst>
                <a:rect l="txL" t="txT" r="txR" b="txB"/>
                <a:pathLst>
                  <a:path w="37" h="42">
                    <a:moveTo>
                      <a:pt x="0" y="38"/>
                    </a:moveTo>
                    <a:lnTo>
                      <a:pt x="7" y="42"/>
                    </a:lnTo>
                    <a:lnTo>
                      <a:pt x="18" y="39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5" y="2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5" name="Freeform 48"/>
              <p:cNvSpPr/>
              <p:nvPr/>
            </p:nvSpPr>
            <p:spPr>
              <a:xfrm>
                <a:off x="1738" y="2194"/>
                <a:ext cx="43" cy="49"/>
              </a:xfrm>
              <a:custGeom>
                <a:avLst/>
                <a:gdLst>
                  <a:gd name="txL" fmla="*/ 0 w 37"/>
                  <a:gd name="txT" fmla="*/ 0 h 42"/>
                  <a:gd name="txR" fmla="*/ 37 w 37"/>
                  <a:gd name="txB" fmla="*/ 42 h 42"/>
                </a:gdLst>
                <a:ahLst/>
                <a:cxnLst>
                  <a:cxn ang="0">
                    <a:pos x="0" y="95"/>
                  </a:cxn>
                  <a:cxn ang="0">
                    <a:pos x="16" y="105"/>
                  </a:cxn>
                  <a:cxn ang="0">
                    <a:pos x="44" y="100"/>
                  </a:cxn>
                  <a:cxn ang="0">
                    <a:pos x="91" y="43"/>
                  </a:cxn>
                  <a:cxn ang="0">
                    <a:pos x="89" y="43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0" y="18"/>
                  </a:cxn>
                  <a:cxn ang="0">
                    <a:pos x="12" y="56"/>
                  </a:cxn>
                  <a:cxn ang="0">
                    <a:pos x="0" y="95"/>
                  </a:cxn>
                </a:cxnLst>
                <a:rect l="txL" t="txT" r="txR" b="txB"/>
                <a:pathLst>
                  <a:path w="37" h="42">
                    <a:moveTo>
                      <a:pt x="0" y="38"/>
                    </a:moveTo>
                    <a:lnTo>
                      <a:pt x="7" y="42"/>
                    </a:lnTo>
                    <a:lnTo>
                      <a:pt x="18" y="39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5" y="22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6" name="Freeform 49"/>
              <p:cNvSpPr/>
              <p:nvPr/>
            </p:nvSpPr>
            <p:spPr>
              <a:xfrm>
                <a:off x="1684" y="2192"/>
                <a:ext cx="60" cy="53"/>
              </a:xfrm>
              <a:custGeom>
                <a:avLst/>
                <a:gdLst>
                  <a:gd name="txL" fmla="*/ 0 w 51"/>
                  <a:gd name="txT" fmla="*/ 0 h 45"/>
                  <a:gd name="txR" fmla="*/ 51 w 51"/>
                  <a:gd name="txB" fmla="*/ 45 h 45"/>
                </a:gdLst>
                <a:ahLst/>
                <a:cxnLst>
                  <a:cxn ang="0">
                    <a:pos x="119" y="104"/>
                  </a:cxn>
                  <a:cxn ang="0">
                    <a:pos x="136" y="64"/>
                  </a:cxn>
                  <a:cxn ang="0">
                    <a:pos x="122" y="21"/>
                  </a:cxn>
                  <a:cxn ang="0">
                    <a:pos x="136" y="9"/>
                  </a:cxn>
                  <a:cxn ang="0">
                    <a:pos x="136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0" y="46"/>
                  </a:cxn>
                  <a:cxn ang="0">
                    <a:pos x="54" y="117"/>
                  </a:cxn>
                  <a:cxn ang="0">
                    <a:pos x="65" y="119"/>
                  </a:cxn>
                  <a:cxn ang="0">
                    <a:pos x="75" y="101"/>
                  </a:cxn>
                  <a:cxn ang="0">
                    <a:pos x="119" y="104"/>
                  </a:cxn>
                </a:cxnLst>
                <a:rect l="txL" t="txT" r="txR" b="txB"/>
                <a:pathLst>
                  <a:path w="51" h="45">
                    <a:moveTo>
                      <a:pt x="45" y="39"/>
                    </a:moveTo>
                    <a:lnTo>
                      <a:pt x="51" y="24"/>
                    </a:lnTo>
                    <a:lnTo>
                      <a:pt x="46" y="8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0" y="17"/>
                    </a:lnTo>
                    <a:lnTo>
                      <a:pt x="20" y="43"/>
                    </a:lnTo>
                    <a:lnTo>
                      <a:pt x="25" y="45"/>
                    </a:lnTo>
                    <a:lnTo>
                      <a:pt x="28" y="38"/>
                    </a:lnTo>
                    <a:lnTo>
                      <a:pt x="45" y="3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7" name="Freeform 50"/>
              <p:cNvSpPr/>
              <p:nvPr/>
            </p:nvSpPr>
            <p:spPr>
              <a:xfrm>
                <a:off x="1684" y="2192"/>
                <a:ext cx="60" cy="53"/>
              </a:xfrm>
              <a:custGeom>
                <a:avLst/>
                <a:gdLst>
                  <a:gd name="txL" fmla="*/ 0 w 51"/>
                  <a:gd name="txT" fmla="*/ 0 h 45"/>
                  <a:gd name="txR" fmla="*/ 51 w 51"/>
                  <a:gd name="txB" fmla="*/ 45 h 45"/>
                </a:gdLst>
                <a:ahLst/>
                <a:cxnLst>
                  <a:cxn ang="0">
                    <a:pos x="119" y="104"/>
                  </a:cxn>
                  <a:cxn ang="0">
                    <a:pos x="136" y="64"/>
                  </a:cxn>
                  <a:cxn ang="0">
                    <a:pos x="122" y="21"/>
                  </a:cxn>
                  <a:cxn ang="0">
                    <a:pos x="136" y="9"/>
                  </a:cxn>
                  <a:cxn ang="0">
                    <a:pos x="136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0" y="46"/>
                  </a:cxn>
                  <a:cxn ang="0">
                    <a:pos x="54" y="117"/>
                  </a:cxn>
                  <a:cxn ang="0">
                    <a:pos x="65" y="119"/>
                  </a:cxn>
                  <a:cxn ang="0">
                    <a:pos x="75" y="101"/>
                  </a:cxn>
                  <a:cxn ang="0">
                    <a:pos x="119" y="104"/>
                  </a:cxn>
                </a:cxnLst>
                <a:rect l="txL" t="txT" r="txR" b="txB"/>
                <a:pathLst>
                  <a:path w="51" h="45">
                    <a:moveTo>
                      <a:pt x="45" y="39"/>
                    </a:moveTo>
                    <a:lnTo>
                      <a:pt x="51" y="24"/>
                    </a:lnTo>
                    <a:lnTo>
                      <a:pt x="46" y="8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0" y="17"/>
                    </a:lnTo>
                    <a:lnTo>
                      <a:pt x="20" y="43"/>
                    </a:lnTo>
                    <a:lnTo>
                      <a:pt x="25" y="45"/>
                    </a:lnTo>
                    <a:lnTo>
                      <a:pt x="28" y="38"/>
                    </a:lnTo>
                    <a:lnTo>
                      <a:pt x="45" y="3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8" name="Freeform 51"/>
              <p:cNvSpPr/>
              <p:nvPr/>
            </p:nvSpPr>
            <p:spPr>
              <a:xfrm>
                <a:off x="1636" y="2156"/>
                <a:ext cx="71" cy="97"/>
              </a:xfrm>
              <a:custGeom>
                <a:avLst/>
                <a:gdLst>
                  <a:gd name="txL" fmla="*/ 0 w 60"/>
                  <a:gd name="txT" fmla="*/ 0 h 82"/>
                  <a:gd name="txR" fmla="*/ 60 w 60"/>
                  <a:gd name="txB" fmla="*/ 82 h 82"/>
                </a:gdLst>
                <a:ahLst/>
                <a:cxnLst>
                  <a:cxn ang="0">
                    <a:pos x="46" y="0"/>
                  </a:cxn>
                  <a:cxn ang="0">
                    <a:pos x="86" y="18"/>
                  </a:cxn>
                  <a:cxn ang="0">
                    <a:pos x="89" y="44"/>
                  </a:cxn>
                  <a:cxn ang="0">
                    <a:pos x="102" y="44"/>
                  </a:cxn>
                  <a:cxn ang="0">
                    <a:pos x="150" y="76"/>
                  </a:cxn>
                  <a:cxn ang="0">
                    <a:pos x="143" y="76"/>
                  </a:cxn>
                  <a:cxn ang="0">
                    <a:pos x="107" y="129"/>
                  </a:cxn>
                  <a:cxn ang="0">
                    <a:pos x="163" y="200"/>
                  </a:cxn>
                  <a:cxn ang="0">
                    <a:pos x="84" y="225"/>
                  </a:cxn>
                  <a:cxn ang="0">
                    <a:pos x="64" y="214"/>
                  </a:cxn>
                  <a:cxn ang="0">
                    <a:pos x="44" y="181"/>
                  </a:cxn>
                  <a:cxn ang="0">
                    <a:pos x="54" y="129"/>
                  </a:cxn>
                  <a:cxn ang="0">
                    <a:pos x="43" y="99"/>
                  </a:cxn>
                  <a:cxn ang="0">
                    <a:pos x="18" y="99"/>
                  </a:cxn>
                  <a:cxn ang="0">
                    <a:pos x="0" y="75"/>
                  </a:cxn>
                  <a:cxn ang="0">
                    <a:pos x="1" y="49"/>
                  </a:cxn>
                  <a:cxn ang="0">
                    <a:pos x="21" y="41"/>
                  </a:cxn>
                  <a:cxn ang="0">
                    <a:pos x="18" y="15"/>
                  </a:cxn>
                  <a:cxn ang="0">
                    <a:pos x="46" y="0"/>
                  </a:cxn>
                </a:cxnLst>
                <a:rect l="txL" t="txT" r="txR" b="txB"/>
                <a:pathLst>
                  <a:path w="60" h="82">
                    <a:moveTo>
                      <a:pt x="17" y="0"/>
                    </a:moveTo>
                    <a:lnTo>
                      <a:pt x="31" y="7"/>
                    </a:lnTo>
                    <a:lnTo>
                      <a:pt x="32" y="16"/>
                    </a:lnTo>
                    <a:lnTo>
                      <a:pt x="37" y="16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39" y="47"/>
                    </a:lnTo>
                    <a:lnTo>
                      <a:pt x="60" y="73"/>
                    </a:lnTo>
                    <a:lnTo>
                      <a:pt x="30" y="82"/>
                    </a:lnTo>
                    <a:lnTo>
                      <a:pt x="24" y="78"/>
                    </a:lnTo>
                    <a:lnTo>
                      <a:pt x="16" y="66"/>
                    </a:lnTo>
                    <a:lnTo>
                      <a:pt x="20" y="47"/>
                    </a:lnTo>
                    <a:lnTo>
                      <a:pt x="15" y="36"/>
                    </a:lnTo>
                    <a:lnTo>
                      <a:pt x="7" y="36"/>
                    </a:lnTo>
                    <a:lnTo>
                      <a:pt x="0" y="27"/>
                    </a:lnTo>
                    <a:lnTo>
                      <a:pt x="1" y="18"/>
                    </a:lnTo>
                    <a:lnTo>
                      <a:pt x="8" y="15"/>
                    </a:lnTo>
                    <a:lnTo>
                      <a:pt x="7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9" name="Freeform 52"/>
              <p:cNvSpPr/>
              <p:nvPr/>
            </p:nvSpPr>
            <p:spPr>
              <a:xfrm>
                <a:off x="1636" y="2156"/>
                <a:ext cx="71" cy="97"/>
              </a:xfrm>
              <a:custGeom>
                <a:avLst/>
                <a:gdLst>
                  <a:gd name="txL" fmla="*/ 0 w 60"/>
                  <a:gd name="txT" fmla="*/ 0 h 82"/>
                  <a:gd name="txR" fmla="*/ 60 w 60"/>
                  <a:gd name="txB" fmla="*/ 82 h 82"/>
                </a:gdLst>
                <a:ahLst/>
                <a:cxnLst>
                  <a:cxn ang="0">
                    <a:pos x="46" y="0"/>
                  </a:cxn>
                  <a:cxn ang="0">
                    <a:pos x="86" y="18"/>
                  </a:cxn>
                  <a:cxn ang="0">
                    <a:pos x="89" y="44"/>
                  </a:cxn>
                  <a:cxn ang="0">
                    <a:pos x="102" y="44"/>
                  </a:cxn>
                  <a:cxn ang="0">
                    <a:pos x="150" y="76"/>
                  </a:cxn>
                  <a:cxn ang="0">
                    <a:pos x="143" y="76"/>
                  </a:cxn>
                  <a:cxn ang="0">
                    <a:pos x="107" y="129"/>
                  </a:cxn>
                  <a:cxn ang="0">
                    <a:pos x="163" y="200"/>
                  </a:cxn>
                  <a:cxn ang="0">
                    <a:pos x="84" y="225"/>
                  </a:cxn>
                  <a:cxn ang="0">
                    <a:pos x="64" y="214"/>
                  </a:cxn>
                  <a:cxn ang="0">
                    <a:pos x="44" y="181"/>
                  </a:cxn>
                  <a:cxn ang="0">
                    <a:pos x="54" y="129"/>
                  </a:cxn>
                  <a:cxn ang="0">
                    <a:pos x="43" y="99"/>
                  </a:cxn>
                  <a:cxn ang="0">
                    <a:pos x="18" y="99"/>
                  </a:cxn>
                  <a:cxn ang="0">
                    <a:pos x="0" y="75"/>
                  </a:cxn>
                  <a:cxn ang="0">
                    <a:pos x="1" y="49"/>
                  </a:cxn>
                  <a:cxn ang="0">
                    <a:pos x="21" y="41"/>
                  </a:cxn>
                  <a:cxn ang="0">
                    <a:pos x="18" y="15"/>
                  </a:cxn>
                  <a:cxn ang="0">
                    <a:pos x="46" y="0"/>
                  </a:cxn>
                </a:cxnLst>
                <a:rect l="txL" t="txT" r="txR" b="txB"/>
                <a:pathLst>
                  <a:path w="60" h="82">
                    <a:moveTo>
                      <a:pt x="17" y="0"/>
                    </a:moveTo>
                    <a:lnTo>
                      <a:pt x="31" y="7"/>
                    </a:lnTo>
                    <a:lnTo>
                      <a:pt x="32" y="16"/>
                    </a:lnTo>
                    <a:lnTo>
                      <a:pt x="37" y="16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39" y="47"/>
                    </a:lnTo>
                    <a:lnTo>
                      <a:pt x="60" y="73"/>
                    </a:lnTo>
                    <a:lnTo>
                      <a:pt x="30" y="82"/>
                    </a:lnTo>
                    <a:lnTo>
                      <a:pt x="24" y="78"/>
                    </a:lnTo>
                    <a:lnTo>
                      <a:pt x="16" y="66"/>
                    </a:lnTo>
                    <a:lnTo>
                      <a:pt x="20" y="47"/>
                    </a:lnTo>
                    <a:lnTo>
                      <a:pt x="15" y="36"/>
                    </a:lnTo>
                    <a:lnTo>
                      <a:pt x="7" y="36"/>
                    </a:lnTo>
                    <a:lnTo>
                      <a:pt x="0" y="27"/>
                    </a:lnTo>
                    <a:lnTo>
                      <a:pt x="1" y="18"/>
                    </a:lnTo>
                    <a:lnTo>
                      <a:pt x="8" y="15"/>
                    </a:lnTo>
                    <a:lnTo>
                      <a:pt x="7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0" name="Freeform 53"/>
              <p:cNvSpPr/>
              <p:nvPr/>
            </p:nvSpPr>
            <p:spPr>
              <a:xfrm>
                <a:off x="1452" y="2102"/>
                <a:ext cx="206" cy="157"/>
              </a:xfrm>
              <a:custGeom>
                <a:avLst/>
                <a:gdLst>
                  <a:gd name="txL" fmla="*/ 0 w 172"/>
                  <a:gd name="txT" fmla="*/ 0 h 132"/>
                  <a:gd name="txR" fmla="*/ 172 w 172"/>
                  <a:gd name="txB" fmla="*/ 132 h 132"/>
                </a:gdLst>
                <a:ahLst/>
                <a:cxnLst>
                  <a:cxn ang="0">
                    <a:pos x="509" y="127"/>
                  </a:cxn>
                  <a:cxn ang="0">
                    <a:pos x="472" y="149"/>
                  </a:cxn>
                  <a:cxn ang="0">
                    <a:pos x="480" y="169"/>
                  </a:cxn>
                  <a:cxn ang="0">
                    <a:pos x="459" y="177"/>
                  </a:cxn>
                  <a:cxn ang="0">
                    <a:pos x="450" y="203"/>
                  </a:cxn>
                  <a:cxn ang="0">
                    <a:pos x="472" y="230"/>
                  </a:cxn>
                  <a:cxn ang="0">
                    <a:pos x="466" y="246"/>
                  </a:cxn>
                  <a:cxn ang="0">
                    <a:pos x="384" y="275"/>
                  </a:cxn>
                  <a:cxn ang="0">
                    <a:pos x="314" y="264"/>
                  </a:cxn>
                  <a:cxn ang="0">
                    <a:pos x="340" y="282"/>
                  </a:cxn>
                  <a:cxn ang="0">
                    <a:pos x="340" y="313"/>
                  </a:cxn>
                  <a:cxn ang="0">
                    <a:pos x="365" y="327"/>
                  </a:cxn>
                  <a:cxn ang="0">
                    <a:pos x="281" y="373"/>
                  </a:cxn>
                  <a:cxn ang="0">
                    <a:pos x="259" y="373"/>
                  </a:cxn>
                  <a:cxn ang="0">
                    <a:pos x="238" y="357"/>
                  </a:cxn>
                  <a:cxn ang="0">
                    <a:pos x="216" y="335"/>
                  </a:cxn>
                  <a:cxn ang="0">
                    <a:pos x="219" y="335"/>
                  </a:cxn>
                  <a:cxn ang="0">
                    <a:pos x="210" y="300"/>
                  </a:cxn>
                  <a:cxn ang="0">
                    <a:pos x="219" y="285"/>
                  </a:cxn>
                  <a:cxn ang="0">
                    <a:pos x="205" y="246"/>
                  </a:cxn>
                  <a:cxn ang="0">
                    <a:pos x="216" y="199"/>
                  </a:cxn>
                  <a:cxn ang="0">
                    <a:pos x="150" y="201"/>
                  </a:cxn>
                  <a:cxn ang="0">
                    <a:pos x="116" y="169"/>
                  </a:cxn>
                  <a:cxn ang="0">
                    <a:pos x="49" y="167"/>
                  </a:cxn>
                  <a:cxn ang="0">
                    <a:pos x="34" y="151"/>
                  </a:cxn>
                  <a:cxn ang="0">
                    <a:pos x="34" y="130"/>
                  </a:cxn>
                  <a:cxn ang="0">
                    <a:pos x="0" y="92"/>
                  </a:cxn>
                  <a:cxn ang="0">
                    <a:pos x="24" y="36"/>
                  </a:cxn>
                  <a:cxn ang="0">
                    <a:pos x="49" y="24"/>
                  </a:cxn>
                  <a:cxn ang="0">
                    <a:pos x="49" y="17"/>
                  </a:cxn>
                  <a:cxn ang="0">
                    <a:pos x="63" y="48"/>
                  </a:cxn>
                  <a:cxn ang="0">
                    <a:pos x="44" y="76"/>
                  </a:cxn>
                  <a:cxn ang="0">
                    <a:pos x="60" y="99"/>
                  </a:cxn>
                  <a:cxn ang="0">
                    <a:pos x="79" y="96"/>
                  </a:cxn>
                  <a:cxn ang="0">
                    <a:pos x="71" y="40"/>
                  </a:cxn>
                  <a:cxn ang="0">
                    <a:pos x="114" y="17"/>
                  </a:cxn>
                  <a:cxn ang="0">
                    <a:pos x="108" y="2"/>
                  </a:cxn>
                  <a:cxn ang="0">
                    <a:pos x="123" y="0"/>
                  </a:cxn>
                  <a:cxn ang="0">
                    <a:pos x="128" y="17"/>
                  </a:cxn>
                  <a:cxn ang="0">
                    <a:pos x="183" y="34"/>
                  </a:cxn>
                  <a:cxn ang="0">
                    <a:pos x="189" y="57"/>
                  </a:cxn>
                  <a:cxn ang="0">
                    <a:pos x="262" y="48"/>
                  </a:cxn>
                  <a:cxn ang="0">
                    <a:pos x="311" y="68"/>
                  </a:cxn>
                  <a:cxn ang="0">
                    <a:pos x="353" y="48"/>
                  </a:cxn>
                  <a:cxn ang="0">
                    <a:pos x="419" y="48"/>
                  </a:cxn>
                  <a:cxn ang="0">
                    <a:pos x="384" y="54"/>
                  </a:cxn>
                  <a:cxn ang="0">
                    <a:pos x="408" y="76"/>
                  </a:cxn>
                  <a:cxn ang="0">
                    <a:pos x="460" y="87"/>
                  </a:cxn>
                  <a:cxn ang="0">
                    <a:pos x="460" y="118"/>
                  </a:cxn>
                  <a:cxn ang="0">
                    <a:pos x="489" y="118"/>
                  </a:cxn>
                  <a:cxn ang="0">
                    <a:pos x="509" y="127"/>
                  </a:cxn>
                </a:cxnLst>
                <a:rect l="txL" t="txT" r="txR" b="txB"/>
                <a:pathLst>
                  <a:path w="172" h="132">
                    <a:moveTo>
                      <a:pt x="172" y="45"/>
                    </a:moveTo>
                    <a:lnTo>
                      <a:pt x="160" y="52"/>
                    </a:lnTo>
                    <a:lnTo>
                      <a:pt x="163" y="60"/>
                    </a:lnTo>
                    <a:lnTo>
                      <a:pt x="155" y="62"/>
                    </a:lnTo>
                    <a:lnTo>
                      <a:pt x="153" y="72"/>
                    </a:lnTo>
                    <a:lnTo>
                      <a:pt x="160" y="81"/>
                    </a:lnTo>
                    <a:lnTo>
                      <a:pt x="158" y="87"/>
                    </a:lnTo>
                    <a:lnTo>
                      <a:pt x="130" y="97"/>
                    </a:lnTo>
                    <a:lnTo>
                      <a:pt x="107" y="93"/>
                    </a:lnTo>
                    <a:lnTo>
                      <a:pt x="115" y="99"/>
                    </a:lnTo>
                    <a:lnTo>
                      <a:pt x="115" y="110"/>
                    </a:lnTo>
                    <a:lnTo>
                      <a:pt x="124" y="115"/>
                    </a:lnTo>
                    <a:lnTo>
                      <a:pt x="95" y="132"/>
                    </a:lnTo>
                    <a:lnTo>
                      <a:pt x="87" y="132"/>
                    </a:lnTo>
                    <a:lnTo>
                      <a:pt x="81" y="126"/>
                    </a:lnTo>
                    <a:lnTo>
                      <a:pt x="73" y="118"/>
                    </a:lnTo>
                    <a:lnTo>
                      <a:pt x="74" y="118"/>
                    </a:lnTo>
                    <a:lnTo>
                      <a:pt x="71" y="106"/>
                    </a:lnTo>
                    <a:lnTo>
                      <a:pt x="74" y="101"/>
                    </a:lnTo>
                    <a:lnTo>
                      <a:pt x="69" y="87"/>
                    </a:lnTo>
                    <a:lnTo>
                      <a:pt x="73" y="70"/>
                    </a:lnTo>
                    <a:lnTo>
                      <a:pt x="51" y="71"/>
                    </a:lnTo>
                    <a:lnTo>
                      <a:pt x="40" y="60"/>
                    </a:lnTo>
                    <a:lnTo>
                      <a:pt x="16" y="59"/>
                    </a:lnTo>
                    <a:lnTo>
                      <a:pt x="11" y="54"/>
                    </a:lnTo>
                    <a:lnTo>
                      <a:pt x="11" y="46"/>
                    </a:lnTo>
                    <a:lnTo>
                      <a:pt x="0" y="33"/>
                    </a:lnTo>
                    <a:lnTo>
                      <a:pt x="8" y="13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22" y="17"/>
                    </a:lnTo>
                    <a:lnTo>
                      <a:pt x="15" y="27"/>
                    </a:lnTo>
                    <a:lnTo>
                      <a:pt x="20" y="35"/>
                    </a:lnTo>
                    <a:lnTo>
                      <a:pt x="27" y="34"/>
                    </a:lnTo>
                    <a:lnTo>
                      <a:pt x="23" y="14"/>
                    </a:lnTo>
                    <a:lnTo>
                      <a:pt x="38" y="6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43" y="6"/>
                    </a:lnTo>
                    <a:lnTo>
                      <a:pt x="62" y="12"/>
                    </a:lnTo>
                    <a:lnTo>
                      <a:pt x="64" y="20"/>
                    </a:lnTo>
                    <a:lnTo>
                      <a:pt x="89" y="17"/>
                    </a:lnTo>
                    <a:lnTo>
                      <a:pt x="105" y="24"/>
                    </a:lnTo>
                    <a:lnTo>
                      <a:pt x="119" y="17"/>
                    </a:lnTo>
                    <a:lnTo>
                      <a:pt x="142" y="17"/>
                    </a:lnTo>
                    <a:lnTo>
                      <a:pt x="130" y="19"/>
                    </a:lnTo>
                    <a:lnTo>
                      <a:pt x="139" y="27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6" y="42"/>
                    </a:lnTo>
                    <a:lnTo>
                      <a:pt x="172" y="4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1" name="Freeform 54"/>
              <p:cNvSpPr/>
              <p:nvPr/>
            </p:nvSpPr>
            <p:spPr>
              <a:xfrm>
                <a:off x="1452" y="2102"/>
                <a:ext cx="206" cy="157"/>
              </a:xfrm>
              <a:custGeom>
                <a:avLst/>
                <a:gdLst>
                  <a:gd name="txL" fmla="*/ 0 w 172"/>
                  <a:gd name="txT" fmla="*/ 0 h 132"/>
                  <a:gd name="txR" fmla="*/ 172 w 172"/>
                  <a:gd name="txB" fmla="*/ 132 h 132"/>
                </a:gdLst>
                <a:ahLst/>
                <a:cxnLst>
                  <a:cxn ang="0">
                    <a:pos x="509" y="127"/>
                  </a:cxn>
                  <a:cxn ang="0">
                    <a:pos x="472" y="149"/>
                  </a:cxn>
                  <a:cxn ang="0">
                    <a:pos x="480" y="169"/>
                  </a:cxn>
                  <a:cxn ang="0">
                    <a:pos x="459" y="177"/>
                  </a:cxn>
                  <a:cxn ang="0">
                    <a:pos x="450" y="203"/>
                  </a:cxn>
                  <a:cxn ang="0">
                    <a:pos x="472" y="230"/>
                  </a:cxn>
                  <a:cxn ang="0">
                    <a:pos x="466" y="246"/>
                  </a:cxn>
                  <a:cxn ang="0">
                    <a:pos x="384" y="275"/>
                  </a:cxn>
                  <a:cxn ang="0">
                    <a:pos x="314" y="264"/>
                  </a:cxn>
                  <a:cxn ang="0">
                    <a:pos x="340" y="282"/>
                  </a:cxn>
                  <a:cxn ang="0">
                    <a:pos x="340" y="313"/>
                  </a:cxn>
                  <a:cxn ang="0">
                    <a:pos x="365" y="327"/>
                  </a:cxn>
                  <a:cxn ang="0">
                    <a:pos x="281" y="373"/>
                  </a:cxn>
                  <a:cxn ang="0">
                    <a:pos x="259" y="373"/>
                  </a:cxn>
                  <a:cxn ang="0">
                    <a:pos x="238" y="357"/>
                  </a:cxn>
                  <a:cxn ang="0">
                    <a:pos x="216" y="335"/>
                  </a:cxn>
                  <a:cxn ang="0">
                    <a:pos x="219" y="335"/>
                  </a:cxn>
                  <a:cxn ang="0">
                    <a:pos x="210" y="300"/>
                  </a:cxn>
                  <a:cxn ang="0">
                    <a:pos x="219" y="285"/>
                  </a:cxn>
                  <a:cxn ang="0">
                    <a:pos x="205" y="246"/>
                  </a:cxn>
                  <a:cxn ang="0">
                    <a:pos x="216" y="199"/>
                  </a:cxn>
                  <a:cxn ang="0">
                    <a:pos x="150" y="201"/>
                  </a:cxn>
                  <a:cxn ang="0">
                    <a:pos x="116" y="169"/>
                  </a:cxn>
                  <a:cxn ang="0">
                    <a:pos x="49" y="167"/>
                  </a:cxn>
                  <a:cxn ang="0">
                    <a:pos x="34" y="151"/>
                  </a:cxn>
                  <a:cxn ang="0">
                    <a:pos x="34" y="130"/>
                  </a:cxn>
                  <a:cxn ang="0">
                    <a:pos x="0" y="92"/>
                  </a:cxn>
                  <a:cxn ang="0">
                    <a:pos x="24" y="36"/>
                  </a:cxn>
                  <a:cxn ang="0">
                    <a:pos x="49" y="24"/>
                  </a:cxn>
                  <a:cxn ang="0">
                    <a:pos x="49" y="17"/>
                  </a:cxn>
                  <a:cxn ang="0">
                    <a:pos x="63" y="48"/>
                  </a:cxn>
                  <a:cxn ang="0">
                    <a:pos x="44" y="76"/>
                  </a:cxn>
                  <a:cxn ang="0">
                    <a:pos x="60" y="99"/>
                  </a:cxn>
                  <a:cxn ang="0">
                    <a:pos x="79" y="96"/>
                  </a:cxn>
                  <a:cxn ang="0">
                    <a:pos x="71" y="40"/>
                  </a:cxn>
                  <a:cxn ang="0">
                    <a:pos x="114" y="17"/>
                  </a:cxn>
                  <a:cxn ang="0">
                    <a:pos x="108" y="2"/>
                  </a:cxn>
                  <a:cxn ang="0">
                    <a:pos x="123" y="0"/>
                  </a:cxn>
                  <a:cxn ang="0">
                    <a:pos x="128" y="17"/>
                  </a:cxn>
                  <a:cxn ang="0">
                    <a:pos x="183" y="34"/>
                  </a:cxn>
                  <a:cxn ang="0">
                    <a:pos x="189" y="57"/>
                  </a:cxn>
                  <a:cxn ang="0">
                    <a:pos x="262" y="48"/>
                  </a:cxn>
                  <a:cxn ang="0">
                    <a:pos x="311" y="68"/>
                  </a:cxn>
                  <a:cxn ang="0">
                    <a:pos x="353" y="48"/>
                  </a:cxn>
                  <a:cxn ang="0">
                    <a:pos x="419" y="48"/>
                  </a:cxn>
                  <a:cxn ang="0">
                    <a:pos x="384" y="54"/>
                  </a:cxn>
                  <a:cxn ang="0">
                    <a:pos x="408" y="76"/>
                  </a:cxn>
                  <a:cxn ang="0">
                    <a:pos x="460" y="87"/>
                  </a:cxn>
                  <a:cxn ang="0">
                    <a:pos x="460" y="118"/>
                  </a:cxn>
                  <a:cxn ang="0">
                    <a:pos x="489" y="118"/>
                  </a:cxn>
                  <a:cxn ang="0">
                    <a:pos x="509" y="127"/>
                  </a:cxn>
                </a:cxnLst>
                <a:rect l="txL" t="txT" r="txR" b="txB"/>
                <a:pathLst>
                  <a:path w="172" h="132">
                    <a:moveTo>
                      <a:pt x="172" y="45"/>
                    </a:moveTo>
                    <a:lnTo>
                      <a:pt x="160" y="52"/>
                    </a:lnTo>
                    <a:lnTo>
                      <a:pt x="163" y="60"/>
                    </a:lnTo>
                    <a:lnTo>
                      <a:pt x="155" y="62"/>
                    </a:lnTo>
                    <a:lnTo>
                      <a:pt x="153" y="72"/>
                    </a:lnTo>
                    <a:lnTo>
                      <a:pt x="160" y="81"/>
                    </a:lnTo>
                    <a:lnTo>
                      <a:pt x="158" y="87"/>
                    </a:lnTo>
                    <a:lnTo>
                      <a:pt x="130" y="97"/>
                    </a:lnTo>
                    <a:lnTo>
                      <a:pt x="107" y="93"/>
                    </a:lnTo>
                    <a:lnTo>
                      <a:pt x="115" y="99"/>
                    </a:lnTo>
                    <a:lnTo>
                      <a:pt x="115" y="110"/>
                    </a:lnTo>
                    <a:lnTo>
                      <a:pt x="124" y="115"/>
                    </a:lnTo>
                    <a:lnTo>
                      <a:pt x="95" y="132"/>
                    </a:lnTo>
                    <a:lnTo>
                      <a:pt x="87" y="132"/>
                    </a:lnTo>
                    <a:lnTo>
                      <a:pt x="81" y="126"/>
                    </a:lnTo>
                    <a:lnTo>
                      <a:pt x="73" y="118"/>
                    </a:lnTo>
                    <a:lnTo>
                      <a:pt x="74" y="118"/>
                    </a:lnTo>
                    <a:lnTo>
                      <a:pt x="71" y="106"/>
                    </a:lnTo>
                    <a:lnTo>
                      <a:pt x="74" y="101"/>
                    </a:lnTo>
                    <a:lnTo>
                      <a:pt x="69" y="87"/>
                    </a:lnTo>
                    <a:lnTo>
                      <a:pt x="73" y="70"/>
                    </a:lnTo>
                    <a:lnTo>
                      <a:pt x="51" y="71"/>
                    </a:lnTo>
                    <a:lnTo>
                      <a:pt x="40" y="60"/>
                    </a:lnTo>
                    <a:lnTo>
                      <a:pt x="16" y="59"/>
                    </a:lnTo>
                    <a:lnTo>
                      <a:pt x="11" y="54"/>
                    </a:lnTo>
                    <a:lnTo>
                      <a:pt x="11" y="46"/>
                    </a:lnTo>
                    <a:lnTo>
                      <a:pt x="0" y="33"/>
                    </a:lnTo>
                    <a:lnTo>
                      <a:pt x="8" y="13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22" y="17"/>
                    </a:lnTo>
                    <a:lnTo>
                      <a:pt x="15" y="27"/>
                    </a:lnTo>
                    <a:lnTo>
                      <a:pt x="20" y="35"/>
                    </a:lnTo>
                    <a:lnTo>
                      <a:pt x="27" y="34"/>
                    </a:lnTo>
                    <a:lnTo>
                      <a:pt x="23" y="14"/>
                    </a:lnTo>
                    <a:lnTo>
                      <a:pt x="38" y="6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43" y="6"/>
                    </a:lnTo>
                    <a:lnTo>
                      <a:pt x="62" y="12"/>
                    </a:lnTo>
                    <a:lnTo>
                      <a:pt x="64" y="20"/>
                    </a:lnTo>
                    <a:lnTo>
                      <a:pt x="89" y="17"/>
                    </a:lnTo>
                    <a:lnTo>
                      <a:pt x="105" y="24"/>
                    </a:lnTo>
                    <a:lnTo>
                      <a:pt x="119" y="17"/>
                    </a:lnTo>
                    <a:lnTo>
                      <a:pt x="142" y="17"/>
                    </a:lnTo>
                    <a:lnTo>
                      <a:pt x="130" y="19"/>
                    </a:lnTo>
                    <a:lnTo>
                      <a:pt x="139" y="27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6" y="42"/>
                    </a:lnTo>
                    <a:lnTo>
                      <a:pt x="172" y="4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2" name="Freeform 55"/>
              <p:cNvSpPr/>
              <p:nvPr/>
            </p:nvSpPr>
            <p:spPr>
              <a:xfrm>
                <a:off x="1434" y="2902"/>
                <a:ext cx="24" cy="30"/>
              </a:xfrm>
              <a:custGeom>
                <a:avLst/>
                <a:gdLst>
                  <a:gd name="txL" fmla="*/ 0 w 20"/>
                  <a:gd name="txT" fmla="*/ 0 h 24"/>
                  <a:gd name="txR" fmla="*/ 20 w 20"/>
                  <a:gd name="txB" fmla="*/ 24 h 24"/>
                </a:gdLst>
                <a:ahLst/>
                <a:cxnLst>
                  <a:cxn ang="0">
                    <a:pos x="20" y="0"/>
                  </a:cxn>
                  <a:cxn ang="0">
                    <a:pos x="0" y="79"/>
                  </a:cxn>
                  <a:cxn ang="0">
                    <a:pos x="42" y="91"/>
                  </a:cxn>
                  <a:cxn ang="0">
                    <a:pos x="60" y="20"/>
                  </a:cxn>
                  <a:cxn ang="0">
                    <a:pos x="60" y="1"/>
                  </a:cxn>
                  <a:cxn ang="0">
                    <a:pos x="20" y="0"/>
                  </a:cxn>
                </a:cxnLst>
                <a:rect l="txL" t="txT" r="txR" b="txB"/>
                <a:pathLst>
                  <a:path w="20" h="24">
                    <a:moveTo>
                      <a:pt x="7" y="0"/>
                    </a:moveTo>
                    <a:lnTo>
                      <a:pt x="0" y="21"/>
                    </a:lnTo>
                    <a:lnTo>
                      <a:pt x="14" y="24"/>
                    </a:lnTo>
                    <a:lnTo>
                      <a:pt x="20" y="5"/>
                    </a:lnTo>
                    <a:lnTo>
                      <a:pt x="2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3" name="Freeform 56"/>
              <p:cNvSpPr/>
              <p:nvPr/>
            </p:nvSpPr>
            <p:spPr>
              <a:xfrm>
                <a:off x="1434" y="2902"/>
                <a:ext cx="24" cy="30"/>
              </a:xfrm>
              <a:custGeom>
                <a:avLst/>
                <a:gdLst>
                  <a:gd name="txL" fmla="*/ 0 w 20"/>
                  <a:gd name="txT" fmla="*/ 0 h 24"/>
                  <a:gd name="txR" fmla="*/ 20 w 20"/>
                  <a:gd name="txB" fmla="*/ 24 h 24"/>
                </a:gdLst>
                <a:ahLst/>
                <a:cxnLst>
                  <a:cxn ang="0">
                    <a:pos x="20" y="0"/>
                  </a:cxn>
                  <a:cxn ang="0">
                    <a:pos x="0" y="79"/>
                  </a:cxn>
                  <a:cxn ang="0">
                    <a:pos x="42" y="91"/>
                  </a:cxn>
                  <a:cxn ang="0">
                    <a:pos x="60" y="20"/>
                  </a:cxn>
                  <a:cxn ang="0">
                    <a:pos x="60" y="1"/>
                  </a:cxn>
                  <a:cxn ang="0">
                    <a:pos x="20" y="0"/>
                  </a:cxn>
                </a:cxnLst>
                <a:rect l="txL" t="txT" r="txR" b="txB"/>
                <a:pathLst>
                  <a:path w="20" h="24">
                    <a:moveTo>
                      <a:pt x="7" y="0"/>
                    </a:moveTo>
                    <a:lnTo>
                      <a:pt x="0" y="21"/>
                    </a:lnTo>
                    <a:lnTo>
                      <a:pt x="14" y="24"/>
                    </a:lnTo>
                    <a:lnTo>
                      <a:pt x="20" y="5"/>
                    </a:lnTo>
                    <a:lnTo>
                      <a:pt x="20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4" name="Freeform 57"/>
              <p:cNvSpPr/>
              <p:nvPr/>
            </p:nvSpPr>
            <p:spPr>
              <a:xfrm>
                <a:off x="1633" y="3091"/>
                <a:ext cx="56" cy="23"/>
              </a:xfrm>
              <a:custGeom>
                <a:avLst/>
                <a:gdLst>
                  <a:gd name="txL" fmla="*/ 0 w 46"/>
                  <a:gd name="txT" fmla="*/ 0 h 19"/>
                  <a:gd name="txR" fmla="*/ 46 w 46"/>
                  <a:gd name="txB" fmla="*/ 19 h 19"/>
                </a:gdLst>
                <a:ahLst/>
                <a:cxnLst>
                  <a:cxn ang="0">
                    <a:pos x="0" y="28"/>
                  </a:cxn>
                  <a:cxn ang="0">
                    <a:pos x="28" y="50"/>
                  </a:cxn>
                  <a:cxn ang="0">
                    <a:pos x="57" y="34"/>
                  </a:cxn>
                  <a:cxn ang="0">
                    <a:pos x="73" y="61"/>
                  </a:cxn>
                  <a:cxn ang="0">
                    <a:pos x="150" y="28"/>
                  </a:cxn>
                  <a:cxn ang="0">
                    <a:pos x="150" y="2"/>
                  </a:cxn>
                  <a:cxn ang="0">
                    <a:pos x="61" y="0"/>
                  </a:cxn>
                  <a:cxn ang="0">
                    <a:pos x="28" y="0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0" y="28"/>
                  </a:cxn>
                </a:cxnLst>
                <a:rect l="txL" t="txT" r="txR" b="txB"/>
                <a:pathLst>
                  <a:path w="46" h="19">
                    <a:moveTo>
                      <a:pt x="0" y="9"/>
                    </a:moveTo>
                    <a:lnTo>
                      <a:pt x="9" y="16"/>
                    </a:lnTo>
                    <a:lnTo>
                      <a:pt x="17" y="11"/>
                    </a:lnTo>
                    <a:lnTo>
                      <a:pt x="22" y="19"/>
                    </a:lnTo>
                    <a:lnTo>
                      <a:pt x="46" y="9"/>
                    </a:lnTo>
                    <a:lnTo>
                      <a:pt x="46" y="2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5" name="Freeform 58"/>
              <p:cNvSpPr/>
              <p:nvPr/>
            </p:nvSpPr>
            <p:spPr>
              <a:xfrm>
                <a:off x="1633" y="3091"/>
                <a:ext cx="56" cy="23"/>
              </a:xfrm>
              <a:custGeom>
                <a:avLst/>
                <a:gdLst>
                  <a:gd name="txL" fmla="*/ 0 w 46"/>
                  <a:gd name="txT" fmla="*/ 0 h 19"/>
                  <a:gd name="txR" fmla="*/ 46 w 46"/>
                  <a:gd name="txB" fmla="*/ 19 h 19"/>
                </a:gdLst>
                <a:ahLst/>
                <a:cxnLst>
                  <a:cxn ang="0">
                    <a:pos x="0" y="28"/>
                  </a:cxn>
                  <a:cxn ang="0">
                    <a:pos x="28" y="50"/>
                  </a:cxn>
                  <a:cxn ang="0">
                    <a:pos x="57" y="34"/>
                  </a:cxn>
                  <a:cxn ang="0">
                    <a:pos x="73" y="61"/>
                  </a:cxn>
                  <a:cxn ang="0">
                    <a:pos x="150" y="28"/>
                  </a:cxn>
                  <a:cxn ang="0">
                    <a:pos x="150" y="2"/>
                  </a:cxn>
                  <a:cxn ang="0">
                    <a:pos x="61" y="0"/>
                  </a:cxn>
                  <a:cxn ang="0">
                    <a:pos x="28" y="0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0" y="28"/>
                  </a:cxn>
                </a:cxnLst>
                <a:rect l="txL" t="txT" r="txR" b="txB"/>
                <a:pathLst>
                  <a:path w="46" h="19">
                    <a:moveTo>
                      <a:pt x="0" y="9"/>
                    </a:moveTo>
                    <a:lnTo>
                      <a:pt x="9" y="16"/>
                    </a:lnTo>
                    <a:lnTo>
                      <a:pt x="17" y="11"/>
                    </a:lnTo>
                    <a:lnTo>
                      <a:pt x="22" y="19"/>
                    </a:lnTo>
                    <a:lnTo>
                      <a:pt x="46" y="9"/>
                    </a:lnTo>
                    <a:lnTo>
                      <a:pt x="46" y="2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6" name="Freeform 59"/>
              <p:cNvSpPr/>
              <p:nvPr/>
            </p:nvSpPr>
            <p:spPr>
              <a:xfrm>
                <a:off x="1627" y="2123"/>
                <a:ext cx="23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40" y="61"/>
                  </a:cxn>
                  <a:cxn ang="0">
                    <a:pos x="61" y="0"/>
                  </a:cxn>
                  <a:cxn ang="0">
                    <a:pos x="1" y="1"/>
                  </a:cxn>
                  <a:cxn ang="0">
                    <a:pos x="22" y="50"/>
                  </a:cxn>
                  <a:cxn ang="0">
                    <a:pos x="0" y="61"/>
                  </a:cxn>
                </a:cxnLst>
                <a:rect l="txL" t="txT" r="txR" b="tx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9" y="0"/>
                    </a:lnTo>
                    <a:lnTo>
                      <a:pt x="1" y="1"/>
                    </a:lnTo>
                    <a:lnTo>
                      <a:pt x="7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7" name="Freeform 60"/>
              <p:cNvSpPr/>
              <p:nvPr/>
            </p:nvSpPr>
            <p:spPr>
              <a:xfrm>
                <a:off x="1627" y="2123"/>
                <a:ext cx="23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40" y="61"/>
                  </a:cxn>
                  <a:cxn ang="0">
                    <a:pos x="61" y="0"/>
                  </a:cxn>
                  <a:cxn ang="0">
                    <a:pos x="1" y="1"/>
                  </a:cxn>
                  <a:cxn ang="0">
                    <a:pos x="22" y="50"/>
                  </a:cxn>
                  <a:cxn ang="0">
                    <a:pos x="0" y="61"/>
                  </a:cxn>
                </a:cxnLst>
                <a:rect l="txL" t="txT" r="txR" b="tx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9" y="0"/>
                    </a:lnTo>
                    <a:lnTo>
                      <a:pt x="1" y="1"/>
                    </a:lnTo>
                    <a:lnTo>
                      <a:pt x="7" y="16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8" name="Freeform 61"/>
              <p:cNvSpPr/>
              <p:nvPr/>
            </p:nvSpPr>
            <p:spPr>
              <a:xfrm>
                <a:off x="1474" y="1996"/>
                <a:ext cx="53" cy="31"/>
              </a:xfrm>
              <a:custGeom>
                <a:avLst/>
                <a:gdLst>
                  <a:gd name="txL" fmla="*/ 0 w 44"/>
                  <a:gd name="txT" fmla="*/ 0 h 26"/>
                  <a:gd name="txR" fmla="*/ 44 w 44"/>
                  <a:gd name="txB" fmla="*/ 26 h 26"/>
                </a:gdLst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71" y="2"/>
                  </a:cxn>
                  <a:cxn ang="0">
                    <a:pos x="76" y="14"/>
                  </a:cxn>
                  <a:cxn ang="0">
                    <a:pos x="104" y="14"/>
                  </a:cxn>
                  <a:cxn ang="0">
                    <a:pos x="88" y="24"/>
                  </a:cxn>
                  <a:cxn ang="0">
                    <a:pos x="135" y="42"/>
                  </a:cxn>
                  <a:cxn ang="0">
                    <a:pos x="122" y="60"/>
                  </a:cxn>
                  <a:cxn ang="0">
                    <a:pos x="111" y="43"/>
                  </a:cxn>
                  <a:cxn ang="0">
                    <a:pos x="49" y="51"/>
                  </a:cxn>
                  <a:cxn ang="0">
                    <a:pos x="49" y="43"/>
                  </a:cxn>
                  <a:cxn ang="0">
                    <a:pos x="28" y="51"/>
                  </a:cxn>
                  <a:cxn ang="0">
                    <a:pos x="14" y="74"/>
                  </a:cxn>
                  <a:cxn ang="0">
                    <a:pos x="0" y="60"/>
                  </a:cxn>
                </a:cxnLst>
                <a:rect l="txL" t="txT" r="txR" b="txB"/>
                <a:pathLst>
                  <a:path w="44" h="26">
                    <a:moveTo>
                      <a:pt x="0" y="2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34" y="5"/>
                    </a:lnTo>
                    <a:lnTo>
                      <a:pt x="29" y="8"/>
                    </a:lnTo>
                    <a:lnTo>
                      <a:pt x="44" y="14"/>
                    </a:lnTo>
                    <a:lnTo>
                      <a:pt x="40" y="20"/>
                    </a:lnTo>
                    <a:lnTo>
                      <a:pt x="36" y="15"/>
                    </a:lnTo>
                    <a:lnTo>
                      <a:pt x="16" y="18"/>
                    </a:lnTo>
                    <a:lnTo>
                      <a:pt x="16" y="15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69" name="Freeform 62"/>
              <p:cNvSpPr/>
              <p:nvPr/>
            </p:nvSpPr>
            <p:spPr>
              <a:xfrm>
                <a:off x="1474" y="1996"/>
                <a:ext cx="53" cy="31"/>
              </a:xfrm>
              <a:custGeom>
                <a:avLst/>
                <a:gdLst>
                  <a:gd name="txL" fmla="*/ 0 w 44"/>
                  <a:gd name="txT" fmla="*/ 0 h 26"/>
                  <a:gd name="txR" fmla="*/ 44 w 44"/>
                  <a:gd name="txB" fmla="*/ 26 h 26"/>
                </a:gdLst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71" y="2"/>
                  </a:cxn>
                  <a:cxn ang="0">
                    <a:pos x="76" y="14"/>
                  </a:cxn>
                  <a:cxn ang="0">
                    <a:pos x="104" y="14"/>
                  </a:cxn>
                  <a:cxn ang="0">
                    <a:pos x="88" y="24"/>
                  </a:cxn>
                  <a:cxn ang="0">
                    <a:pos x="135" y="42"/>
                  </a:cxn>
                  <a:cxn ang="0">
                    <a:pos x="122" y="60"/>
                  </a:cxn>
                  <a:cxn ang="0">
                    <a:pos x="111" y="43"/>
                  </a:cxn>
                  <a:cxn ang="0">
                    <a:pos x="49" y="51"/>
                  </a:cxn>
                  <a:cxn ang="0">
                    <a:pos x="49" y="43"/>
                  </a:cxn>
                  <a:cxn ang="0">
                    <a:pos x="28" y="51"/>
                  </a:cxn>
                  <a:cxn ang="0">
                    <a:pos x="14" y="74"/>
                  </a:cxn>
                  <a:cxn ang="0">
                    <a:pos x="0" y="60"/>
                  </a:cxn>
                </a:cxnLst>
                <a:rect l="txL" t="txT" r="txR" b="txB"/>
                <a:pathLst>
                  <a:path w="44" h="26">
                    <a:moveTo>
                      <a:pt x="0" y="2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34" y="5"/>
                    </a:lnTo>
                    <a:lnTo>
                      <a:pt x="29" y="8"/>
                    </a:lnTo>
                    <a:lnTo>
                      <a:pt x="44" y="14"/>
                    </a:lnTo>
                    <a:lnTo>
                      <a:pt x="40" y="20"/>
                    </a:lnTo>
                    <a:lnTo>
                      <a:pt x="36" y="15"/>
                    </a:lnTo>
                    <a:lnTo>
                      <a:pt x="16" y="18"/>
                    </a:lnTo>
                    <a:lnTo>
                      <a:pt x="16" y="15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0" name="Freeform 63"/>
              <p:cNvSpPr/>
              <p:nvPr/>
            </p:nvSpPr>
            <p:spPr>
              <a:xfrm>
                <a:off x="1431" y="1994"/>
                <a:ext cx="41" cy="28"/>
              </a:xfrm>
              <a:custGeom>
                <a:avLst/>
                <a:gdLst>
                  <a:gd name="txL" fmla="*/ 0 w 34"/>
                  <a:gd name="txT" fmla="*/ 0 h 23"/>
                  <a:gd name="txR" fmla="*/ 34 w 34"/>
                  <a:gd name="txB" fmla="*/ 23 h 23"/>
                </a:gdLst>
                <a:ahLst/>
                <a:cxnLst>
                  <a:cxn ang="0">
                    <a:pos x="101" y="73"/>
                  </a:cxn>
                  <a:cxn ang="0">
                    <a:pos x="104" y="1"/>
                  </a:cxn>
                  <a:cxn ang="0">
                    <a:pos x="52" y="0"/>
                  </a:cxn>
                  <a:cxn ang="0">
                    <a:pos x="41" y="13"/>
                  </a:cxn>
                  <a:cxn ang="0">
                    <a:pos x="59" y="13"/>
                  </a:cxn>
                  <a:cxn ang="0">
                    <a:pos x="84" y="50"/>
                  </a:cxn>
                  <a:cxn ang="0">
                    <a:pos x="0" y="61"/>
                  </a:cxn>
                  <a:cxn ang="0">
                    <a:pos x="28" y="74"/>
                  </a:cxn>
                  <a:cxn ang="0">
                    <a:pos x="101" y="73"/>
                  </a:cxn>
                </a:cxnLst>
                <a:rect l="txL" t="txT" r="txR" b="txB"/>
                <a:pathLst>
                  <a:path w="34" h="23">
                    <a:moveTo>
                      <a:pt x="33" y="22"/>
                    </a:moveTo>
                    <a:lnTo>
                      <a:pt x="34" y="1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7" y="16"/>
                    </a:lnTo>
                    <a:lnTo>
                      <a:pt x="0" y="19"/>
                    </a:lnTo>
                    <a:lnTo>
                      <a:pt x="9" y="23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1" name="Freeform 64"/>
              <p:cNvSpPr/>
              <p:nvPr/>
            </p:nvSpPr>
            <p:spPr>
              <a:xfrm>
                <a:off x="1431" y="1994"/>
                <a:ext cx="41" cy="28"/>
              </a:xfrm>
              <a:custGeom>
                <a:avLst/>
                <a:gdLst>
                  <a:gd name="txL" fmla="*/ 0 w 34"/>
                  <a:gd name="txT" fmla="*/ 0 h 23"/>
                  <a:gd name="txR" fmla="*/ 34 w 34"/>
                  <a:gd name="txB" fmla="*/ 23 h 23"/>
                </a:gdLst>
                <a:ahLst/>
                <a:cxnLst>
                  <a:cxn ang="0">
                    <a:pos x="101" y="73"/>
                  </a:cxn>
                  <a:cxn ang="0">
                    <a:pos x="104" y="1"/>
                  </a:cxn>
                  <a:cxn ang="0">
                    <a:pos x="52" y="0"/>
                  </a:cxn>
                  <a:cxn ang="0">
                    <a:pos x="41" y="13"/>
                  </a:cxn>
                  <a:cxn ang="0">
                    <a:pos x="59" y="13"/>
                  </a:cxn>
                  <a:cxn ang="0">
                    <a:pos x="84" y="50"/>
                  </a:cxn>
                  <a:cxn ang="0">
                    <a:pos x="0" y="61"/>
                  </a:cxn>
                  <a:cxn ang="0">
                    <a:pos x="28" y="74"/>
                  </a:cxn>
                  <a:cxn ang="0">
                    <a:pos x="101" y="73"/>
                  </a:cxn>
                </a:cxnLst>
                <a:rect l="txL" t="txT" r="txR" b="txB"/>
                <a:pathLst>
                  <a:path w="34" h="23">
                    <a:moveTo>
                      <a:pt x="33" y="22"/>
                    </a:moveTo>
                    <a:lnTo>
                      <a:pt x="34" y="1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7" y="16"/>
                    </a:lnTo>
                    <a:lnTo>
                      <a:pt x="0" y="19"/>
                    </a:lnTo>
                    <a:lnTo>
                      <a:pt x="9" y="23"/>
                    </a:lnTo>
                    <a:lnTo>
                      <a:pt x="33" y="2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2" name="Freeform 65"/>
              <p:cNvSpPr/>
              <p:nvPr/>
            </p:nvSpPr>
            <p:spPr>
              <a:xfrm>
                <a:off x="1374" y="2012"/>
                <a:ext cx="32" cy="23"/>
              </a:xfrm>
              <a:custGeom>
                <a:avLst/>
                <a:gdLst>
                  <a:gd name="txL" fmla="*/ 0 w 27"/>
                  <a:gd name="txT" fmla="*/ 0 h 19"/>
                  <a:gd name="txR" fmla="*/ 27 w 27"/>
                  <a:gd name="txB" fmla="*/ 19 h 19"/>
                </a:gdLst>
                <a:ahLst/>
                <a:cxnLst>
                  <a:cxn ang="0">
                    <a:pos x="0" y="18"/>
                  </a:cxn>
                  <a:cxn ang="0">
                    <a:pos x="39" y="61"/>
                  </a:cxn>
                  <a:cxn ang="0">
                    <a:pos x="75" y="61"/>
                  </a:cxn>
                  <a:cxn ang="0">
                    <a:pos x="65" y="18"/>
                  </a:cxn>
                  <a:cxn ang="0">
                    <a:pos x="15" y="0"/>
                  </a:cxn>
                  <a:cxn ang="0">
                    <a:pos x="0" y="18"/>
                  </a:cxn>
                </a:cxnLst>
                <a:rect l="txL" t="txT" r="txR" b="txB"/>
                <a:pathLst>
                  <a:path w="27" h="19">
                    <a:moveTo>
                      <a:pt x="0" y="6"/>
                    </a:moveTo>
                    <a:lnTo>
                      <a:pt x="14" y="19"/>
                    </a:lnTo>
                    <a:lnTo>
                      <a:pt x="27" y="19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3" name="Freeform 66"/>
              <p:cNvSpPr/>
              <p:nvPr/>
            </p:nvSpPr>
            <p:spPr>
              <a:xfrm>
                <a:off x="1374" y="2012"/>
                <a:ext cx="32" cy="23"/>
              </a:xfrm>
              <a:custGeom>
                <a:avLst/>
                <a:gdLst>
                  <a:gd name="txL" fmla="*/ 0 w 27"/>
                  <a:gd name="txT" fmla="*/ 0 h 19"/>
                  <a:gd name="txR" fmla="*/ 27 w 27"/>
                  <a:gd name="txB" fmla="*/ 19 h 19"/>
                </a:gdLst>
                <a:ahLst/>
                <a:cxnLst>
                  <a:cxn ang="0">
                    <a:pos x="0" y="18"/>
                  </a:cxn>
                  <a:cxn ang="0">
                    <a:pos x="39" y="61"/>
                  </a:cxn>
                  <a:cxn ang="0">
                    <a:pos x="75" y="61"/>
                  </a:cxn>
                  <a:cxn ang="0">
                    <a:pos x="65" y="18"/>
                  </a:cxn>
                  <a:cxn ang="0">
                    <a:pos x="15" y="0"/>
                  </a:cxn>
                  <a:cxn ang="0">
                    <a:pos x="0" y="18"/>
                  </a:cxn>
                </a:cxnLst>
                <a:rect l="txL" t="txT" r="txR" b="txB"/>
                <a:pathLst>
                  <a:path w="27" h="19">
                    <a:moveTo>
                      <a:pt x="0" y="6"/>
                    </a:moveTo>
                    <a:lnTo>
                      <a:pt x="14" y="19"/>
                    </a:lnTo>
                    <a:lnTo>
                      <a:pt x="27" y="19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4" name="Freeform 67"/>
              <p:cNvSpPr/>
              <p:nvPr/>
            </p:nvSpPr>
            <p:spPr>
              <a:xfrm>
                <a:off x="1305" y="1962"/>
                <a:ext cx="21" cy="23"/>
              </a:xfrm>
              <a:custGeom>
                <a:avLst/>
                <a:gdLst>
                  <a:gd name="txL" fmla="*/ 0 w 18"/>
                  <a:gd name="txT" fmla="*/ 0 h 19"/>
                  <a:gd name="txR" fmla="*/ 18 w 18"/>
                  <a:gd name="txB" fmla="*/ 19 h 19"/>
                </a:gdLst>
                <a:ahLst/>
                <a:cxnLst>
                  <a:cxn ang="0">
                    <a:pos x="0" y="22"/>
                  </a:cxn>
                  <a:cxn ang="0">
                    <a:pos x="0" y="61"/>
                  </a:cxn>
                  <a:cxn ang="0">
                    <a:pos x="46" y="61"/>
                  </a:cxn>
                  <a:cxn ang="0">
                    <a:pos x="18" y="0"/>
                  </a:cxn>
                  <a:cxn ang="0">
                    <a:pos x="0" y="22"/>
                  </a:cxn>
                </a:cxnLst>
                <a:rect l="txL" t="txT" r="txR" b="txB"/>
                <a:pathLst>
                  <a:path w="18" h="19">
                    <a:moveTo>
                      <a:pt x="0" y="7"/>
                    </a:moveTo>
                    <a:lnTo>
                      <a:pt x="0" y="19"/>
                    </a:lnTo>
                    <a:lnTo>
                      <a:pt x="18" y="19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5" name="Freeform 68"/>
              <p:cNvSpPr/>
              <p:nvPr/>
            </p:nvSpPr>
            <p:spPr>
              <a:xfrm>
                <a:off x="1305" y="1962"/>
                <a:ext cx="21" cy="23"/>
              </a:xfrm>
              <a:custGeom>
                <a:avLst/>
                <a:gdLst>
                  <a:gd name="txL" fmla="*/ 0 w 18"/>
                  <a:gd name="txT" fmla="*/ 0 h 19"/>
                  <a:gd name="txR" fmla="*/ 18 w 18"/>
                  <a:gd name="txB" fmla="*/ 19 h 19"/>
                </a:gdLst>
                <a:ahLst/>
                <a:cxnLst>
                  <a:cxn ang="0">
                    <a:pos x="0" y="22"/>
                  </a:cxn>
                  <a:cxn ang="0">
                    <a:pos x="0" y="61"/>
                  </a:cxn>
                  <a:cxn ang="0">
                    <a:pos x="46" y="61"/>
                  </a:cxn>
                  <a:cxn ang="0">
                    <a:pos x="18" y="0"/>
                  </a:cxn>
                  <a:cxn ang="0">
                    <a:pos x="0" y="22"/>
                  </a:cxn>
                </a:cxnLst>
                <a:rect l="txL" t="txT" r="txR" b="txB"/>
                <a:pathLst>
                  <a:path w="18" h="19">
                    <a:moveTo>
                      <a:pt x="0" y="7"/>
                    </a:moveTo>
                    <a:lnTo>
                      <a:pt x="0" y="19"/>
                    </a:lnTo>
                    <a:lnTo>
                      <a:pt x="18" y="19"/>
                    </a:lnTo>
                    <a:lnTo>
                      <a:pt x="7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6" name="Freeform 69"/>
              <p:cNvSpPr/>
              <p:nvPr/>
            </p:nvSpPr>
            <p:spPr>
              <a:xfrm>
                <a:off x="1275" y="1945"/>
                <a:ext cx="162" cy="52"/>
              </a:xfrm>
              <a:custGeom>
                <a:avLst/>
                <a:gdLst>
                  <a:gd name="txL" fmla="*/ 0 w 136"/>
                  <a:gd name="txT" fmla="*/ 0 h 43"/>
                  <a:gd name="txR" fmla="*/ 136 w 136"/>
                  <a:gd name="txB" fmla="*/ 43 h 43"/>
                </a:gdLst>
                <a:ahLst/>
                <a:cxnLst>
                  <a:cxn ang="0">
                    <a:pos x="0" y="50"/>
                  </a:cxn>
                  <a:cxn ang="0">
                    <a:pos x="20" y="50"/>
                  </a:cxn>
                  <a:cxn ang="0">
                    <a:pos x="73" y="15"/>
                  </a:cxn>
                  <a:cxn ang="0">
                    <a:pos x="117" y="27"/>
                  </a:cxn>
                  <a:cxn ang="0">
                    <a:pos x="94" y="33"/>
                  </a:cxn>
                  <a:cxn ang="0">
                    <a:pos x="114" y="44"/>
                  </a:cxn>
                  <a:cxn ang="0">
                    <a:pos x="222" y="58"/>
                  </a:cxn>
                  <a:cxn ang="0">
                    <a:pos x="250" y="103"/>
                  </a:cxn>
                  <a:cxn ang="0">
                    <a:pos x="274" y="103"/>
                  </a:cxn>
                  <a:cxn ang="0">
                    <a:pos x="281" y="110"/>
                  </a:cxn>
                  <a:cxn ang="0">
                    <a:pos x="255" y="134"/>
                  </a:cxn>
                  <a:cxn ang="0">
                    <a:pos x="388" y="121"/>
                  </a:cxn>
                  <a:cxn ang="0">
                    <a:pos x="362" y="103"/>
                  </a:cxn>
                  <a:cxn ang="0">
                    <a:pos x="335" y="103"/>
                  </a:cxn>
                  <a:cxn ang="0">
                    <a:pos x="338" y="88"/>
                  </a:cxn>
                  <a:cxn ang="0">
                    <a:pos x="236" y="41"/>
                  </a:cxn>
                  <a:cxn ang="0">
                    <a:pos x="117" y="0"/>
                  </a:cxn>
                  <a:cxn ang="0">
                    <a:pos x="45" y="12"/>
                  </a:cxn>
                  <a:cxn ang="0">
                    <a:pos x="0" y="50"/>
                  </a:cxn>
                </a:cxnLst>
                <a:rect l="txL" t="txT" r="txR" b="txB"/>
                <a:pathLst>
                  <a:path w="136" h="43">
                    <a:moveTo>
                      <a:pt x="0" y="16"/>
                    </a:moveTo>
                    <a:lnTo>
                      <a:pt x="7" y="16"/>
                    </a:lnTo>
                    <a:lnTo>
                      <a:pt x="25" y="5"/>
                    </a:lnTo>
                    <a:lnTo>
                      <a:pt x="41" y="8"/>
                    </a:lnTo>
                    <a:lnTo>
                      <a:pt x="33" y="10"/>
                    </a:lnTo>
                    <a:lnTo>
                      <a:pt x="40" y="14"/>
                    </a:lnTo>
                    <a:lnTo>
                      <a:pt x="77" y="18"/>
                    </a:lnTo>
                    <a:lnTo>
                      <a:pt x="87" y="33"/>
                    </a:lnTo>
                    <a:lnTo>
                      <a:pt x="96" y="33"/>
                    </a:lnTo>
                    <a:lnTo>
                      <a:pt x="98" y="35"/>
                    </a:lnTo>
                    <a:lnTo>
                      <a:pt x="90" y="43"/>
                    </a:lnTo>
                    <a:lnTo>
                      <a:pt x="136" y="39"/>
                    </a:lnTo>
                    <a:lnTo>
                      <a:pt x="127" y="33"/>
                    </a:lnTo>
                    <a:lnTo>
                      <a:pt x="117" y="33"/>
                    </a:lnTo>
                    <a:lnTo>
                      <a:pt x="118" y="28"/>
                    </a:lnTo>
                    <a:lnTo>
                      <a:pt x="82" y="13"/>
                    </a:lnTo>
                    <a:lnTo>
                      <a:pt x="41" y="0"/>
                    </a:lnTo>
                    <a:lnTo>
                      <a:pt x="16" y="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7" name="Freeform 70"/>
              <p:cNvSpPr/>
              <p:nvPr/>
            </p:nvSpPr>
            <p:spPr>
              <a:xfrm>
                <a:off x="1275" y="1945"/>
                <a:ext cx="162" cy="52"/>
              </a:xfrm>
              <a:custGeom>
                <a:avLst/>
                <a:gdLst>
                  <a:gd name="txL" fmla="*/ 0 w 136"/>
                  <a:gd name="txT" fmla="*/ 0 h 43"/>
                  <a:gd name="txR" fmla="*/ 136 w 136"/>
                  <a:gd name="txB" fmla="*/ 43 h 43"/>
                </a:gdLst>
                <a:ahLst/>
                <a:cxnLst>
                  <a:cxn ang="0">
                    <a:pos x="0" y="50"/>
                  </a:cxn>
                  <a:cxn ang="0">
                    <a:pos x="20" y="50"/>
                  </a:cxn>
                  <a:cxn ang="0">
                    <a:pos x="73" y="15"/>
                  </a:cxn>
                  <a:cxn ang="0">
                    <a:pos x="117" y="27"/>
                  </a:cxn>
                  <a:cxn ang="0">
                    <a:pos x="94" y="33"/>
                  </a:cxn>
                  <a:cxn ang="0">
                    <a:pos x="114" y="44"/>
                  </a:cxn>
                  <a:cxn ang="0">
                    <a:pos x="222" y="58"/>
                  </a:cxn>
                  <a:cxn ang="0">
                    <a:pos x="250" y="103"/>
                  </a:cxn>
                  <a:cxn ang="0">
                    <a:pos x="274" y="103"/>
                  </a:cxn>
                  <a:cxn ang="0">
                    <a:pos x="281" y="110"/>
                  </a:cxn>
                  <a:cxn ang="0">
                    <a:pos x="255" y="134"/>
                  </a:cxn>
                  <a:cxn ang="0">
                    <a:pos x="388" y="121"/>
                  </a:cxn>
                  <a:cxn ang="0">
                    <a:pos x="362" y="103"/>
                  </a:cxn>
                  <a:cxn ang="0">
                    <a:pos x="335" y="103"/>
                  </a:cxn>
                  <a:cxn ang="0">
                    <a:pos x="338" y="88"/>
                  </a:cxn>
                  <a:cxn ang="0">
                    <a:pos x="236" y="41"/>
                  </a:cxn>
                  <a:cxn ang="0">
                    <a:pos x="117" y="0"/>
                  </a:cxn>
                  <a:cxn ang="0">
                    <a:pos x="45" y="12"/>
                  </a:cxn>
                  <a:cxn ang="0">
                    <a:pos x="0" y="50"/>
                  </a:cxn>
                </a:cxnLst>
                <a:rect l="txL" t="txT" r="txR" b="txB"/>
                <a:pathLst>
                  <a:path w="136" h="43">
                    <a:moveTo>
                      <a:pt x="0" y="16"/>
                    </a:moveTo>
                    <a:lnTo>
                      <a:pt x="7" y="16"/>
                    </a:lnTo>
                    <a:lnTo>
                      <a:pt x="25" y="5"/>
                    </a:lnTo>
                    <a:lnTo>
                      <a:pt x="41" y="8"/>
                    </a:lnTo>
                    <a:lnTo>
                      <a:pt x="33" y="10"/>
                    </a:lnTo>
                    <a:lnTo>
                      <a:pt x="40" y="14"/>
                    </a:lnTo>
                    <a:lnTo>
                      <a:pt x="77" y="18"/>
                    </a:lnTo>
                    <a:lnTo>
                      <a:pt x="87" y="33"/>
                    </a:lnTo>
                    <a:lnTo>
                      <a:pt x="96" y="33"/>
                    </a:lnTo>
                    <a:lnTo>
                      <a:pt x="98" y="35"/>
                    </a:lnTo>
                    <a:lnTo>
                      <a:pt x="90" y="43"/>
                    </a:lnTo>
                    <a:lnTo>
                      <a:pt x="136" y="39"/>
                    </a:lnTo>
                    <a:lnTo>
                      <a:pt x="127" y="33"/>
                    </a:lnTo>
                    <a:lnTo>
                      <a:pt x="117" y="33"/>
                    </a:lnTo>
                    <a:lnTo>
                      <a:pt x="118" y="28"/>
                    </a:lnTo>
                    <a:lnTo>
                      <a:pt x="82" y="13"/>
                    </a:lnTo>
                    <a:lnTo>
                      <a:pt x="41" y="0"/>
                    </a:lnTo>
                    <a:lnTo>
                      <a:pt x="16" y="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8" name="Freeform 71"/>
              <p:cNvSpPr/>
              <p:nvPr/>
            </p:nvSpPr>
            <p:spPr>
              <a:xfrm>
                <a:off x="1542" y="2012"/>
                <a:ext cx="23" cy="23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46" y="22"/>
                  </a:cxn>
                  <a:cxn ang="0">
                    <a:pos x="0" y="0"/>
                  </a:cxn>
                  <a:cxn ang="0">
                    <a:pos x="0" y="61"/>
                  </a:cxn>
                </a:cxnLst>
                <a:rect l="txL" t="txT" r="txR" b="txB"/>
                <a:pathLst>
                  <a:path w="20" h="19">
                    <a:moveTo>
                      <a:pt x="0" y="19"/>
                    </a:moveTo>
                    <a:lnTo>
                      <a:pt x="2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79" name="Freeform 72"/>
              <p:cNvSpPr/>
              <p:nvPr/>
            </p:nvSpPr>
            <p:spPr>
              <a:xfrm>
                <a:off x="1542" y="2012"/>
                <a:ext cx="23" cy="23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46" y="22"/>
                  </a:cxn>
                  <a:cxn ang="0">
                    <a:pos x="0" y="0"/>
                  </a:cxn>
                  <a:cxn ang="0">
                    <a:pos x="0" y="61"/>
                  </a:cxn>
                </a:cxnLst>
                <a:rect l="txL" t="txT" r="txR" b="txB"/>
                <a:pathLst>
                  <a:path w="20" h="19">
                    <a:moveTo>
                      <a:pt x="0" y="19"/>
                    </a:moveTo>
                    <a:lnTo>
                      <a:pt x="20" y="7"/>
                    </a:lnTo>
                    <a:lnTo>
                      <a:pt x="0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0" name="Freeform 73"/>
              <p:cNvSpPr/>
              <p:nvPr/>
            </p:nvSpPr>
            <p:spPr>
              <a:xfrm>
                <a:off x="1373" y="1917"/>
                <a:ext cx="24" cy="22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14" y="0"/>
                  </a:cxn>
                  <a:cxn ang="0">
                    <a:pos x="0" y="14"/>
                  </a:cxn>
                  <a:cxn ang="0">
                    <a:pos x="60" y="45"/>
                  </a:cxn>
                  <a:cxn ang="0">
                    <a:pos x="60" y="12"/>
                  </a:cxn>
                  <a:cxn ang="0">
                    <a:pos x="14" y="0"/>
                  </a:cxn>
                </a:cxnLst>
                <a:rect l="txL" t="txT" r="txR" b="txB"/>
                <a:pathLst>
                  <a:path w="20" h="19">
                    <a:moveTo>
                      <a:pt x="5" y="0"/>
                    </a:moveTo>
                    <a:lnTo>
                      <a:pt x="0" y="6"/>
                    </a:lnTo>
                    <a:lnTo>
                      <a:pt x="20" y="19"/>
                    </a:lnTo>
                    <a:lnTo>
                      <a:pt x="2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1" name="Freeform 74"/>
              <p:cNvSpPr/>
              <p:nvPr/>
            </p:nvSpPr>
            <p:spPr>
              <a:xfrm>
                <a:off x="1373" y="1917"/>
                <a:ext cx="24" cy="22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14" y="0"/>
                  </a:cxn>
                  <a:cxn ang="0">
                    <a:pos x="0" y="14"/>
                  </a:cxn>
                  <a:cxn ang="0">
                    <a:pos x="60" y="45"/>
                  </a:cxn>
                  <a:cxn ang="0">
                    <a:pos x="60" y="12"/>
                  </a:cxn>
                  <a:cxn ang="0">
                    <a:pos x="14" y="0"/>
                  </a:cxn>
                </a:cxnLst>
                <a:rect l="txL" t="txT" r="txR" b="txB"/>
                <a:pathLst>
                  <a:path w="20" h="19">
                    <a:moveTo>
                      <a:pt x="5" y="0"/>
                    </a:moveTo>
                    <a:lnTo>
                      <a:pt x="0" y="6"/>
                    </a:lnTo>
                    <a:lnTo>
                      <a:pt x="20" y="19"/>
                    </a:lnTo>
                    <a:lnTo>
                      <a:pt x="2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2" name="Freeform 75"/>
              <p:cNvSpPr/>
              <p:nvPr/>
            </p:nvSpPr>
            <p:spPr>
              <a:xfrm>
                <a:off x="1443" y="1971"/>
                <a:ext cx="25" cy="22"/>
              </a:xfrm>
              <a:custGeom>
                <a:avLst/>
                <a:gdLst>
                  <a:gd name="txL" fmla="*/ 0 w 21"/>
                  <a:gd name="txT" fmla="*/ 0 h 18"/>
                  <a:gd name="txR" fmla="*/ 21 w 21"/>
                  <a:gd name="txB" fmla="*/ 18 h 18"/>
                </a:gdLst>
                <a:ahLst/>
                <a:cxnLst>
                  <a:cxn ang="0">
                    <a:pos x="0" y="60"/>
                  </a:cxn>
                  <a:cxn ang="0">
                    <a:pos x="45" y="60"/>
                  </a:cxn>
                  <a:cxn ang="0">
                    <a:pos x="61" y="0"/>
                  </a:cxn>
                  <a:cxn ang="0">
                    <a:pos x="0" y="60"/>
                  </a:cxn>
                </a:cxnLst>
                <a:rect l="txL" t="txT" r="txR" b="txB"/>
                <a:pathLst>
                  <a:path w="21" h="18">
                    <a:moveTo>
                      <a:pt x="0" y="18"/>
                    </a:moveTo>
                    <a:lnTo>
                      <a:pt x="16" y="18"/>
                    </a:lnTo>
                    <a:lnTo>
                      <a:pt x="2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3" name="Freeform 76"/>
              <p:cNvSpPr/>
              <p:nvPr/>
            </p:nvSpPr>
            <p:spPr>
              <a:xfrm>
                <a:off x="1443" y="1971"/>
                <a:ext cx="25" cy="22"/>
              </a:xfrm>
              <a:custGeom>
                <a:avLst/>
                <a:gdLst>
                  <a:gd name="txL" fmla="*/ 0 w 21"/>
                  <a:gd name="txT" fmla="*/ 0 h 18"/>
                  <a:gd name="txR" fmla="*/ 21 w 21"/>
                  <a:gd name="txB" fmla="*/ 18 h 18"/>
                </a:gdLst>
                <a:ahLst/>
                <a:cxnLst>
                  <a:cxn ang="0">
                    <a:pos x="0" y="60"/>
                  </a:cxn>
                  <a:cxn ang="0">
                    <a:pos x="45" y="60"/>
                  </a:cxn>
                  <a:cxn ang="0">
                    <a:pos x="61" y="0"/>
                  </a:cxn>
                  <a:cxn ang="0">
                    <a:pos x="0" y="60"/>
                  </a:cxn>
                </a:cxnLst>
                <a:rect l="txL" t="txT" r="txR" b="txB"/>
                <a:pathLst>
                  <a:path w="21" h="18">
                    <a:moveTo>
                      <a:pt x="0" y="18"/>
                    </a:moveTo>
                    <a:lnTo>
                      <a:pt x="16" y="18"/>
                    </a:lnTo>
                    <a:lnTo>
                      <a:pt x="21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4" name="Freeform 77"/>
              <p:cNvSpPr/>
              <p:nvPr/>
            </p:nvSpPr>
            <p:spPr>
              <a:xfrm>
                <a:off x="20" y="851"/>
                <a:ext cx="572" cy="530"/>
              </a:xfrm>
              <a:custGeom>
                <a:avLst/>
                <a:gdLst>
                  <a:gd name="txL" fmla="*/ 0 w 480"/>
                  <a:gd name="txT" fmla="*/ 0 h 444"/>
                  <a:gd name="txR" fmla="*/ 480 w 480"/>
                  <a:gd name="txB" fmla="*/ 444 h 444"/>
                </a:gdLst>
                <a:ahLst/>
                <a:cxnLst>
                  <a:cxn ang="0">
                    <a:pos x="1370" y="1185"/>
                  </a:cxn>
                  <a:cxn ang="0">
                    <a:pos x="1236" y="1025"/>
                  </a:cxn>
                  <a:cxn ang="0">
                    <a:pos x="1180" y="955"/>
                  </a:cxn>
                  <a:cxn ang="0">
                    <a:pos x="1112" y="1000"/>
                  </a:cxn>
                  <a:cxn ang="0">
                    <a:pos x="1043" y="913"/>
                  </a:cxn>
                  <a:cxn ang="0">
                    <a:pos x="977" y="902"/>
                  </a:cxn>
                  <a:cxn ang="0">
                    <a:pos x="977" y="175"/>
                  </a:cxn>
                  <a:cxn ang="0">
                    <a:pos x="828" y="134"/>
                  </a:cxn>
                  <a:cxn ang="0">
                    <a:pos x="735" y="113"/>
                  </a:cxn>
                  <a:cxn ang="0">
                    <a:pos x="590" y="90"/>
                  </a:cxn>
                  <a:cxn ang="0">
                    <a:pos x="487" y="50"/>
                  </a:cxn>
                  <a:cxn ang="0">
                    <a:pos x="417" y="0"/>
                  </a:cxn>
                  <a:cxn ang="0">
                    <a:pos x="317" y="50"/>
                  </a:cxn>
                  <a:cxn ang="0">
                    <a:pos x="229" y="98"/>
                  </a:cxn>
                  <a:cxn ang="0">
                    <a:pos x="158" y="222"/>
                  </a:cxn>
                  <a:cxn ang="0">
                    <a:pos x="61" y="289"/>
                  </a:cxn>
                  <a:cxn ang="0">
                    <a:pos x="158" y="392"/>
                  </a:cxn>
                  <a:cxn ang="0">
                    <a:pos x="206" y="491"/>
                  </a:cxn>
                  <a:cxn ang="0">
                    <a:pos x="148" y="450"/>
                  </a:cxn>
                  <a:cxn ang="0">
                    <a:pos x="36" y="492"/>
                  </a:cxn>
                  <a:cxn ang="0">
                    <a:pos x="50" y="547"/>
                  </a:cxn>
                  <a:cxn ang="0">
                    <a:pos x="50" y="598"/>
                  </a:cxn>
                  <a:cxn ang="0">
                    <a:pos x="150" y="600"/>
                  </a:cxn>
                  <a:cxn ang="0">
                    <a:pos x="245" y="586"/>
                  </a:cxn>
                  <a:cxn ang="0">
                    <a:pos x="259" y="648"/>
                  </a:cxn>
                  <a:cxn ang="0">
                    <a:pos x="203" y="691"/>
                  </a:cxn>
                  <a:cxn ang="0">
                    <a:pos x="145" y="704"/>
                  </a:cxn>
                  <a:cxn ang="0">
                    <a:pos x="64" y="831"/>
                  </a:cxn>
                  <a:cxn ang="0">
                    <a:pos x="178" y="957"/>
                  </a:cxn>
                  <a:cxn ang="0">
                    <a:pos x="223" y="966"/>
                  </a:cxn>
                  <a:cxn ang="0">
                    <a:pos x="229" y="1017"/>
                  </a:cxn>
                  <a:cxn ang="0">
                    <a:pos x="325" y="1039"/>
                  </a:cxn>
                  <a:cxn ang="0">
                    <a:pos x="378" y="1017"/>
                  </a:cxn>
                  <a:cxn ang="0">
                    <a:pos x="372" y="1089"/>
                  </a:cxn>
                  <a:cxn ang="0">
                    <a:pos x="200" y="1206"/>
                  </a:cxn>
                  <a:cxn ang="0">
                    <a:pos x="104" y="1272"/>
                  </a:cxn>
                  <a:cxn ang="0">
                    <a:pos x="236" y="1222"/>
                  </a:cxn>
                  <a:cxn ang="0">
                    <a:pos x="341" y="1161"/>
                  </a:cxn>
                  <a:cxn ang="0">
                    <a:pos x="505" y="1029"/>
                  </a:cxn>
                  <a:cxn ang="0">
                    <a:pos x="497" y="998"/>
                  </a:cxn>
                  <a:cxn ang="0">
                    <a:pos x="555" y="925"/>
                  </a:cxn>
                  <a:cxn ang="0">
                    <a:pos x="623" y="851"/>
                  </a:cxn>
                  <a:cxn ang="0">
                    <a:pos x="630" y="873"/>
                  </a:cxn>
                  <a:cxn ang="0">
                    <a:pos x="580" y="957"/>
                  </a:cxn>
                  <a:cxn ang="0">
                    <a:pos x="580" y="988"/>
                  </a:cxn>
                  <a:cxn ang="0">
                    <a:pos x="667" y="941"/>
                  </a:cxn>
                  <a:cxn ang="0">
                    <a:pos x="714" y="912"/>
                  </a:cxn>
                  <a:cxn ang="0">
                    <a:pos x="771" y="880"/>
                  </a:cxn>
                  <a:cxn ang="0">
                    <a:pos x="943" y="937"/>
                  </a:cxn>
                  <a:cxn ang="0">
                    <a:pos x="1027" y="941"/>
                  </a:cxn>
                  <a:cxn ang="0">
                    <a:pos x="1140" y="1050"/>
                  </a:cxn>
                  <a:cxn ang="0">
                    <a:pos x="1192" y="1066"/>
                  </a:cxn>
                  <a:cxn ang="0">
                    <a:pos x="1190" y="1047"/>
                  </a:cxn>
                  <a:cxn ang="0">
                    <a:pos x="1211" y="1124"/>
                  </a:cxn>
                  <a:cxn ang="0">
                    <a:pos x="1269" y="1134"/>
                  </a:cxn>
                  <a:cxn ang="0">
                    <a:pos x="1217" y="1135"/>
                  </a:cxn>
                  <a:cxn ang="0">
                    <a:pos x="1244" y="1165"/>
                  </a:cxn>
                  <a:cxn ang="0">
                    <a:pos x="1301" y="1261"/>
                  </a:cxn>
                  <a:cxn ang="0">
                    <a:pos x="1269" y="1171"/>
                  </a:cxn>
                  <a:cxn ang="0">
                    <a:pos x="1301" y="1197"/>
                  </a:cxn>
                  <a:cxn ang="0">
                    <a:pos x="1350" y="1258"/>
                  </a:cxn>
                </a:cxnLst>
                <a:rect l="txL" t="txT" r="txR" b="txB"/>
                <a:pathLst>
                  <a:path w="480" h="444">
                    <a:moveTo>
                      <a:pt x="480" y="429"/>
                    </a:moveTo>
                    <a:lnTo>
                      <a:pt x="479" y="410"/>
                    </a:lnTo>
                    <a:lnTo>
                      <a:pt x="456" y="397"/>
                    </a:lnTo>
                    <a:lnTo>
                      <a:pt x="431" y="354"/>
                    </a:lnTo>
                    <a:lnTo>
                      <a:pt x="424" y="349"/>
                    </a:lnTo>
                    <a:lnTo>
                      <a:pt x="412" y="330"/>
                    </a:lnTo>
                    <a:lnTo>
                      <a:pt x="400" y="332"/>
                    </a:lnTo>
                    <a:lnTo>
                      <a:pt x="388" y="346"/>
                    </a:lnTo>
                    <a:lnTo>
                      <a:pt x="364" y="323"/>
                    </a:lnTo>
                    <a:lnTo>
                      <a:pt x="364" y="316"/>
                    </a:lnTo>
                    <a:lnTo>
                      <a:pt x="343" y="318"/>
                    </a:lnTo>
                    <a:lnTo>
                      <a:pt x="341" y="312"/>
                    </a:lnTo>
                    <a:lnTo>
                      <a:pt x="341" y="61"/>
                    </a:lnTo>
                    <a:lnTo>
                      <a:pt x="341" y="60"/>
                    </a:lnTo>
                    <a:lnTo>
                      <a:pt x="318" y="45"/>
                    </a:lnTo>
                    <a:lnTo>
                      <a:pt x="289" y="46"/>
                    </a:lnTo>
                    <a:lnTo>
                      <a:pt x="275" y="39"/>
                    </a:lnTo>
                    <a:lnTo>
                      <a:pt x="257" y="39"/>
                    </a:lnTo>
                    <a:lnTo>
                      <a:pt x="240" y="31"/>
                    </a:lnTo>
                    <a:lnTo>
                      <a:pt x="206" y="31"/>
                    </a:lnTo>
                    <a:lnTo>
                      <a:pt x="194" y="17"/>
                    </a:lnTo>
                    <a:lnTo>
                      <a:pt x="170" y="17"/>
                    </a:lnTo>
                    <a:lnTo>
                      <a:pt x="166" y="6"/>
                    </a:lnTo>
                    <a:lnTo>
                      <a:pt x="146" y="0"/>
                    </a:lnTo>
                    <a:lnTo>
                      <a:pt x="130" y="17"/>
                    </a:lnTo>
                    <a:lnTo>
                      <a:pt x="111" y="17"/>
                    </a:lnTo>
                    <a:lnTo>
                      <a:pt x="94" y="33"/>
                    </a:lnTo>
                    <a:lnTo>
                      <a:pt x="80" y="34"/>
                    </a:lnTo>
                    <a:lnTo>
                      <a:pt x="66" y="49"/>
                    </a:lnTo>
                    <a:lnTo>
                      <a:pt x="55" y="77"/>
                    </a:lnTo>
                    <a:lnTo>
                      <a:pt x="23" y="85"/>
                    </a:lnTo>
                    <a:lnTo>
                      <a:pt x="21" y="100"/>
                    </a:lnTo>
                    <a:lnTo>
                      <a:pt x="49" y="121"/>
                    </a:lnTo>
                    <a:lnTo>
                      <a:pt x="55" y="136"/>
                    </a:lnTo>
                    <a:lnTo>
                      <a:pt x="77" y="158"/>
                    </a:lnTo>
                    <a:lnTo>
                      <a:pt x="72" y="169"/>
                    </a:lnTo>
                    <a:lnTo>
                      <a:pt x="51" y="169"/>
                    </a:lnTo>
                    <a:lnTo>
                      <a:pt x="51" y="156"/>
                    </a:lnTo>
                    <a:lnTo>
                      <a:pt x="39" y="156"/>
                    </a:lnTo>
                    <a:lnTo>
                      <a:pt x="13" y="170"/>
                    </a:lnTo>
                    <a:lnTo>
                      <a:pt x="0" y="181"/>
                    </a:lnTo>
                    <a:lnTo>
                      <a:pt x="17" y="189"/>
                    </a:lnTo>
                    <a:lnTo>
                      <a:pt x="14" y="199"/>
                    </a:lnTo>
                    <a:lnTo>
                      <a:pt x="17" y="207"/>
                    </a:lnTo>
                    <a:lnTo>
                      <a:pt x="36" y="211"/>
                    </a:lnTo>
                    <a:lnTo>
                      <a:pt x="53" y="208"/>
                    </a:lnTo>
                    <a:lnTo>
                      <a:pt x="66" y="213"/>
                    </a:lnTo>
                    <a:lnTo>
                      <a:pt x="86" y="202"/>
                    </a:lnTo>
                    <a:lnTo>
                      <a:pt x="82" y="213"/>
                    </a:lnTo>
                    <a:lnTo>
                      <a:pt x="90" y="224"/>
                    </a:lnTo>
                    <a:lnTo>
                      <a:pt x="86" y="238"/>
                    </a:lnTo>
                    <a:lnTo>
                      <a:pt x="71" y="239"/>
                    </a:lnTo>
                    <a:lnTo>
                      <a:pt x="62" y="250"/>
                    </a:lnTo>
                    <a:lnTo>
                      <a:pt x="50" y="244"/>
                    </a:lnTo>
                    <a:lnTo>
                      <a:pt x="39" y="250"/>
                    </a:lnTo>
                    <a:lnTo>
                      <a:pt x="23" y="287"/>
                    </a:lnTo>
                    <a:lnTo>
                      <a:pt x="51" y="331"/>
                    </a:lnTo>
                    <a:lnTo>
                      <a:pt x="62" y="331"/>
                    </a:lnTo>
                    <a:lnTo>
                      <a:pt x="72" y="320"/>
                    </a:lnTo>
                    <a:lnTo>
                      <a:pt x="78" y="334"/>
                    </a:lnTo>
                    <a:lnTo>
                      <a:pt x="74" y="342"/>
                    </a:lnTo>
                    <a:lnTo>
                      <a:pt x="80" y="352"/>
                    </a:lnTo>
                    <a:lnTo>
                      <a:pt x="104" y="347"/>
                    </a:lnTo>
                    <a:lnTo>
                      <a:pt x="113" y="359"/>
                    </a:lnTo>
                    <a:lnTo>
                      <a:pt x="116" y="352"/>
                    </a:lnTo>
                    <a:lnTo>
                      <a:pt x="132" y="352"/>
                    </a:lnTo>
                    <a:lnTo>
                      <a:pt x="130" y="363"/>
                    </a:lnTo>
                    <a:lnTo>
                      <a:pt x="130" y="376"/>
                    </a:lnTo>
                    <a:lnTo>
                      <a:pt x="92" y="411"/>
                    </a:lnTo>
                    <a:lnTo>
                      <a:pt x="70" y="417"/>
                    </a:lnTo>
                    <a:lnTo>
                      <a:pt x="63" y="426"/>
                    </a:lnTo>
                    <a:lnTo>
                      <a:pt x="36" y="440"/>
                    </a:lnTo>
                    <a:lnTo>
                      <a:pt x="38" y="444"/>
                    </a:lnTo>
                    <a:lnTo>
                      <a:pt x="82" y="422"/>
                    </a:lnTo>
                    <a:lnTo>
                      <a:pt x="116" y="411"/>
                    </a:lnTo>
                    <a:lnTo>
                      <a:pt x="119" y="401"/>
                    </a:lnTo>
                    <a:lnTo>
                      <a:pt x="141" y="389"/>
                    </a:lnTo>
                    <a:lnTo>
                      <a:pt x="177" y="356"/>
                    </a:lnTo>
                    <a:lnTo>
                      <a:pt x="184" y="347"/>
                    </a:lnTo>
                    <a:lnTo>
                      <a:pt x="174" y="344"/>
                    </a:lnTo>
                    <a:lnTo>
                      <a:pt x="177" y="335"/>
                    </a:lnTo>
                    <a:lnTo>
                      <a:pt x="194" y="320"/>
                    </a:lnTo>
                    <a:lnTo>
                      <a:pt x="197" y="309"/>
                    </a:lnTo>
                    <a:lnTo>
                      <a:pt x="217" y="294"/>
                    </a:lnTo>
                    <a:lnTo>
                      <a:pt x="227" y="294"/>
                    </a:lnTo>
                    <a:lnTo>
                      <a:pt x="221" y="302"/>
                    </a:lnTo>
                    <a:lnTo>
                      <a:pt x="210" y="305"/>
                    </a:lnTo>
                    <a:lnTo>
                      <a:pt x="203" y="331"/>
                    </a:lnTo>
                    <a:lnTo>
                      <a:pt x="208" y="334"/>
                    </a:lnTo>
                    <a:lnTo>
                      <a:pt x="203" y="342"/>
                    </a:lnTo>
                    <a:lnTo>
                      <a:pt x="216" y="340"/>
                    </a:lnTo>
                    <a:lnTo>
                      <a:pt x="233" y="325"/>
                    </a:lnTo>
                    <a:lnTo>
                      <a:pt x="245" y="325"/>
                    </a:lnTo>
                    <a:lnTo>
                      <a:pt x="249" y="315"/>
                    </a:lnTo>
                    <a:lnTo>
                      <a:pt x="248" y="299"/>
                    </a:lnTo>
                    <a:lnTo>
                      <a:pt x="269" y="304"/>
                    </a:lnTo>
                    <a:lnTo>
                      <a:pt x="303" y="324"/>
                    </a:lnTo>
                    <a:lnTo>
                      <a:pt x="329" y="324"/>
                    </a:lnTo>
                    <a:lnTo>
                      <a:pt x="351" y="331"/>
                    </a:lnTo>
                    <a:lnTo>
                      <a:pt x="358" y="325"/>
                    </a:lnTo>
                    <a:lnTo>
                      <a:pt x="361" y="335"/>
                    </a:lnTo>
                    <a:lnTo>
                      <a:pt x="399" y="363"/>
                    </a:lnTo>
                    <a:lnTo>
                      <a:pt x="420" y="406"/>
                    </a:lnTo>
                    <a:lnTo>
                      <a:pt x="416" y="369"/>
                    </a:lnTo>
                    <a:lnTo>
                      <a:pt x="409" y="362"/>
                    </a:lnTo>
                    <a:lnTo>
                      <a:pt x="415" y="362"/>
                    </a:lnTo>
                    <a:lnTo>
                      <a:pt x="416" y="354"/>
                    </a:lnTo>
                    <a:lnTo>
                      <a:pt x="423" y="389"/>
                    </a:lnTo>
                    <a:lnTo>
                      <a:pt x="432" y="376"/>
                    </a:lnTo>
                    <a:lnTo>
                      <a:pt x="443" y="392"/>
                    </a:lnTo>
                    <a:lnTo>
                      <a:pt x="431" y="388"/>
                    </a:lnTo>
                    <a:lnTo>
                      <a:pt x="425" y="393"/>
                    </a:lnTo>
                    <a:lnTo>
                      <a:pt x="428" y="405"/>
                    </a:lnTo>
                    <a:lnTo>
                      <a:pt x="435" y="403"/>
                    </a:lnTo>
                    <a:lnTo>
                      <a:pt x="438" y="419"/>
                    </a:lnTo>
                    <a:lnTo>
                      <a:pt x="454" y="436"/>
                    </a:lnTo>
                    <a:lnTo>
                      <a:pt x="454" y="426"/>
                    </a:lnTo>
                    <a:lnTo>
                      <a:pt x="443" y="405"/>
                    </a:lnTo>
                    <a:lnTo>
                      <a:pt x="456" y="408"/>
                    </a:lnTo>
                    <a:lnTo>
                      <a:pt x="454" y="414"/>
                    </a:lnTo>
                    <a:lnTo>
                      <a:pt x="464" y="430"/>
                    </a:lnTo>
                    <a:lnTo>
                      <a:pt x="472" y="435"/>
                    </a:lnTo>
                    <a:lnTo>
                      <a:pt x="480" y="42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5" name="Freeform 78"/>
              <p:cNvSpPr/>
              <p:nvPr/>
            </p:nvSpPr>
            <p:spPr>
              <a:xfrm>
                <a:off x="20" y="851"/>
                <a:ext cx="572" cy="530"/>
              </a:xfrm>
              <a:custGeom>
                <a:avLst/>
                <a:gdLst>
                  <a:gd name="txL" fmla="*/ 0 w 480"/>
                  <a:gd name="txT" fmla="*/ 0 h 444"/>
                  <a:gd name="txR" fmla="*/ 480 w 480"/>
                  <a:gd name="txB" fmla="*/ 444 h 444"/>
                </a:gdLst>
                <a:ahLst/>
                <a:cxnLst>
                  <a:cxn ang="0">
                    <a:pos x="1370" y="1185"/>
                  </a:cxn>
                  <a:cxn ang="0">
                    <a:pos x="1236" y="1025"/>
                  </a:cxn>
                  <a:cxn ang="0">
                    <a:pos x="1180" y="955"/>
                  </a:cxn>
                  <a:cxn ang="0">
                    <a:pos x="1112" y="1000"/>
                  </a:cxn>
                  <a:cxn ang="0">
                    <a:pos x="1043" y="913"/>
                  </a:cxn>
                  <a:cxn ang="0">
                    <a:pos x="977" y="902"/>
                  </a:cxn>
                  <a:cxn ang="0">
                    <a:pos x="977" y="175"/>
                  </a:cxn>
                  <a:cxn ang="0">
                    <a:pos x="828" y="134"/>
                  </a:cxn>
                  <a:cxn ang="0">
                    <a:pos x="735" y="113"/>
                  </a:cxn>
                  <a:cxn ang="0">
                    <a:pos x="590" y="90"/>
                  </a:cxn>
                  <a:cxn ang="0">
                    <a:pos x="487" y="50"/>
                  </a:cxn>
                  <a:cxn ang="0">
                    <a:pos x="417" y="0"/>
                  </a:cxn>
                  <a:cxn ang="0">
                    <a:pos x="317" y="50"/>
                  </a:cxn>
                  <a:cxn ang="0">
                    <a:pos x="229" y="98"/>
                  </a:cxn>
                  <a:cxn ang="0">
                    <a:pos x="158" y="222"/>
                  </a:cxn>
                  <a:cxn ang="0">
                    <a:pos x="61" y="289"/>
                  </a:cxn>
                  <a:cxn ang="0">
                    <a:pos x="158" y="392"/>
                  </a:cxn>
                  <a:cxn ang="0">
                    <a:pos x="206" y="491"/>
                  </a:cxn>
                  <a:cxn ang="0">
                    <a:pos x="148" y="450"/>
                  </a:cxn>
                  <a:cxn ang="0">
                    <a:pos x="36" y="492"/>
                  </a:cxn>
                  <a:cxn ang="0">
                    <a:pos x="50" y="547"/>
                  </a:cxn>
                  <a:cxn ang="0">
                    <a:pos x="50" y="598"/>
                  </a:cxn>
                  <a:cxn ang="0">
                    <a:pos x="150" y="600"/>
                  </a:cxn>
                  <a:cxn ang="0">
                    <a:pos x="245" y="586"/>
                  </a:cxn>
                  <a:cxn ang="0">
                    <a:pos x="259" y="648"/>
                  </a:cxn>
                  <a:cxn ang="0">
                    <a:pos x="203" y="691"/>
                  </a:cxn>
                  <a:cxn ang="0">
                    <a:pos x="145" y="704"/>
                  </a:cxn>
                  <a:cxn ang="0">
                    <a:pos x="64" y="831"/>
                  </a:cxn>
                  <a:cxn ang="0">
                    <a:pos x="178" y="957"/>
                  </a:cxn>
                  <a:cxn ang="0">
                    <a:pos x="223" y="966"/>
                  </a:cxn>
                  <a:cxn ang="0">
                    <a:pos x="229" y="1017"/>
                  </a:cxn>
                  <a:cxn ang="0">
                    <a:pos x="325" y="1039"/>
                  </a:cxn>
                  <a:cxn ang="0">
                    <a:pos x="378" y="1017"/>
                  </a:cxn>
                  <a:cxn ang="0">
                    <a:pos x="372" y="1089"/>
                  </a:cxn>
                  <a:cxn ang="0">
                    <a:pos x="200" y="1206"/>
                  </a:cxn>
                  <a:cxn ang="0">
                    <a:pos x="104" y="1272"/>
                  </a:cxn>
                  <a:cxn ang="0">
                    <a:pos x="236" y="1222"/>
                  </a:cxn>
                  <a:cxn ang="0">
                    <a:pos x="341" y="1161"/>
                  </a:cxn>
                  <a:cxn ang="0">
                    <a:pos x="505" y="1029"/>
                  </a:cxn>
                  <a:cxn ang="0">
                    <a:pos x="497" y="998"/>
                  </a:cxn>
                  <a:cxn ang="0">
                    <a:pos x="555" y="925"/>
                  </a:cxn>
                  <a:cxn ang="0">
                    <a:pos x="623" y="851"/>
                  </a:cxn>
                  <a:cxn ang="0">
                    <a:pos x="630" y="873"/>
                  </a:cxn>
                  <a:cxn ang="0">
                    <a:pos x="580" y="957"/>
                  </a:cxn>
                  <a:cxn ang="0">
                    <a:pos x="580" y="988"/>
                  </a:cxn>
                  <a:cxn ang="0">
                    <a:pos x="667" y="941"/>
                  </a:cxn>
                  <a:cxn ang="0">
                    <a:pos x="714" y="912"/>
                  </a:cxn>
                  <a:cxn ang="0">
                    <a:pos x="771" y="880"/>
                  </a:cxn>
                  <a:cxn ang="0">
                    <a:pos x="943" y="937"/>
                  </a:cxn>
                  <a:cxn ang="0">
                    <a:pos x="1027" y="941"/>
                  </a:cxn>
                  <a:cxn ang="0">
                    <a:pos x="1140" y="1050"/>
                  </a:cxn>
                  <a:cxn ang="0">
                    <a:pos x="1192" y="1066"/>
                  </a:cxn>
                  <a:cxn ang="0">
                    <a:pos x="1190" y="1047"/>
                  </a:cxn>
                  <a:cxn ang="0">
                    <a:pos x="1211" y="1124"/>
                  </a:cxn>
                  <a:cxn ang="0">
                    <a:pos x="1269" y="1134"/>
                  </a:cxn>
                  <a:cxn ang="0">
                    <a:pos x="1217" y="1135"/>
                  </a:cxn>
                  <a:cxn ang="0">
                    <a:pos x="1244" y="1165"/>
                  </a:cxn>
                  <a:cxn ang="0">
                    <a:pos x="1301" y="1261"/>
                  </a:cxn>
                  <a:cxn ang="0">
                    <a:pos x="1269" y="1171"/>
                  </a:cxn>
                  <a:cxn ang="0">
                    <a:pos x="1301" y="1197"/>
                  </a:cxn>
                  <a:cxn ang="0">
                    <a:pos x="1350" y="1258"/>
                  </a:cxn>
                </a:cxnLst>
                <a:rect l="txL" t="txT" r="txR" b="txB"/>
                <a:pathLst>
                  <a:path w="480" h="444">
                    <a:moveTo>
                      <a:pt x="480" y="429"/>
                    </a:moveTo>
                    <a:lnTo>
                      <a:pt x="479" y="410"/>
                    </a:lnTo>
                    <a:lnTo>
                      <a:pt x="456" y="397"/>
                    </a:lnTo>
                    <a:lnTo>
                      <a:pt x="431" y="354"/>
                    </a:lnTo>
                    <a:lnTo>
                      <a:pt x="424" y="349"/>
                    </a:lnTo>
                    <a:lnTo>
                      <a:pt x="412" y="330"/>
                    </a:lnTo>
                    <a:lnTo>
                      <a:pt x="400" y="332"/>
                    </a:lnTo>
                    <a:lnTo>
                      <a:pt x="388" y="346"/>
                    </a:lnTo>
                    <a:lnTo>
                      <a:pt x="364" y="323"/>
                    </a:lnTo>
                    <a:lnTo>
                      <a:pt x="364" y="316"/>
                    </a:lnTo>
                    <a:lnTo>
                      <a:pt x="343" y="318"/>
                    </a:lnTo>
                    <a:lnTo>
                      <a:pt x="341" y="312"/>
                    </a:lnTo>
                    <a:lnTo>
                      <a:pt x="341" y="61"/>
                    </a:lnTo>
                    <a:lnTo>
                      <a:pt x="341" y="60"/>
                    </a:lnTo>
                    <a:lnTo>
                      <a:pt x="318" y="45"/>
                    </a:lnTo>
                    <a:lnTo>
                      <a:pt x="289" y="46"/>
                    </a:lnTo>
                    <a:lnTo>
                      <a:pt x="275" y="39"/>
                    </a:lnTo>
                    <a:lnTo>
                      <a:pt x="257" y="39"/>
                    </a:lnTo>
                    <a:lnTo>
                      <a:pt x="240" y="31"/>
                    </a:lnTo>
                    <a:lnTo>
                      <a:pt x="206" y="31"/>
                    </a:lnTo>
                    <a:lnTo>
                      <a:pt x="194" y="17"/>
                    </a:lnTo>
                    <a:lnTo>
                      <a:pt x="170" y="17"/>
                    </a:lnTo>
                    <a:lnTo>
                      <a:pt x="166" y="6"/>
                    </a:lnTo>
                    <a:lnTo>
                      <a:pt x="146" y="0"/>
                    </a:lnTo>
                    <a:lnTo>
                      <a:pt x="130" y="17"/>
                    </a:lnTo>
                    <a:lnTo>
                      <a:pt x="111" y="17"/>
                    </a:lnTo>
                    <a:lnTo>
                      <a:pt x="94" y="33"/>
                    </a:lnTo>
                    <a:lnTo>
                      <a:pt x="80" y="34"/>
                    </a:lnTo>
                    <a:lnTo>
                      <a:pt x="66" y="49"/>
                    </a:lnTo>
                    <a:lnTo>
                      <a:pt x="55" y="77"/>
                    </a:lnTo>
                    <a:lnTo>
                      <a:pt x="23" y="85"/>
                    </a:lnTo>
                    <a:lnTo>
                      <a:pt x="21" y="100"/>
                    </a:lnTo>
                    <a:lnTo>
                      <a:pt x="49" y="121"/>
                    </a:lnTo>
                    <a:lnTo>
                      <a:pt x="55" y="136"/>
                    </a:lnTo>
                    <a:lnTo>
                      <a:pt x="77" y="158"/>
                    </a:lnTo>
                    <a:lnTo>
                      <a:pt x="72" y="169"/>
                    </a:lnTo>
                    <a:lnTo>
                      <a:pt x="51" y="169"/>
                    </a:lnTo>
                    <a:lnTo>
                      <a:pt x="51" y="156"/>
                    </a:lnTo>
                    <a:lnTo>
                      <a:pt x="39" y="156"/>
                    </a:lnTo>
                    <a:lnTo>
                      <a:pt x="13" y="170"/>
                    </a:lnTo>
                    <a:lnTo>
                      <a:pt x="0" y="181"/>
                    </a:lnTo>
                    <a:lnTo>
                      <a:pt x="17" y="189"/>
                    </a:lnTo>
                    <a:lnTo>
                      <a:pt x="14" y="199"/>
                    </a:lnTo>
                    <a:lnTo>
                      <a:pt x="17" y="207"/>
                    </a:lnTo>
                    <a:lnTo>
                      <a:pt x="36" y="211"/>
                    </a:lnTo>
                    <a:lnTo>
                      <a:pt x="53" y="208"/>
                    </a:lnTo>
                    <a:lnTo>
                      <a:pt x="66" y="213"/>
                    </a:lnTo>
                    <a:lnTo>
                      <a:pt x="86" y="202"/>
                    </a:lnTo>
                    <a:lnTo>
                      <a:pt x="82" y="213"/>
                    </a:lnTo>
                    <a:lnTo>
                      <a:pt x="90" y="224"/>
                    </a:lnTo>
                    <a:lnTo>
                      <a:pt x="86" y="238"/>
                    </a:lnTo>
                    <a:lnTo>
                      <a:pt x="71" y="239"/>
                    </a:lnTo>
                    <a:lnTo>
                      <a:pt x="62" y="250"/>
                    </a:lnTo>
                    <a:lnTo>
                      <a:pt x="50" y="244"/>
                    </a:lnTo>
                    <a:lnTo>
                      <a:pt x="39" y="250"/>
                    </a:lnTo>
                    <a:lnTo>
                      <a:pt x="23" y="287"/>
                    </a:lnTo>
                    <a:lnTo>
                      <a:pt x="51" y="331"/>
                    </a:lnTo>
                    <a:lnTo>
                      <a:pt x="62" y="331"/>
                    </a:lnTo>
                    <a:lnTo>
                      <a:pt x="72" y="320"/>
                    </a:lnTo>
                    <a:lnTo>
                      <a:pt x="78" y="334"/>
                    </a:lnTo>
                    <a:lnTo>
                      <a:pt x="74" y="342"/>
                    </a:lnTo>
                    <a:lnTo>
                      <a:pt x="80" y="352"/>
                    </a:lnTo>
                    <a:lnTo>
                      <a:pt x="104" y="347"/>
                    </a:lnTo>
                    <a:lnTo>
                      <a:pt x="113" y="359"/>
                    </a:lnTo>
                    <a:lnTo>
                      <a:pt x="116" y="352"/>
                    </a:lnTo>
                    <a:lnTo>
                      <a:pt x="132" y="352"/>
                    </a:lnTo>
                    <a:lnTo>
                      <a:pt x="130" y="363"/>
                    </a:lnTo>
                    <a:lnTo>
                      <a:pt x="130" y="376"/>
                    </a:lnTo>
                    <a:lnTo>
                      <a:pt x="92" y="411"/>
                    </a:lnTo>
                    <a:lnTo>
                      <a:pt x="70" y="417"/>
                    </a:lnTo>
                    <a:lnTo>
                      <a:pt x="63" y="426"/>
                    </a:lnTo>
                    <a:lnTo>
                      <a:pt x="36" y="440"/>
                    </a:lnTo>
                    <a:lnTo>
                      <a:pt x="38" y="444"/>
                    </a:lnTo>
                    <a:lnTo>
                      <a:pt x="82" y="422"/>
                    </a:lnTo>
                    <a:lnTo>
                      <a:pt x="116" y="411"/>
                    </a:lnTo>
                    <a:lnTo>
                      <a:pt x="119" y="401"/>
                    </a:lnTo>
                    <a:lnTo>
                      <a:pt x="141" y="389"/>
                    </a:lnTo>
                    <a:lnTo>
                      <a:pt x="177" y="356"/>
                    </a:lnTo>
                    <a:lnTo>
                      <a:pt x="184" y="347"/>
                    </a:lnTo>
                    <a:lnTo>
                      <a:pt x="174" y="344"/>
                    </a:lnTo>
                    <a:lnTo>
                      <a:pt x="177" y="335"/>
                    </a:lnTo>
                    <a:lnTo>
                      <a:pt x="194" y="320"/>
                    </a:lnTo>
                    <a:lnTo>
                      <a:pt x="197" y="309"/>
                    </a:lnTo>
                    <a:lnTo>
                      <a:pt x="217" y="294"/>
                    </a:lnTo>
                    <a:lnTo>
                      <a:pt x="227" y="294"/>
                    </a:lnTo>
                    <a:lnTo>
                      <a:pt x="221" y="302"/>
                    </a:lnTo>
                    <a:lnTo>
                      <a:pt x="210" y="305"/>
                    </a:lnTo>
                    <a:lnTo>
                      <a:pt x="203" y="331"/>
                    </a:lnTo>
                    <a:lnTo>
                      <a:pt x="208" y="334"/>
                    </a:lnTo>
                    <a:lnTo>
                      <a:pt x="203" y="342"/>
                    </a:lnTo>
                    <a:lnTo>
                      <a:pt x="216" y="340"/>
                    </a:lnTo>
                    <a:lnTo>
                      <a:pt x="233" y="325"/>
                    </a:lnTo>
                    <a:lnTo>
                      <a:pt x="245" y="325"/>
                    </a:lnTo>
                    <a:lnTo>
                      <a:pt x="249" y="315"/>
                    </a:lnTo>
                    <a:lnTo>
                      <a:pt x="248" y="299"/>
                    </a:lnTo>
                    <a:lnTo>
                      <a:pt x="269" y="304"/>
                    </a:lnTo>
                    <a:lnTo>
                      <a:pt x="303" y="324"/>
                    </a:lnTo>
                    <a:lnTo>
                      <a:pt x="329" y="324"/>
                    </a:lnTo>
                    <a:lnTo>
                      <a:pt x="351" y="331"/>
                    </a:lnTo>
                    <a:lnTo>
                      <a:pt x="358" y="325"/>
                    </a:lnTo>
                    <a:lnTo>
                      <a:pt x="361" y="335"/>
                    </a:lnTo>
                    <a:lnTo>
                      <a:pt x="399" y="363"/>
                    </a:lnTo>
                    <a:lnTo>
                      <a:pt x="420" y="406"/>
                    </a:lnTo>
                    <a:lnTo>
                      <a:pt x="416" y="369"/>
                    </a:lnTo>
                    <a:lnTo>
                      <a:pt x="409" y="362"/>
                    </a:lnTo>
                    <a:lnTo>
                      <a:pt x="415" y="362"/>
                    </a:lnTo>
                    <a:lnTo>
                      <a:pt x="416" y="354"/>
                    </a:lnTo>
                    <a:lnTo>
                      <a:pt x="423" y="389"/>
                    </a:lnTo>
                    <a:lnTo>
                      <a:pt x="432" y="376"/>
                    </a:lnTo>
                    <a:lnTo>
                      <a:pt x="443" y="392"/>
                    </a:lnTo>
                    <a:lnTo>
                      <a:pt x="431" y="388"/>
                    </a:lnTo>
                    <a:lnTo>
                      <a:pt x="425" y="393"/>
                    </a:lnTo>
                    <a:lnTo>
                      <a:pt x="428" y="405"/>
                    </a:lnTo>
                    <a:lnTo>
                      <a:pt x="435" y="403"/>
                    </a:lnTo>
                    <a:lnTo>
                      <a:pt x="438" y="419"/>
                    </a:lnTo>
                    <a:lnTo>
                      <a:pt x="454" y="436"/>
                    </a:lnTo>
                    <a:lnTo>
                      <a:pt x="454" y="426"/>
                    </a:lnTo>
                    <a:lnTo>
                      <a:pt x="443" y="405"/>
                    </a:lnTo>
                    <a:lnTo>
                      <a:pt x="456" y="408"/>
                    </a:lnTo>
                    <a:lnTo>
                      <a:pt x="454" y="414"/>
                    </a:lnTo>
                    <a:lnTo>
                      <a:pt x="464" y="430"/>
                    </a:lnTo>
                    <a:lnTo>
                      <a:pt x="472" y="435"/>
                    </a:lnTo>
                    <a:lnTo>
                      <a:pt x="480" y="42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6" name="Freeform 79"/>
              <p:cNvSpPr/>
              <p:nvPr/>
            </p:nvSpPr>
            <p:spPr>
              <a:xfrm>
                <a:off x="424" y="723"/>
                <a:ext cx="1292" cy="918"/>
              </a:xfrm>
              <a:custGeom>
                <a:avLst/>
                <a:gdLst>
                  <a:gd name="txL" fmla="*/ 0 w 1082"/>
                  <a:gd name="txT" fmla="*/ 0 h 768"/>
                  <a:gd name="txR" fmla="*/ 1082 w 1082"/>
                  <a:gd name="txB" fmla="*/ 768 h 768"/>
                </a:gdLst>
                <a:ahLst/>
                <a:cxnLst>
                  <a:cxn ang="0">
                    <a:pos x="2190" y="2207"/>
                  </a:cxn>
                  <a:cxn ang="0">
                    <a:pos x="2179" y="2166"/>
                  </a:cxn>
                  <a:cxn ang="0">
                    <a:pos x="2086" y="2027"/>
                  </a:cxn>
                  <a:cxn ang="0">
                    <a:pos x="2029" y="1952"/>
                  </a:cxn>
                  <a:cxn ang="0">
                    <a:pos x="1766" y="1915"/>
                  </a:cxn>
                  <a:cxn ang="0">
                    <a:pos x="670" y="1896"/>
                  </a:cxn>
                  <a:cxn ang="0">
                    <a:pos x="484" y="1783"/>
                  </a:cxn>
                  <a:cxn ang="0">
                    <a:pos x="389" y="1602"/>
                  </a:cxn>
                  <a:cxn ang="0">
                    <a:pos x="240" y="1329"/>
                  </a:cxn>
                  <a:cxn ang="0">
                    <a:pos x="72" y="1235"/>
                  </a:cxn>
                  <a:cxn ang="0">
                    <a:pos x="54" y="496"/>
                  </a:cxn>
                  <a:cxn ang="0">
                    <a:pos x="284" y="513"/>
                  </a:cxn>
                  <a:cxn ang="0">
                    <a:pos x="524" y="448"/>
                  </a:cxn>
                  <a:cxn ang="0">
                    <a:pos x="641" y="516"/>
                  </a:cxn>
                  <a:cxn ang="0">
                    <a:pos x="862" y="550"/>
                  </a:cxn>
                  <a:cxn ang="0">
                    <a:pos x="941" y="654"/>
                  </a:cxn>
                  <a:cxn ang="0">
                    <a:pos x="1176" y="614"/>
                  </a:cxn>
                  <a:cxn ang="0">
                    <a:pos x="1508" y="675"/>
                  </a:cxn>
                  <a:cxn ang="0">
                    <a:pos x="1555" y="516"/>
                  </a:cxn>
                  <a:cxn ang="0">
                    <a:pos x="1625" y="657"/>
                  </a:cxn>
                  <a:cxn ang="0">
                    <a:pos x="1725" y="513"/>
                  </a:cxn>
                  <a:cxn ang="0">
                    <a:pos x="1698" y="175"/>
                  </a:cxn>
                  <a:cxn ang="0">
                    <a:pos x="1866" y="38"/>
                  </a:cxn>
                  <a:cxn ang="0">
                    <a:pos x="1721" y="257"/>
                  </a:cxn>
                  <a:cxn ang="0">
                    <a:pos x="1913" y="525"/>
                  </a:cxn>
                  <a:cxn ang="0">
                    <a:pos x="2004" y="654"/>
                  </a:cxn>
                  <a:cxn ang="0">
                    <a:pos x="2140" y="516"/>
                  </a:cxn>
                  <a:cxn ang="0">
                    <a:pos x="2200" y="675"/>
                  </a:cxn>
                  <a:cxn ang="0">
                    <a:pos x="1999" y="771"/>
                  </a:cxn>
                  <a:cxn ang="0">
                    <a:pos x="1878" y="971"/>
                  </a:cxn>
                  <a:cxn ang="0">
                    <a:pos x="1762" y="1120"/>
                  </a:cxn>
                  <a:cxn ang="0">
                    <a:pos x="1762" y="1340"/>
                  </a:cxn>
                  <a:cxn ang="0">
                    <a:pos x="2055" y="1555"/>
                  </a:cxn>
                  <a:cxn ang="0">
                    <a:pos x="2246" y="1773"/>
                  </a:cxn>
                  <a:cxn ang="0">
                    <a:pos x="2334" y="1372"/>
                  </a:cxn>
                  <a:cxn ang="0">
                    <a:pos x="2330" y="1223"/>
                  </a:cxn>
                  <a:cxn ang="0">
                    <a:pos x="2336" y="1083"/>
                  </a:cxn>
                  <a:cxn ang="0">
                    <a:pos x="2573" y="1191"/>
                  </a:cxn>
                  <a:cxn ang="0">
                    <a:pos x="2767" y="1320"/>
                  </a:cxn>
                  <a:cxn ang="0">
                    <a:pos x="2914" y="1462"/>
                  </a:cxn>
                  <a:cxn ang="0">
                    <a:pos x="3017" y="1574"/>
                  </a:cxn>
                  <a:cxn ang="0">
                    <a:pos x="3105" y="1647"/>
                  </a:cxn>
                  <a:cxn ang="0">
                    <a:pos x="3027" y="1783"/>
                  </a:cxn>
                  <a:cxn ang="0">
                    <a:pos x="2711" y="1874"/>
                  </a:cxn>
                  <a:cxn ang="0">
                    <a:pos x="2660" y="1926"/>
                  </a:cxn>
                  <a:cxn ang="0">
                    <a:pos x="2779" y="1940"/>
                  </a:cxn>
                  <a:cxn ang="0">
                    <a:pos x="2808" y="2027"/>
                  </a:cxn>
                  <a:cxn ang="0">
                    <a:pos x="2963" y="2027"/>
                  </a:cxn>
                  <a:cxn ang="0">
                    <a:pos x="2775" y="2162"/>
                  </a:cxn>
                  <a:cxn ang="0">
                    <a:pos x="2798" y="2061"/>
                  </a:cxn>
                  <a:cxn ang="0">
                    <a:pos x="2688" y="1990"/>
                  </a:cxn>
                  <a:cxn ang="0">
                    <a:pos x="2549" y="2091"/>
                  </a:cxn>
                  <a:cxn ang="0">
                    <a:pos x="2264" y="2152"/>
                  </a:cxn>
                </a:cxnLst>
                <a:rect l="txL" t="txT" r="txR" b="txB"/>
                <a:pathLst>
                  <a:path w="1082" h="768">
                    <a:moveTo>
                      <a:pt x="776" y="745"/>
                    </a:moveTo>
                    <a:lnTo>
                      <a:pt x="784" y="744"/>
                    </a:lnTo>
                    <a:lnTo>
                      <a:pt x="788" y="751"/>
                    </a:lnTo>
                    <a:lnTo>
                      <a:pt x="789" y="751"/>
                    </a:lnTo>
                    <a:lnTo>
                      <a:pt x="755" y="756"/>
                    </a:lnTo>
                    <a:lnTo>
                      <a:pt x="751" y="759"/>
                    </a:lnTo>
                    <a:lnTo>
                      <a:pt x="730" y="768"/>
                    </a:lnTo>
                    <a:lnTo>
                      <a:pt x="744" y="748"/>
                    </a:lnTo>
                    <a:lnTo>
                      <a:pt x="743" y="748"/>
                    </a:lnTo>
                    <a:lnTo>
                      <a:pt x="752" y="743"/>
                    </a:lnTo>
                    <a:lnTo>
                      <a:pt x="755" y="714"/>
                    </a:lnTo>
                    <a:lnTo>
                      <a:pt x="773" y="726"/>
                    </a:lnTo>
                    <a:lnTo>
                      <a:pt x="776" y="719"/>
                    </a:lnTo>
                    <a:lnTo>
                      <a:pt x="765" y="701"/>
                    </a:lnTo>
                    <a:lnTo>
                      <a:pt x="719" y="695"/>
                    </a:lnTo>
                    <a:lnTo>
                      <a:pt x="722" y="697"/>
                    </a:lnTo>
                    <a:lnTo>
                      <a:pt x="717" y="692"/>
                    </a:lnTo>
                    <a:lnTo>
                      <a:pt x="716" y="692"/>
                    </a:lnTo>
                    <a:lnTo>
                      <a:pt x="709" y="669"/>
                    </a:lnTo>
                    <a:lnTo>
                      <a:pt x="700" y="669"/>
                    </a:lnTo>
                    <a:lnTo>
                      <a:pt x="692" y="653"/>
                    </a:lnTo>
                    <a:lnTo>
                      <a:pt x="671" y="649"/>
                    </a:lnTo>
                    <a:lnTo>
                      <a:pt x="650" y="667"/>
                    </a:lnTo>
                    <a:lnTo>
                      <a:pt x="629" y="665"/>
                    </a:lnTo>
                    <a:lnTo>
                      <a:pt x="610" y="657"/>
                    </a:lnTo>
                    <a:lnTo>
                      <a:pt x="592" y="654"/>
                    </a:lnTo>
                    <a:lnTo>
                      <a:pt x="585" y="642"/>
                    </a:lnTo>
                    <a:lnTo>
                      <a:pt x="578" y="650"/>
                    </a:lnTo>
                    <a:lnTo>
                      <a:pt x="232" y="650"/>
                    </a:lnTo>
                    <a:lnTo>
                      <a:pt x="231" y="650"/>
                    </a:lnTo>
                    <a:lnTo>
                      <a:pt x="227" y="645"/>
                    </a:lnTo>
                    <a:lnTo>
                      <a:pt x="227" y="635"/>
                    </a:lnTo>
                    <a:lnTo>
                      <a:pt x="220" y="641"/>
                    </a:lnTo>
                    <a:lnTo>
                      <a:pt x="195" y="625"/>
                    </a:lnTo>
                    <a:lnTo>
                      <a:pt x="167" y="611"/>
                    </a:lnTo>
                    <a:lnTo>
                      <a:pt x="159" y="589"/>
                    </a:lnTo>
                    <a:lnTo>
                      <a:pt x="149" y="584"/>
                    </a:lnTo>
                    <a:lnTo>
                      <a:pt x="130" y="559"/>
                    </a:lnTo>
                    <a:lnTo>
                      <a:pt x="138" y="555"/>
                    </a:lnTo>
                    <a:lnTo>
                      <a:pt x="135" y="550"/>
                    </a:lnTo>
                    <a:lnTo>
                      <a:pt x="138" y="537"/>
                    </a:lnTo>
                    <a:lnTo>
                      <a:pt x="138" y="516"/>
                    </a:lnTo>
                    <a:lnTo>
                      <a:pt x="114" y="504"/>
                    </a:lnTo>
                    <a:lnTo>
                      <a:pt x="91" y="460"/>
                    </a:lnTo>
                    <a:lnTo>
                      <a:pt x="83" y="456"/>
                    </a:lnTo>
                    <a:lnTo>
                      <a:pt x="71" y="437"/>
                    </a:lnTo>
                    <a:lnTo>
                      <a:pt x="60" y="441"/>
                    </a:lnTo>
                    <a:lnTo>
                      <a:pt x="47" y="453"/>
                    </a:lnTo>
                    <a:lnTo>
                      <a:pt x="24" y="431"/>
                    </a:lnTo>
                    <a:lnTo>
                      <a:pt x="24" y="423"/>
                    </a:lnTo>
                    <a:lnTo>
                      <a:pt x="3" y="426"/>
                    </a:lnTo>
                    <a:lnTo>
                      <a:pt x="0" y="421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19" y="170"/>
                    </a:lnTo>
                    <a:lnTo>
                      <a:pt x="64" y="195"/>
                    </a:lnTo>
                    <a:lnTo>
                      <a:pt x="64" y="183"/>
                    </a:lnTo>
                    <a:lnTo>
                      <a:pt x="74" y="172"/>
                    </a:lnTo>
                    <a:lnTo>
                      <a:pt x="87" y="170"/>
                    </a:lnTo>
                    <a:lnTo>
                      <a:pt x="98" y="176"/>
                    </a:lnTo>
                    <a:lnTo>
                      <a:pt x="142" y="147"/>
                    </a:lnTo>
                    <a:lnTo>
                      <a:pt x="147" y="162"/>
                    </a:lnTo>
                    <a:lnTo>
                      <a:pt x="158" y="156"/>
                    </a:lnTo>
                    <a:lnTo>
                      <a:pt x="165" y="136"/>
                    </a:lnTo>
                    <a:lnTo>
                      <a:pt x="181" y="154"/>
                    </a:lnTo>
                    <a:lnTo>
                      <a:pt x="187" y="170"/>
                    </a:lnTo>
                    <a:lnTo>
                      <a:pt x="199" y="176"/>
                    </a:lnTo>
                    <a:lnTo>
                      <a:pt x="210" y="156"/>
                    </a:lnTo>
                    <a:lnTo>
                      <a:pt x="212" y="176"/>
                    </a:lnTo>
                    <a:lnTo>
                      <a:pt x="222" y="177"/>
                    </a:lnTo>
                    <a:lnTo>
                      <a:pt x="228" y="162"/>
                    </a:lnTo>
                    <a:lnTo>
                      <a:pt x="250" y="162"/>
                    </a:lnTo>
                    <a:lnTo>
                      <a:pt x="263" y="173"/>
                    </a:lnTo>
                    <a:lnTo>
                      <a:pt x="281" y="181"/>
                    </a:lnTo>
                    <a:lnTo>
                      <a:pt x="298" y="188"/>
                    </a:lnTo>
                    <a:lnTo>
                      <a:pt x="318" y="188"/>
                    </a:lnTo>
                    <a:lnTo>
                      <a:pt x="333" y="198"/>
                    </a:lnTo>
                    <a:lnTo>
                      <a:pt x="341" y="210"/>
                    </a:lnTo>
                    <a:lnTo>
                      <a:pt x="329" y="214"/>
                    </a:lnTo>
                    <a:lnTo>
                      <a:pt x="325" y="224"/>
                    </a:lnTo>
                    <a:lnTo>
                      <a:pt x="356" y="230"/>
                    </a:lnTo>
                    <a:lnTo>
                      <a:pt x="390" y="221"/>
                    </a:lnTo>
                    <a:lnTo>
                      <a:pt x="416" y="232"/>
                    </a:lnTo>
                    <a:lnTo>
                      <a:pt x="420" y="221"/>
                    </a:lnTo>
                    <a:lnTo>
                      <a:pt x="406" y="211"/>
                    </a:lnTo>
                    <a:lnTo>
                      <a:pt x="414" y="202"/>
                    </a:lnTo>
                    <a:lnTo>
                      <a:pt x="448" y="192"/>
                    </a:lnTo>
                    <a:lnTo>
                      <a:pt x="461" y="208"/>
                    </a:lnTo>
                    <a:lnTo>
                      <a:pt x="498" y="227"/>
                    </a:lnTo>
                    <a:lnTo>
                      <a:pt x="520" y="232"/>
                    </a:lnTo>
                    <a:lnTo>
                      <a:pt x="536" y="230"/>
                    </a:lnTo>
                    <a:lnTo>
                      <a:pt x="537" y="211"/>
                    </a:lnTo>
                    <a:lnTo>
                      <a:pt x="545" y="202"/>
                    </a:lnTo>
                    <a:lnTo>
                      <a:pt x="526" y="188"/>
                    </a:lnTo>
                    <a:lnTo>
                      <a:pt x="537" y="177"/>
                    </a:lnTo>
                    <a:lnTo>
                      <a:pt x="547" y="162"/>
                    </a:lnTo>
                    <a:lnTo>
                      <a:pt x="565" y="177"/>
                    </a:lnTo>
                    <a:lnTo>
                      <a:pt x="576" y="195"/>
                    </a:lnTo>
                    <a:lnTo>
                      <a:pt x="558" y="208"/>
                    </a:lnTo>
                    <a:lnTo>
                      <a:pt x="561" y="225"/>
                    </a:lnTo>
                    <a:lnTo>
                      <a:pt x="573" y="235"/>
                    </a:lnTo>
                    <a:lnTo>
                      <a:pt x="577" y="221"/>
                    </a:lnTo>
                    <a:lnTo>
                      <a:pt x="593" y="205"/>
                    </a:lnTo>
                    <a:lnTo>
                      <a:pt x="587" y="188"/>
                    </a:lnTo>
                    <a:lnTo>
                      <a:pt x="595" y="176"/>
                    </a:lnTo>
                    <a:lnTo>
                      <a:pt x="576" y="162"/>
                    </a:lnTo>
                    <a:lnTo>
                      <a:pt x="562" y="141"/>
                    </a:lnTo>
                    <a:lnTo>
                      <a:pt x="573" y="103"/>
                    </a:lnTo>
                    <a:lnTo>
                      <a:pt x="585" y="95"/>
                    </a:lnTo>
                    <a:lnTo>
                      <a:pt x="585" y="59"/>
                    </a:lnTo>
                    <a:lnTo>
                      <a:pt x="576" y="24"/>
                    </a:lnTo>
                    <a:lnTo>
                      <a:pt x="581" y="7"/>
                    </a:lnTo>
                    <a:lnTo>
                      <a:pt x="608" y="0"/>
                    </a:lnTo>
                    <a:lnTo>
                      <a:pt x="632" y="4"/>
                    </a:lnTo>
                    <a:lnTo>
                      <a:pt x="644" y="13"/>
                    </a:lnTo>
                    <a:lnTo>
                      <a:pt x="623" y="57"/>
                    </a:lnTo>
                    <a:lnTo>
                      <a:pt x="608" y="57"/>
                    </a:lnTo>
                    <a:lnTo>
                      <a:pt x="595" y="63"/>
                    </a:lnTo>
                    <a:lnTo>
                      <a:pt x="602" y="76"/>
                    </a:lnTo>
                    <a:lnTo>
                      <a:pt x="594" y="88"/>
                    </a:lnTo>
                    <a:lnTo>
                      <a:pt x="629" y="149"/>
                    </a:lnTo>
                    <a:lnTo>
                      <a:pt x="616" y="164"/>
                    </a:lnTo>
                    <a:lnTo>
                      <a:pt x="629" y="172"/>
                    </a:lnTo>
                    <a:lnTo>
                      <a:pt x="648" y="202"/>
                    </a:lnTo>
                    <a:lnTo>
                      <a:pt x="660" y="180"/>
                    </a:lnTo>
                    <a:lnTo>
                      <a:pt x="672" y="195"/>
                    </a:lnTo>
                    <a:lnTo>
                      <a:pt x="670" y="224"/>
                    </a:lnTo>
                    <a:lnTo>
                      <a:pt x="682" y="242"/>
                    </a:lnTo>
                    <a:lnTo>
                      <a:pt x="692" y="237"/>
                    </a:lnTo>
                    <a:lnTo>
                      <a:pt x="692" y="224"/>
                    </a:lnTo>
                    <a:lnTo>
                      <a:pt x="705" y="214"/>
                    </a:lnTo>
                    <a:lnTo>
                      <a:pt x="704" y="162"/>
                    </a:lnTo>
                    <a:lnTo>
                      <a:pt x="719" y="162"/>
                    </a:lnTo>
                    <a:lnTo>
                      <a:pt x="737" y="166"/>
                    </a:lnTo>
                    <a:lnTo>
                      <a:pt x="739" y="177"/>
                    </a:lnTo>
                    <a:lnTo>
                      <a:pt x="757" y="183"/>
                    </a:lnTo>
                    <a:lnTo>
                      <a:pt x="757" y="202"/>
                    </a:lnTo>
                    <a:lnTo>
                      <a:pt x="743" y="209"/>
                    </a:lnTo>
                    <a:lnTo>
                      <a:pt x="743" y="224"/>
                    </a:lnTo>
                    <a:lnTo>
                      <a:pt x="759" y="232"/>
                    </a:lnTo>
                    <a:lnTo>
                      <a:pt x="755" y="250"/>
                    </a:lnTo>
                    <a:lnTo>
                      <a:pt x="725" y="273"/>
                    </a:lnTo>
                    <a:lnTo>
                      <a:pt x="709" y="269"/>
                    </a:lnTo>
                    <a:lnTo>
                      <a:pt x="704" y="261"/>
                    </a:lnTo>
                    <a:lnTo>
                      <a:pt x="689" y="264"/>
                    </a:lnTo>
                    <a:lnTo>
                      <a:pt x="699" y="273"/>
                    </a:lnTo>
                    <a:lnTo>
                      <a:pt x="685" y="293"/>
                    </a:lnTo>
                    <a:lnTo>
                      <a:pt x="685" y="308"/>
                    </a:lnTo>
                    <a:lnTo>
                      <a:pt x="666" y="332"/>
                    </a:lnTo>
                    <a:lnTo>
                      <a:pt x="648" y="332"/>
                    </a:lnTo>
                    <a:lnTo>
                      <a:pt x="639" y="348"/>
                    </a:lnTo>
                    <a:lnTo>
                      <a:pt x="639" y="361"/>
                    </a:lnTo>
                    <a:lnTo>
                      <a:pt x="615" y="368"/>
                    </a:lnTo>
                    <a:lnTo>
                      <a:pt x="615" y="382"/>
                    </a:lnTo>
                    <a:lnTo>
                      <a:pt x="608" y="384"/>
                    </a:lnTo>
                    <a:lnTo>
                      <a:pt x="601" y="394"/>
                    </a:lnTo>
                    <a:lnTo>
                      <a:pt x="587" y="427"/>
                    </a:lnTo>
                    <a:lnTo>
                      <a:pt x="586" y="451"/>
                    </a:lnTo>
                    <a:lnTo>
                      <a:pt x="592" y="460"/>
                    </a:lnTo>
                    <a:lnTo>
                      <a:pt x="608" y="460"/>
                    </a:lnTo>
                    <a:lnTo>
                      <a:pt x="619" y="499"/>
                    </a:lnTo>
                    <a:lnTo>
                      <a:pt x="635" y="491"/>
                    </a:lnTo>
                    <a:lnTo>
                      <a:pt x="659" y="501"/>
                    </a:lnTo>
                    <a:lnTo>
                      <a:pt x="679" y="517"/>
                    </a:lnTo>
                    <a:lnTo>
                      <a:pt x="709" y="533"/>
                    </a:lnTo>
                    <a:lnTo>
                      <a:pt x="736" y="533"/>
                    </a:lnTo>
                    <a:lnTo>
                      <a:pt x="746" y="538"/>
                    </a:lnTo>
                    <a:lnTo>
                      <a:pt x="744" y="577"/>
                    </a:lnTo>
                    <a:lnTo>
                      <a:pt x="776" y="613"/>
                    </a:lnTo>
                    <a:lnTo>
                      <a:pt x="775" y="607"/>
                    </a:lnTo>
                    <a:lnTo>
                      <a:pt x="794" y="594"/>
                    </a:lnTo>
                    <a:lnTo>
                      <a:pt x="780" y="546"/>
                    </a:lnTo>
                    <a:lnTo>
                      <a:pt x="799" y="535"/>
                    </a:lnTo>
                    <a:lnTo>
                      <a:pt x="814" y="517"/>
                    </a:lnTo>
                    <a:lnTo>
                      <a:pt x="805" y="470"/>
                    </a:lnTo>
                    <a:lnTo>
                      <a:pt x="790" y="459"/>
                    </a:lnTo>
                    <a:lnTo>
                      <a:pt x="792" y="451"/>
                    </a:lnTo>
                    <a:lnTo>
                      <a:pt x="801" y="450"/>
                    </a:lnTo>
                    <a:lnTo>
                      <a:pt x="806" y="441"/>
                    </a:lnTo>
                    <a:lnTo>
                      <a:pt x="804" y="419"/>
                    </a:lnTo>
                    <a:lnTo>
                      <a:pt x="797" y="413"/>
                    </a:lnTo>
                    <a:lnTo>
                      <a:pt x="805" y="394"/>
                    </a:lnTo>
                    <a:lnTo>
                      <a:pt x="797" y="387"/>
                    </a:lnTo>
                    <a:lnTo>
                      <a:pt x="797" y="377"/>
                    </a:lnTo>
                    <a:lnTo>
                      <a:pt x="806" y="371"/>
                    </a:lnTo>
                    <a:lnTo>
                      <a:pt x="831" y="377"/>
                    </a:lnTo>
                    <a:lnTo>
                      <a:pt x="854" y="374"/>
                    </a:lnTo>
                    <a:lnTo>
                      <a:pt x="881" y="394"/>
                    </a:lnTo>
                    <a:lnTo>
                      <a:pt x="879" y="403"/>
                    </a:lnTo>
                    <a:lnTo>
                      <a:pt x="888" y="408"/>
                    </a:lnTo>
                    <a:lnTo>
                      <a:pt x="907" y="409"/>
                    </a:lnTo>
                    <a:lnTo>
                      <a:pt x="907" y="448"/>
                    </a:lnTo>
                    <a:lnTo>
                      <a:pt x="929" y="471"/>
                    </a:lnTo>
                    <a:lnTo>
                      <a:pt x="942" y="466"/>
                    </a:lnTo>
                    <a:lnTo>
                      <a:pt x="955" y="453"/>
                    </a:lnTo>
                    <a:lnTo>
                      <a:pt x="961" y="443"/>
                    </a:lnTo>
                    <a:lnTo>
                      <a:pt x="956" y="437"/>
                    </a:lnTo>
                    <a:lnTo>
                      <a:pt x="968" y="422"/>
                    </a:lnTo>
                    <a:lnTo>
                      <a:pt x="1010" y="495"/>
                    </a:lnTo>
                    <a:lnTo>
                      <a:pt x="1005" y="501"/>
                    </a:lnTo>
                    <a:lnTo>
                      <a:pt x="1005" y="511"/>
                    </a:lnTo>
                    <a:lnTo>
                      <a:pt x="1022" y="524"/>
                    </a:lnTo>
                    <a:lnTo>
                      <a:pt x="1022" y="533"/>
                    </a:lnTo>
                    <a:lnTo>
                      <a:pt x="1037" y="535"/>
                    </a:lnTo>
                    <a:lnTo>
                      <a:pt x="1041" y="540"/>
                    </a:lnTo>
                    <a:lnTo>
                      <a:pt x="1059" y="547"/>
                    </a:lnTo>
                    <a:lnTo>
                      <a:pt x="1049" y="555"/>
                    </a:lnTo>
                    <a:lnTo>
                      <a:pt x="1060" y="555"/>
                    </a:lnTo>
                    <a:lnTo>
                      <a:pt x="1063" y="565"/>
                    </a:lnTo>
                    <a:lnTo>
                      <a:pt x="1071" y="565"/>
                    </a:lnTo>
                    <a:lnTo>
                      <a:pt x="1081" y="574"/>
                    </a:lnTo>
                    <a:lnTo>
                      <a:pt x="1078" y="582"/>
                    </a:lnTo>
                    <a:lnTo>
                      <a:pt x="1082" y="594"/>
                    </a:lnTo>
                    <a:lnTo>
                      <a:pt x="1067" y="604"/>
                    </a:lnTo>
                    <a:lnTo>
                      <a:pt x="1044" y="611"/>
                    </a:lnTo>
                    <a:lnTo>
                      <a:pt x="1028" y="629"/>
                    </a:lnTo>
                    <a:lnTo>
                      <a:pt x="1005" y="632"/>
                    </a:lnTo>
                    <a:lnTo>
                      <a:pt x="976" y="626"/>
                    </a:lnTo>
                    <a:lnTo>
                      <a:pt x="942" y="632"/>
                    </a:lnTo>
                    <a:lnTo>
                      <a:pt x="935" y="643"/>
                    </a:lnTo>
                    <a:lnTo>
                      <a:pt x="927" y="643"/>
                    </a:lnTo>
                    <a:lnTo>
                      <a:pt x="910" y="657"/>
                    </a:lnTo>
                    <a:lnTo>
                      <a:pt x="886" y="687"/>
                    </a:lnTo>
                    <a:lnTo>
                      <a:pt x="894" y="683"/>
                    </a:lnTo>
                    <a:lnTo>
                      <a:pt x="918" y="661"/>
                    </a:lnTo>
                    <a:lnTo>
                      <a:pt x="942" y="648"/>
                    </a:lnTo>
                    <a:lnTo>
                      <a:pt x="961" y="645"/>
                    </a:lnTo>
                    <a:lnTo>
                      <a:pt x="969" y="648"/>
                    </a:lnTo>
                    <a:lnTo>
                      <a:pt x="975" y="658"/>
                    </a:lnTo>
                    <a:lnTo>
                      <a:pt x="959" y="665"/>
                    </a:lnTo>
                    <a:lnTo>
                      <a:pt x="947" y="665"/>
                    </a:lnTo>
                    <a:lnTo>
                      <a:pt x="955" y="673"/>
                    </a:lnTo>
                    <a:lnTo>
                      <a:pt x="965" y="670"/>
                    </a:lnTo>
                    <a:lnTo>
                      <a:pt x="965" y="689"/>
                    </a:lnTo>
                    <a:lnTo>
                      <a:pt x="969" y="695"/>
                    </a:lnTo>
                    <a:lnTo>
                      <a:pt x="985" y="705"/>
                    </a:lnTo>
                    <a:lnTo>
                      <a:pt x="1009" y="705"/>
                    </a:lnTo>
                    <a:lnTo>
                      <a:pt x="1009" y="698"/>
                    </a:lnTo>
                    <a:lnTo>
                      <a:pt x="1019" y="683"/>
                    </a:lnTo>
                    <a:lnTo>
                      <a:pt x="1022" y="695"/>
                    </a:lnTo>
                    <a:lnTo>
                      <a:pt x="1029" y="699"/>
                    </a:lnTo>
                    <a:lnTo>
                      <a:pt x="1015" y="708"/>
                    </a:lnTo>
                    <a:lnTo>
                      <a:pt x="1013" y="714"/>
                    </a:lnTo>
                    <a:lnTo>
                      <a:pt x="975" y="726"/>
                    </a:lnTo>
                    <a:lnTo>
                      <a:pt x="957" y="741"/>
                    </a:lnTo>
                    <a:lnTo>
                      <a:pt x="949" y="729"/>
                    </a:lnTo>
                    <a:lnTo>
                      <a:pt x="952" y="724"/>
                    </a:lnTo>
                    <a:lnTo>
                      <a:pt x="975" y="709"/>
                    </a:lnTo>
                    <a:lnTo>
                      <a:pt x="965" y="712"/>
                    </a:lnTo>
                    <a:lnTo>
                      <a:pt x="965" y="706"/>
                    </a:lnTo>
                    <a:lnTo>
                      <a:pt x="948" y="714"/>
                    </a:lnTo>
                    <a:lnTo>
                      <a:pt x="937" y="714"/>
                    </a:lnTo>
                    <a:lnTo>
                      <a:pt x="939" y="715"/>
                    </a:lnTo>
                    <a:lnTo>
                      <a:pt x="929" y="706"/>
                    </a:lnTo>
                    <a:lnTo>
                      <a:pt x="927" y="683"/>
                    </a:lnTo>
                    <a:lnTo>
                      <a:pt x="920" y="678"/>
                    </a:lnTo>
                    <a:lnTo>
                      <a:pt x="913" y="680"/>
                    </a:lnTo>
                    <a:lnTo>
                      <a:pt x="907" y="677"/>
                    </a:lnTo>
                    <a:lnTo>
                      <a:pt x="892" y="712"/>
                    </a:lnTo>
                    <a:lnTo>
                      <a:pt x="879" y="717"/>
                    </a:lnTo>
                    <a:lnTo>
                      <a:pt x="839" y="717"/>
                    </a:lnTo>
                    <a:lnTo>
                      <a:pt x="823" y="728"/>
                    </a:lnTo>
                    <a:lnTo>
                      <a:pt x="823" y="727"/>
                    </a:lnTo>
                    <a:lnTo>
                      <a:pt x="812" y="734"/>
                    </a:lnTo>
                    <a:lnTo>
                      <a:pt x="781" y="738"/>
                    </a:lnTo>
                    <a:lnTo>
                      <a:pt x="776" y="74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7" name="Freeform 80"/>
              <p:cNvSpPr/>
              <p:nvPr/>
            </p:nvSpPr>
            <p:spPr>
              <a:xfrm>
                <a:off x="424" y="723"/>
                <a:ext cx="1292" cy="918"/>
              </a:xfrm>
              <a:custGeom>
                <a:avLst/>
                <a:gdLst>
                  <a:gd name="txL" fmla="*/ 0 w 1082"/>
                  <a:gd name="txT" fmla="*/ 0 h 768"/>
                  <a:gd name="txR" fmla="*/ 1082 w 1082"/>
                  <a:gd name="txB" fmla="*/ 768 h 768"/>
                </a:gdLst>
                <a:ahLst/>
                <a:cxnLst>
                  <a:cxn ang="0">
                    <a:pos x="2190" y="2207"/>
                  </a:cxn>
                  <a:cxn ang="0">
                    <a:pos x="2179" y="2166"/>
                  </a:cxn>
                  <a:cxn ang="0">
                    <a:pos x="2086" y="2027"/>
                  </a:cxn>
                  <a:cxn ang="0">
                    <a:pos x="2029" y="1952"/>
                  </a:cxn>
                  <a:cxn ang="0">
                    <a:pos x="1766" y="1915"/>
                  </a:cxn>
                  <a:cxn ang="0">
                    <a:pos x="670" y="1896"/>
                  </a:cxn>
                  <a:cxn ang="0">
                    <a:pos x="484" y="1783"/>
                  </a:cxn>
                  <a:cxn ang="0">
                    <a:pos x="389" y="1602"/>
                  </a:cxn>
                  <a:cxn ang="0">
                    <a:pos x="240" y="1329"/>
                  </a:cxn>
                  <a:cxn ang="0">
                    <a:pos x="72" y="1235"/>
                  </a:cxn>
                  <a:cxn ang="0">
                    <a:pos x="54" y="496"/>
                  </a:cxn>
                  <a:cxn ang="0">
                    <a:pos x="284" y="513"/>
                  </a:cxn>
                  <a:cxn ang="0">
                    <a:pos x="524" y="448"/>
                  </a:cxn>
                  <a:cxn ang="0">
                    <a:pos x="641" y="516"/>
                  </a:cxn>
                  <a:cxn ang="0">
                    <a:pos x="862" y="550"/>
                  </a:cxn>
                  <a:cxn ang="0">
                    <a:pos x="941" y="654"/>
                  </a:cxn>
                  <a:cxn ang="0">
                    <a:pos x="1176" y="614"/>
                  </a:cxn>
                  <a:cxn ang="0">
                    <a:pos x="1508" y="675"/>
                  </a:cxn>
                  <a:cxn ang="0">
                    <a:pos x="1555" y="516"/>
                  </a:cxn>
                  <a:cxn ang="0">
                    <a:pos x="1625" y="657"/>
                  </a:cxn>
                  <a:cxn ang="0">
                    <a:pos x="1725" y="513"/>
                  </a:cxn>
                  <a:cxn ang="0">
                    <a:pos x="1698" y="175"/>
                  </a:cxn>
                  <a:cxn ang="0">
                    <a:pos x="1866" y="38"/>
                  </a:cxn>
                  <a:cxn ang="0">
                    <a:pos x="1721" y="257"/>
                  </a:cxn>
                  <a:cxn ang="0">
                    <a:pos x="1913" y="525"/>
                  </a:cxn>
                  <a:cxn ang="0">
                    <a:pos x="2004" y="654"/>
                  </a:cxn>
                  <a:cxn ang="0">
                    <a:pos x="2140" y="516"/>
                  </a:cxn>
                  <a:cxn ang="0">
                    <a:pos x="2200" y="675"/>
                  </a:cxn>
                  <a:cxn ang="0">
                    <a:pos x="1999" y="771"/>
                  </a:cxn>
                  <a:cxn ang="0">
                    <a:pos x="1878" y="971"/>
                  </a:cxn>
                  <a:cxn ang="0">
                    <a:pos x="1762" y="1120"/>
                  </a:cxn>
                  <a:cxn ang="0">
                    <a:pos x="1762" y="1340"/>
                  </a:cxn>
                  <a:cxn ang="0">
                    <a:pos x="2055" y="1555"/>
                  </a:cxn>
                  <a:cxn ang="0">
                    <a:pos x="2246" y="1773"/>
                  </a:cxn>
                  <a:cxn ang="0">
                    <a:pos x="2334" y="1372"/>
                  </a:cxn>
                  <a:cxn ang="0">
                    <a:pos x="2330" y="1223"/>
                  </a:cxn>
                  <a:cxn ang="0">
                    <a:pos x="2336" y="1083"/>
                  </a:cxn>
                  <a:cxn ang="0">
                    <a:pos x="2573" y="1191"/>
                  </a:cxn>
                  <a:cxn ang="0">
                    <a:pos x="2767" y="1320"/>
                  </a:cxn>
                  <a:cxn ang="0">
                    <a:pos x="2914" y="1462"/>
                  </a:cxn>
                  <a:cxn ang="0">
                    <a:pos x="3017" y="1574"/>
                  </a:cxn>
                  <a:cxn ang="0">
                    <a:pos x="3105" y="1647"/>
                  </a:cxn>
                  <a:cxn ang="0">
                    <a:pos x="3027" y="1783"/>
                  </a:cxn>
                  <a:cxn ang="0">
                    <a:pos x="2711" y="1874"/>
                  </a:cxn>
                  <a:cxn ang="0">
                    <a:pos x="2660" y="1926"/>
                  </a:cxn>
                  <a:cxn ang="0">
                    <a:pos x="2779" y="1940"/>
                  </a:cxn>
                  <a:cxn ang="0">
                    <a:pos x="2808" y="2027"/>
                  </a:cxn>
                  <a:cxn ang="0">
                    <a:pos x="2963" y="2027"/>
                  </a:cxn>
                  <a:cxn ang="0">
                    <a:pos x="2775" y="2162"/>
                  </a:cxn>
                  <a:cxn ang="0">
                    <a:pos x="2798" y="2061"/>
                  </a:cxn>
                  <a:cxn ang="0">
                    <a:pos x="2688" y="1990"/>
                  </a:cxn>
                  <a:cxn ang="0">
                    <a:pos x="2549" y="2091"/>
                  </a:cxn>
                  <a:cxn ang="0">
                    <a:pos x="2264" y="2152"/>
                  </a:cxn>
                </a:cxnLst>
                <a:rect l="txL" t="txT" r="txR" b="txB"/>
                <a:pathLst>
                  <a:path w="1082" h="768">
                    <a:moveTo>
                      <a:pt x="776" y="745"/>
                    </a:moveTo>
                    <a:lnTo>
                      <a:pt x="784" y="744"/>
                    </a:lnTo>
                    <a:lnTo>
                      <a:pt x="788" y="751"/>
                    </a:lnTo>
                    <a:lnTo>
                      <a:pt x="789" y="751"/>
                    </a:lnTo>
                    <a:lnTo>
                      <a:pt x="755" y="756"/>
                    </a:lnTo>
                    <a:lnTo>
                      <a:pt x="751" y="759"/>
                    </a:lnTo>
                    <a:lnTo>
                      <a:pt x="730" y="768"/>
                    </a:lnTo>
                    <a:lnTo>
                      <a:pt x="744" y="748"/>
                    </a:lnTo>
                    <a:lnTo>
                      <a:pt x="743" y="748"/>
                    </a:lnTo>
                    <a:lnTo>
                      <a:pt x="752" y="743"/>
                    </a:lnTo>
                    <a:lnTo>
                      <a:pt x="755" y="714"/>
                    </a:lnTo>
                    <a:lnTo>
                      <a:pt x="773" y="726"/>
                    </a:lnTo>
                    <a:lnTo>
                      <a:pt x="776" y="719"/>
                    </a:lnTo>
                    <a:lnTo>
                      <a:pt x="765" y="701"/>
                    </a:lnTo>
                    <a:lnTo>
                      <a:pt x="719" y="695"/>
                    </a:lnTo>
                    <a:lnTo>
                      <a:pt x="722" y="697"/>
                    </a:lnTo>
                    <a:lnTo>
                      <a:pt x="717" y="692"/>
                    </a:lnTo>
                    <a:lnTo>
                      <a:pt x="716" y="692"/>
                    </a:lnTo>
                    <a:lnTo>
                      <a:pt x="709" y="669"/>
                    </a:lnTo>
                    <a:lnTo>
                      <a:pt x="700" y="669"/>
                    </a:lnTo>
                    <a:lnTo>
                      <a:pt x="692" y="653"/>
                    </a:lnTo>
                    <a:lnTo>
                      <a:pt x="671" y="649"/>
                    </a:lnTo>
                    <a:lnTo>
                      <a:pt x="650" y="667"/>
                    </a:lnTo>
                    <a:lnTo>
                      <a:pt x="629" y="665"/>
                    </a:lnTo>
                    <a:lnTo>
                      <a:pt x="610" y="657"/>
                    </a:lnTo>
                    <a:lnTo>
                      <a:pt x="592" y="654"/>
                    </a:lnTo>
                    <a:lnTo>
                      <a:pt x="585" y="642"/>
                    </a:lnTo>
                    <a:lnTo>
                      <a:pt x="578" y="650"/>
                    </a:lnTo>
                    <a:lnTo>
                      <a:pt x="232" y="650"/>
                    </a:lnTo>
                    <a:lnTo>
                      <a:pt x="231" y="650"/>
                    </a:lnTo>
                    <a:lnTo>
                      <a:pt x="227" y="645"/>
                    </a:lnTo>
                    <a:lnTo>
                      <a:pt x="227" y="635"/>
                    </a:lnTo>
                    <a:lnTo>
                      <a:pt x="220" y="641"/>
                    </a:lnTo>
                    <a:lnTo>
                      <a:pt x="195" y="625"/>
                    </a:lnTo>
                    <a:lnTo>
                      <a:pt x="167" y="611"/>
                    </a:lnTo>
                    <a:lnTo>
                      <a:pt x="159" y="589"/>
                    </a:lnTo>
                    <a:lnTo>
                      <a:pt x="149" y="584"/>
                    </a:lnTo>
                    <a:lnTo>
                      <a:pt x="130" y="559"/>
                    </a:lnTo>
                    <a:lnTo>
                      <a:pt x="138" y="555"/>
                    </a:lnTo>
                    <a:lnTo>
                      <a:pt x="135" y="550"/>
                    </a:lnTo>
                    <a:lnTo>
                      <a:pt x="138" y="537"/>
                    </a:lnTo>
                    <a:lnTo>
                      <a:pt x="138" y="516"/>
                    </a:lnTo>
                    <a:lnTo>
                      <a:pt x="114" y="504"/>
                    </a:lnTo>
                    <a:lnTo>
                      <a:pt x="91" y="460"/>
                    </a:lnTo>
                    <a:lnTo>
                      <a:pt x="83" y="456"/>
                    </a:lnTo>
                    <a:lnTo>
                      <a:pt x="71" y="437"/>
                    </a:lnTo>
                    <a:lnTo>
                      <a:pt x="60" y="441"/>
                    </a:lnTo>
                    <a:lnTo>
                      <a:pt x="47" y="453"/>
                    </a:lnTo>
                    <a:lnTo>
                      <a:pt x="24" y="431"/>
                    </a:lnTo>
                    <a:lnTo>
                      <a:pt x="24" y="423"/>
                    </a:lnTo>
                    <a:lnTo>
                      <a:pt x="3" y="426"/>
                    </a:lnTo>
                    <a:lnTo>
                      <a:pt x="0" y="421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19" y="170"/>
                    </a:lnTo>
                    <a:lnTo>
                      <a:pt x="64" y="195"/>
                    </a:lnTo>
                    <a:lnTo>
                      <a:pt x="64" y="183"/>
                    </a:lnTo>
                    <a:lnTo>
                      <a:pt x="74" y="172"/>
                    </a:lnTo>
                    <a:lnTo>
                      <a:pt x="87" y="170"/>
                    </a:lnTo>
                    <a:lnTo>
                      <a:pt x="98" y="176"/>
                    </a:lnTo>
                    <a:lnTo>
                      <a:pt x="142" y="147"/>
                    </a:lnTo>
                    <a:lnTo>
                      <a:pt x="147" y="162"/>
                    </a:lnTo>
                    <a:lnTo>
                      <a:pt x="158" y="156"/>
                    </a:lnTo>
                    <a:lnTo>
                      <a:pt x="165" y="136"/>
                    </a:lnTo>
                    <a:lnTo>
                      <a:pt x="181" y="154"/>
                    </a:lnTo>
                    <a:lnTo>
                      <a:pt x="187" y="170"/>
                    </a:lnTo>
                    <a:lnTo>
                      <a:pt x="199" y="176"/>
                    </a:lnTo>
                    <a:lnTo>
                      <a:pt x="210" y="156"/>
                    </a:lnTo>
                    <a:lnTo>
                      <a:pt x="212" y="176"/>
                    </a:lnTo>
                    <a:lnTo>
                      <a:pt x="222" y="177"/>
                    </a:lnTo>
                    <a:lnTo>
                      <a:pt x="228" y="162"/>
                    </a:lnTo>
                    <a:lnTo>
                      <a:pt x="250" y="162"/>
                    </a:lnTo>
                    <a:lnTo>
                      <a:pt x="263" y="173"/>
                    </a:lnTo>
                    <a:lnTo>
                      <a:pt x="281" y="181"/>
                    </a:lnTo>
                    <a:lnTo>
                      <a:pt x="298" y="188"/>
                    </a:lnTo>
                    <a:lnTo>
                      <a:pt x="318" y="188"/>
                    </a:lnTo>
                    <a:lnTo>
                      <a:pt x="333" y="198"/>
                    </a:lnTo>
                    <a:lnTo>
                      <a:pt x="341" y="210"/>
                    </a:lnTo>
                    <a:lnTo>
                      <a:pt x="329" y="214"/>
                    </a:lnTo>
                    <a:lnTo>
                      <a:pt x="325" y="224"/>
                    </a:lnTo>
                    <a:lnTo>
                      <a:pt x="356" y="230"/>
                    </a:lnTo>
                    <a:lnTo>
                      <a:pt x="390" y="221"/>
                    </a:lnTo>
                    <a:lnTo>
                      <a:pt x="416" y="232"/>
                    </a:lnTo>
                    <a:lnTo>
                      <a:pt x="420" y="221"/>
                    </a:lnTo>
                    <a:lnTo>
                      <a:pt x="406" y="211"/>
                    </a:lnTo>
                    <a:lnTo>
                      <a:pt x="414" y="202"/>
                    </a:lnTo>
                    <a:lnTo>
                      <a:pt x="448" y="192"/>
                    </a:lnTo>
                    <a:lnTo>
                      <a:pt x="461" y="208"/>
                    </a:lnTo>
                    <a:lnTo>
                      <a:pt x="498" y="227"/>
                    </a:lnTo>
                    <a:lnTo>
                      <a:pt x="520" y="232"/>
                    </a:lnTo>
                    <a:lnTo>
                      <a:pt x="536" y="230"/>
                    </a:lnTo>
                    <a:lnTo>
                      <a:pt x="537" y="211"/>
                    </a:lnTo>
                    <a:lnTo>
                      <a:pt x="545" y="202"/>
                    </a:lnTo>
                    <a:lnTo>
                      <a:pt x="526" y="188"/>
                    </a:lnTo>
                    <a:lnTo>
                      <a:pt x="537" y="177"/>
                    </a:lnTo>
                    <a:lnTo>
                      <a:pt x="547" y="162"/>
                    </a:lnTo>
                    <a:lnTo>
                      <a:pt x="565" y="177"/>
                    </a:lnTo>
                    <a:lnTo>
                      <a:pt x="576" y="195"/>
                    </a:lnTo>
                    <a:lnTo>
                      <a:pt x="558" y="208"/>
                    </a:lnTo>
                    <a:lnTo>
                      <a:pt x="561" y="225"/>
                    </a:lnTo>
                    <a:lnTo>
                      <a:pt x="573" y="235"/>
                    </a:lnTo>
                    <a:lnTo>
                      <a:pt x="577" y="221"/>
                    </a:lnTo>
                    <a:lnTo>
                      <a:pt x="593" y="205"/>
                    </a:lnTo>
                    <a:lnTo>
                      <a:pt x="587" y="188"/>
                    </a:lnTo>
                    <a:lnTo>
                      <a:pt x="595" y="176"/>
                    </a:lnTo>
                    <a:lnTo>
                      <a:pt x="576" y="162"/>
                    </a:lnTo>
                    <a:lnTo>
                      <a:pt x="562" y="141"/>
                    </a:lnTo>
                    <a:lnTo>
                      <a:pt x="573" y="103"/>
                    </a:lnTo>
                    <a:lnTo>
                      <a:pt x="585" y="95"/>
                    </a:lnTo>
                    <a:lnTo>
                      <a:pt x="585" y="59"/>
                    </a:lnTo>
                    <a:lnTo>
                      <a:pt x="576" y="24"/>
                    </a:lnTo>
                    <a:lnTo>
                      <a:pt x="581" y="7"/>
                    </a:lnTo>
                    <a:lnTo>
                      <a:pt x="608" y="0"/>
                    </a:lnTo>
                    <a:lnTo>
                      <a:pt x="632" y="4"/>
                    </a:lnTo>
                    <a:lnTo>
                      <a:pt x="644" y="13"/>
                    </a:lnTo>
                    <a:lnTo>
                      <a:pt x="623" y="57"/>
                    </a:lnTo>
                    <a:lnTo>
                      <a:pt x="608" y="57"/>
                    </a:lnTo>
                    <a:lnTo>
                      <a:pt x="595" y="63"/>
                    </a:lnTo>
                    <a:lnTo>
                      <a:pt x="602" y="76"/>
                    </a:lnTo>
                    <a:lnTo>
                      <a:pt x="594" y="88"/>
                    </a:lnTo>
                    <a:lnTo>
                      <a:pt x="629" y="149"/>
                    </a:lnTo>
                    <a:lnTo>
                      <a:pt x="616" y="164"/>
                    </a:lnTo>
                    <a:lnTo>
                      <a:pt x="629" y="172"/>
                    </a:lnTo>
                    <a:lnTo>
                      <a:pt x="648" y="202"/>
                    </a:lnTo>
                    <a:lnTo>
                      <a:pt x="660" y="180"/>
                    </a:lnTo>
                    <a:lnTo>
                      <a:pt x="672" y="195"/>
                    </a:lnTo>
                    <a:lnTo>
                      <a:pt x="670" y="224"/>
                    </a:lnTo>
                    <a:lnTo>
                      <a:pt x="682" y="242"/>
                    </a:lnTo>
                    <a:lnTo>
                      <a:pt x="692" y="237"/>
                    </a:lnTo>
                    <a:lnTo>
                      <a:pt x="692" y="224"/>
                    </a:lnTo>
                    <a:lnTo>
                      <a:pt x="705" y="214"/>
                    </a:lnTo>
                    <a:lnTo>
                      <a:pt x="704" y="162"/>
                    </a:lnTo>
                    <a:lnTo>
                      <a:pt x="719" y="162"/>
                    </a:lnTo>
                    <a:lnTo>
                      <a:pt x="737" y="166"/>
                    </a:lnTo>
                    <a:lnTo>
                      <a:pt x="739" y="177"/>
                    </a:lnTo>
                    <a:lnTo>
                      <a:pt x="757" y="183"/>
                    </a:lnTo>
                    <a:lnTo>
                      <a:pt x="757" y="202"/>
                    </a:lnTo>
                    <a:lnTo>
                      <a:pt x="743" y="209"/>
                    </a:lnTo>
                    <a:lnTo>
                      <a:pt x="743" y="224"/>
                    </a:lnTo>
                    <a:lnTo>
                      <a:pt x="759" y="232"/>
                    </a:lnTo>
                    <a:lnTo>
                      <a:pt x="755" y="250"/>
                    </a:lnTo>
                    <a:lnTo>
                      <a:pt x="725" y="273"/>
                    </a:lnTo>
                    <a:lnTo>
                      <a:pt x="709" y="269"/>
                    </a:lnTo>
                    <a:lnTo>
                      <a:pt x="704" y="261"/>
                    </a:lnTo>
                    <a:lnTo>
                      <a:pt x="689" y="264"/>
                    </a:lnTo>
                    <a:lnTo>
                      <a:pt x="699" y="273"/>
                    </a:lnTo>
                    <a:lnTo>
                      <a:pt x="685" y="293"/>
                    </a:lnTo>
                    <a:lnTo>
                      <a:pt x="685" y="308"/>
                    </a:lnTo>
                    <a:lnTo>
                      <a:pt x="666" y="332"/>
                    </a:lnTo>
                    <a:lnTo>
                      <a:pt x="648" y="332"/>
                    </a:lnTo>
                    <a:lnTo>
                      <a:pt x="639" y="348"/>
                    </a:lnTo>
                    <a:lnTo>
                      <a:pt x="639" y="361"/>
                    </a:lnTo>
                    <a:lnTo>
                      <a:pt x="615" y="368"/>
                    </a:lnTo>
                    <a:lnTo>
                      <a:pt x="615" y="382"/>
                    </a:lnTo>
                    <a:lnTo>
                      <a:pt x="608" y="384"/>
                    </a:lnTo>
                    <a:lnTo>
                      <a:pt x="601" y="394"/>
                    </a:lnTo>
                    <a:lnTo>
                      <a:pt x="587" y="427"/>
                    </a:lnTo>
                    <a:lnTo>
                      <a:pt x="586" y="451"/>
                    </a:lnTo>
                    <a:lnTo>
                      <a:pt x="592" y="460"/>
                    </a:lnTo>
                    <a:lnTo>
                      <a:pt x="608" y="460"/>
                    </a:lnTo>
                    <a:lnTo>
                      <a:pt x="619" y="499"/>
                    </a:lnTo>
                    <a:lnTo>
                      <a:pt x="635" y="491"/>
                    </a:lnTo>
                    <a:lnTo>
                      <a:pt x="659" y="501"/>
                    </a:lnTo>
                    <a:lnTo>
                      <a:pt x="679" y="517"/>
                    </a:lnTo>
                    <a:lnTo>
                      <a:pt x="709" y="533"/>
                    </a:lnTo>
                    <a:lnTo>
                      <a:pt x="736" y="533"/>
                    </a:lnTo>
                    <a:lnTo>
                      <a:pt x="746" y="538"/>
                    </a:lnTo>
                    <a:lnTo>
                      <a:pt x="744" y="577"/>
                    </a:lnTo>
                    <a:lnTo>
                      <a:pt x="776" y="613"/>
                    </a:lnTo>
                    <a:lnTo>
                      <a:pt x="775" y="607"/>
                    </a:lnTo>
                    <a:lnTo>
                      <a:pt x="794" y="594"/>
                    </a:lnTo>
                    <a:lnTo>
                      <a:pt x="780" y="546"/>
                    </a:lnTo>
                    <a:lnTo>
                      <a:pt x="799" y="535"/>
                    </a:lnTo>
                    <a:lnTo>
                      <a:pt x="814" y="517"/>
                    </a:lnTo>
                    <a:lnTo>
                      <a:pt x="805" y="470"/>
                    </a:lnTo>
                    <a:lnTo>
                      <a:pt x="790" y="459"/>
                    </a:lnTo>
                    <a:lnTo>
                      <a:pt x="792" y="451"/>
                    </a:lnTo>
                    <a:lnTo>
                      <a:pt x="801" y="450"/>
                    </a:lnTo>
                    <a:lnTo>
                      <a:pt x="806" y="441"/>
                    </a:lnTo>
                    <a:lnTo>
                      <a:pt x="804" y="419"/>
                    </a:lnTo>
                    <a:lnTo>
                      <a:pt x="797" y="413"/>
                    </a:lnTo>
                    <a:lnTo>
                      <a:pt x="805" y="394"/>
                    </a:lnTo>
                    <a:lnTo>
                      <a:pt x="797" y="387"/>
                    </a:lnTo>
                    <a:lnTo>
                      <a:pt x="797" y="377"/>
                    </a:lnTo>
                    <a:lnTo>
                      <a:pt x="806" y="371"/>
                    </a:lnTo>
                    <a:lnTo>
                      <a:pt x="831" y="377"/>
                    </a:lnTo>
                    <a:lnTo>
                      <a:pt x="854" y="374"/>
                    </a:lnTo>
                    <a:lnTo>
                      <a:pt x="881" y="394"/>
                    </a:lnTo>
                    <a:lnTo>
                      <a:pt x="879" y="403"/>
                    </a:lnTo>
                    <a:lnTo>
                      <a:pt x="888" y="408"/>
                    </a:lnTo>
                    <a:lnTo>
                      <a:pt x="907" y="409"/>
                    </a:lnTo>
                    <a:lnTo>
                      <a:pt x="907" y="448"/>
                    </a:lnTo>
                    <a:lnTo>
                      <a:pt x="929" y="471"/>
                    </a:lnTo>
                    <a:lnTo>
                      <a:pt x="942" y="466"/>
                    </a:lnTo>
                    <a:lnTo>
                      <a:pt x="955" y="453"/>
                    </a:lnTo>
                    <a:lnTo>
                      <a:pt x="961" y="443"/>
                    </a:lnTo>
                    <a:lnTo>
                      <a:pt x="956" y="437"/>
                    </a:lnTo>
                    <a:lnTo>
                      <a:pt x="968" y="422"/>
                    </a:lnTo>
                    <a:lnTo>
                      <a:pt x="1010" y="495"/>
                    </a:lnTo>
                    <a:lnTo>
                      <a:pt x="1005" y="501"/>
                    </a:lnTo>
                    <a:lnTo>
                      <a:pt x="1005" y="511"/>
                    </a:lnTo>
                    <a:lnTo>
                      <a:pt x="1022" y="524"/>
                    </a:lnTo>
                    <a:lnTo>
                      <a:pt x="1022" y="533"/>
                    </a:lnTo>
                    <a:lnTo>
                      <a:pt x="1037" y="535"/>
                    </a:lnTo>
                    <a:lnTo>
                      <a:pt x="1041" y="540"/>
                    </a:lnTo>
                    <a:lnTo>
                      <a:pt x="1059" y="547"/>
                    </a:lnTo>
                    <a:lnTo>
                      <a:pt x="1049" y="555"/>
                    </a:lnTo>
                    <a:lnTo>
                      <a:pt x="1060" y="555"/>
                    </a:lnTo>
                    <a:lnTo>
                      <a:pt x="1063" y="565"/>
                    </a:lnTo>
                    <a:lnTo>
                      <a:pt x="1071" y="565"/>
                    </a:lnTo>
                    <a:lnTo>
                      <a:pt x="1081" y="574"/>
                    </a:lnTo>
                    <a:lnTo>
                      <a:pt x="1078" y="582"/>
                    </a:lnTo>
                    <a:lnTo>
                      <a:pt x="1082" y="594"/>
                    </a:lnTo>
                    <a:lnTo>
                      <a:pt x="1067" y="604"/>
                    </a:lnTo>
                    <a:lnTo>
                      <a:pt x="1044" y="611"/>
                    </a:lnTo>
                    <a:lnTo>
                      <a:pt x="1028" y="629"/>
                    </a:lnTo>
                    <a:lnTo>
                      <a:pt x="1005" y="632"/>
                    </a:lnTo>
                    <a:lnTo>
                      <a:pt x="976" y="626"/>
                    </a:lnTo>
                    <a:lnTo>
                      <a:pt x="942" y="632"/>
                    </a:lnTo>
                    <a:lnTo>
                      <a:pt x="935" y="643"/>
                    </a:lnTo>
                    <a:lnTo>
                      <a:pt x="927" y="643"/>
                    </a:lnTo>
                    <a:lnTo>
                      <a:pt x="910" y="657"/>
                    </a:lnTo>
                    <a:lnTo>
                      <a:pt x="886" y="687"/>
                    </a:lnTo>
                    <a:lnTo>
                      <a:pt x="894" y="683"/>
                    </a:lnTo>
                    <a:lnTo>
                      <a:pt x="918" y="661"/>
                    </a:lnTo>
                    <a:lnTo>
                      <a:pt x="942" y="648"/>
                    </a:lnTo>
                    <a:lnTo>
                      <a:pt x="961" y="645"/>
                    </a:lnTo>
                    <a:lnTo>
                      <a:pt x="969" y="648"/>
                    </a:lnTo>
                    <a:lnTo>
                      <a:pt x="975" y="658"/>
                    </a:lnTo>
                    <a:lnTo>
                      <a:pt x="959" y="665"/>
                    </a:lnTo>
                    <a:lnTo>
                      <a:pt x="947" y="665"/>
                    </a:lnTo>
                    <a:lnTo>
                      <a:pt x="955" y="673"/>
                    </a:lnTo>
                    <a:lnTo>
                      <a:pt x="965" y="670"/>
                    </a:lnTo>
                    <a:lnTo>
                      <a:pt x="965" y="689"/>
                    </a:lnTo>
                    <a:lnTo>
                      <a:pt x="969" y="695"/>
                    </a:lnTo>
                    <a:lnTo>
                      <a:pt x="985" y="705"/>
                    </a:lnTo>
                    <a:lnTo>
                      <a:pt x="1009" y="705"/>
                    </a:lnTo>
                    <a:lnTo>
                      <a:pt x="1009" y="698"/>
                    </a:lnTo>
                    <a:lnTo>
                      <a:pt x="1019" y="683"/>
                    </a:lnTo>
                    <a:lnTo>
                      <a:pt x="1022" y="695"/>
                    </a:lnTo>
                    <a:lnTo>
                      <a:pt x="1029" y="699"/>
                    </a:lnTo>
                    <a:lnTo>
                      <a:pt x="1015" y="708"/>
                    </a:lnTo>
                    <a:lnTo>
                      <a:pt x="1013" y="714"/>
                    </a:lnTo>
                    <a:lnTo>
                      <a:pt x="975" y="726"/>
                    </a:lnTo>
                    <a:lnTo>
                      <a:pt x="957" y="741"/>
                    </a:lnTo>
                    <a:lnTo>
                      <a:pt x="949" y="729"/>
                    </a:lnTo>
                    <a:lnTo>
                      <a:pt x="952" y="724"/>
                    </a:lnTo>
                    <a:lnTo>
                      <a:pt x="975" y="709"/>
                    </a:lnTo>
                    <a:lnTo>
                      <a:pt x="965" y="712"/>
                    </a:lnTo>
                    <a:lnTo>
                      <a:pt x="965" y="706"/>
                    </a:lnTo>
                    <a:lnTo>
                      <a:pt x="948" y="714"/>
                    </a:lnTo>
                    <a:lnTo>
                      <a:pt x="937" y="714"/>
                    </a:lnTo>
                    <a:lnTo>
                      <a:pt x="939" y="715"/>
                    </a:lnTo>
                    <a:lnTo>
                      <a:pt x="929" y="706"/>
                    </a:lnTo>
                    <a:lnTo>
                      <a:pt x="927" y="683"/>
                    </a:lnTo>
                    <a:lnTo>
                      <a:pt x="920" y="678"/>
                    </a:lnTo>
                    <a:lnTo>
                      <a:pt x="913" y="680"/>
                    </a:lnTo>
                    <a:lnTo>
                      <a:pt x="907" y="677"/>
                    </a:lnTo>
                    <a:lnTo>
                      <a:pt x="892" y="712"/>
                    </a:lnTo>
                    <a:lnTo>
                      <a:pt x="879" y="717"/>
                    </a:lnTo>
                    <a:lnTo>
                      <a:pt x="839" y="717"/>
                    </a:lnTo>
                    <a:lnTo>
                      <a:pt x="823" y="728"/>
                    </a:lnTo>
                    <a:lnTo>
                      <a:pt x="823" y="727"/>
                    </a:lnTo>
                    <a:lnTo>
                      <a:pt x="812" y="734"/>
                    </a:lnTo>
                    <a:lnTo>
                      <a:pt x="781" y="738"/>
                    </a:lnTo>
                    <a:lnTo>
                      <a:pt x="776" y="74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8" name="Freeform 81"/>
              <p:cNvSpPr/>
              <p:nvPr/>
            </p:nvSpPr>
            <p:spPr>
              <a:xfrm>
                <a:off x="673" y="1490"/>
                <a:ext cx="875" cy="425"/>
              </a:xfrm>
              <a:custGeom>
                <a:avLst/>
                <a:gdLst>
                  <a:gd name="txL" fmla="*/ 0 w 734"/>
                  <a:gd name="txT" fmla="*/ 0 h 356"/>
                  <a:gd name="txR" fmla="*/ 734 w 734"/>
                  <a:gd name="txB" fmla="*/ 356 h 356"/>
                </a:gdLst>
                <a:ahLst/>
                <a:cxnLst>
                  <a:cxn ang="0">
                    <a:pos x="1081" y="0"/>
                  </a:cxn>
                  <a:cxn ang="0">
                    <a:pos x="1216" y="64"/>
                  </a:cxn>
                  <a:cxn ang="0">
                    <a:pos x="1236" y="123"/>
                  </a:cxn>
                  <a:cxn ang="0">
                    <a:pos x="1317" y="130"/>
                  </a:cxn>
                  <a:cxn ang="0">
                    <a:pos x="1447" y="130"/>
                  </a:cxn>
                  <a:cxn ang="0">
                    <a:pos x="1479" y="153"/>
                  </a:cxn>
                  <a:cxn ang="0">
                    <a:pos x="1376" y="177"/>
                  </a:cxn>
                  <a:cxn ang="0">
                    <a:pos x="1341" y="298"/>
                  </a:cxn>
                  <a:cxn ang="0">
                    <a:pos x="1369" y="368"/>
                  </a:cxn>
                  <a:cxn ang="0">
                    <a:pos x="1408" y="218"/>
                  </a:cxn>
                  <a:cxn ang="0">
                    <a:pos x="1496" y="197"/>
                  </a:cxn>
                  <a:cxn ang="0">
                    <a:pos x="1522" y="258"/>
                  </a:cxn>
                  <a:cxn ang="0">
                    <a:pos x="1507" y="363"/>
                  </a:cxn>
                  <a:cxn ang="0">
                    <a:pos x="1569" y="368"/>
                  </a:cxn>
                  <a:cxn ang="0">
                    <a:pos x="1767" y="287"/>
                  </a:cxn>
                  <a:cxn ang="0">
                    <a:pos x="1931" y="211"/>
                  </a:cxn>
                  <a:cxn ang="0">
                    <a:pos x="2034" y="109"/>
                  </a:cxn>
                  <a:cxn ang="0">
                    <a:pos x="2080" y="183"/>
                  </a:cxn>
                  <a:cxn ang="0">
                    <a:pos x="2104" y="222"/>
                  </a:cxn>
                  <a:cxn ang="0">
                    <a:pos x="2034" y="238"/>
                  </a:cxn>
                  <a:cxn ang="0">
                    <a:pos x="1959" y="335"/>
                  </a:cxn>
                  <a:cxn ang="0">
                    <a:pos x="1990" y="349"/>
                  </a:cxn>
                  <a:cxn ang="0">
                    <a:pos x="1957" y="370"/>
                  </a:cxn>
                  <a:cxn ang="0">
                    <a:pos x="1885" y="387"/>
                  </a:cxn>
                  <a:cxn ang="0">
                    <a:pos x="1810" y="480"/>
                  </a:cxn>
                  <a:cxn ang="0">
                    <a:pos x="1783" y="559"/>
                  </a:cxn>
                  <a:cxn ang="0">
                    <a:pos x="1765" y="507"/>
                  </a:cxn>
                  <a:cxn ang="0">
                    <a:pos x="1752" y="507"/>
                  </a:cxn>
                  <a:cxn ang="0">
                    <a:pos x="1763" y="559"/>
                  </a:cxn>
                  <a:cxn ang="0">
                    <a:pos x="1669" y="701"/>
                  </a:cxn>
                  <a:cxn ang="0">
                    <a:pos x="1630" y="962"/>
                  </a:cxn>
                  <a:cxn ang="0">
                    <a:pos x="1569" y="1002"/>
                  </a:cxn>
                  <a:cxn ang="0">
                    <a:pos x="1489" y="840"/>
                  </a:cxn>
                  <a:cxn ang="0">
                    <a:pos x="1394" y="826"/>
                  </a:cxn>
                  <a:cxn ang="0">
                    <a:pos x="1277" y="837"/>
                  </a:cxn>
                  <a:cxn ang="0">
                    <a:pos x="1290" y="840"/>
                  </a:cxn>
                  <a:cxn ang="0">
                    <a:pos x="1290" y="883"/>
                  </a:cxn>
                  <a:cxn ang="0">
                    <a:pos x="1197" y="855"/>
                  </a:cxn>
                  <a:cxn ang="0">
                    <a:pos x="1093" y="868"/>
                  </a:cxn>
                  <a:cxn ang="0">
                    <a:pos x="1090" y="877"/>
                  </a:cxn>
                  <a:cxn ang="0">
                    <a:pos x="1004" y="1002"/>
                  </a:cxn>
                  <a:cxn ang="0">
                    <a:pos x="803" y="855"/>
                  </a:cxn>
                  <a:cxn ang="0">
                    <a:pos x="726" y="855"/>
                  </a:cxn>
                  <a:cxn ang="0">
                    <a:pos x="503" y="796"/>
                  </a:cxn>
                  <a:cxn ang="0">
                    <a:pos x="281" y="747"/>
                  </a:cxn>
                  <a:cxn ang="0">
                    <a:pos x="229" y="684"/>
                  </a:cxn>
                  <a:cxn ang="0">
                    <a:pos x="98" y="595"/>
                  </a:cxn>
                  <a:cxn ang="0">
                    <a:pos x="76" y="535"/>
                  </a:cxn>
                  <a:cxn ang="0">
                    <a:pos x="60" y="524"/>
                  </a:cxn>
                  <a:cxn ang="0">
                    <a:pos x="35" y="450"/>
                  </a:cxn>
                  <a:cxn ang="0">
                    <a:pos x="2" y="314"/>
                  </a:cxn>
                  <a:cxn ang="0">
                    <a:pos x="25" y="148"/>
                  </a:cxn>
                  <a:cxn ang="0">
                    <a:pos x="51" y="61"/>
                  </a:cxn>
                  <a:cxn ang="0">
                    <a:pos x="73" y="87"/>
                  </a:cxn>
                  <a:cxn ang="0">
                    <a:pos x="72" y="20"/>
                  </a:cxn>
                </a:cxnLst>
                <a:rect l="txL" t="txT" r="txR" b="txB"/>
                <a:pathLst>
                  <a:path w="734" h="356">
                    <a:moveTo>
                      <a:pt x="24" y="7"/>
                    </a:moveTo>
                    <a:lnTo>
                      <a:pt x="372" y="7"/>
                    </a:lnTo>
                    <a:lnTo>
                      <a:pt x="377" y="0"/>
                    </a:lnTo>
                    <a:lnTo>
                      <a:pt x="386" y="11"/>
                    </a:lnTo>
                    <a:lnTo>
                      <a:pt x="405" y="12"/>
                    </a:lnTo>
                    <a:lnTo>
                      <a:pt x="424" y="23"/>
                    </a:lnTo>
                    <a:lnTo>
                      <a:pt x="442" y="23"/>
                    </a:lnTo>
                    <a:lnTo>
                      <a:pt x="415" y="46"/>
                    </a:lnTo>
                    <a:lnTo>
                      <a:pt x="430" y="42"/>
                    </a:lnTo>
                    <a:lnTo>
                      <a:pt x="434" y="50"/>
                    </a:lnTo>
                    <a:lnTo>
                      <a:pt x="460" y="39"/>
                    </a:lnTo>
                    <a:lnTo>
                      <a:pt x="460" y="45"/>
                    </a:lnTo>
                    <a:lnTo>
                      <a:pt x="469" y="43"/>
                    </a:lnTo>
                    <a:lnTo>
                      <a:pt x="474" y="51"/>
                    </a:lnTo>
                    <a:lnTo>
                      <a:pt x="504" y="45"/>
                    </a:lnTo>
                    <a:lnTo>
                      <a:pt x="504" y="50"/>
                    </a:lnTo>
                    <a:lnTo>
                      <a:pt x="511" y="50"/>
                    </a:lnTo>
                    <a:lnTo>
                      <a:pt x="515" y="53"/>
                    </a:lnTo>
                    <a:lnTo>
                      <a:pt x="514" y="52"/>
                    </a:lnTo>
                    <a:lnTo>
                      <a:pt x="517" y="59"/>
                    </a:lnTo>
                    <a:lnTo>
                      <a:pt x="479" y="61"/>
                    </a:lnTo>
                    <a:lnTo>
                      <a:pt x="467" y="80"/>
                    </a:lnTo>
                    <a:lnTo>
                      <a:pt x="475" y="75"/>
                    </a:lnTo>
                    <a:lnTo>
                      <a:pt x="467" y="103"/>
                    </a:lnTo>
                    <a:lnTo>
                      <a:pt x="468" y="119"/>
                    </a:lnTo>
                    <a:lnTo>
                      <a:pt x="472" y="127"/>
                    </a:lnTo>
                    <a:lnTo>
                      <a:pt x="477" y="127"/>
                    </a:lnTo>
                    <a:lnTo>
                      <a:pt x="486" y="119"/>
                    </a:lnTo>
                    <a:lnTo>
                      <a:pt x="485" y="89"/>
                    </a:lnTo>
                    <a:lnTo>
                      <a:pt x="491" y="75"/>
                    </a:lnTo>
                    <a:lnTo>
                      <a:pt x="500" y="71"/>
                    </a:lnTo>
                    <a:lnTo>
                      <a:pt x="504" y="63"/>
                    </a:lnTo>
                    <a:lnTo>
                      <a:pt x="522" y="68"/>
                    </a:lnTo>
                    <a:lnTo>
                      <a:pt x="526" y="82"/>
                    </a:lnTo>
                    <a:lnTo>
                      <a:pt x="520" y="96"/>
                    </a:lnTo>
                    <a:lnTo>
                      <a:pt x="530" y="89"/>
                    </a:lnTo>
                    <a:lnTo>
                      <a:pt x="537" y="105"/>
                    </a:lnTo>
                    <a:lnTo>
                      <a:pt x="539" y="105"/>
                    </a:lnTo>
                    <a:lnTo>
                      <a:pt x="525" y="126"/>
                    </a:lnTo>
                    <a:lnTo>
                      <a:pt x="523" y="126"/>
                    </a:lnTo>
                    <a:lnTo>
                      <a:pt x="533" y="128"/>
                    </a:lnTo>
                    <a:lnTo>
                      <a:pt x="547" y="127"/>
                    </a:lnTo>
                    <a:lnTo>
                      <a:pt x="583" y="108"/>
                    </a:lnTo>
                    <a:lnTo>
                      <a:pt x="579" y="101"/>
                    </a:lnTo>
                    <a:lnTo>
                      <a:pt x="616" y="99"/>
                    </a:lnTo>
                    <a:lnTo>
                      <a:pt x="616" y="85"/>
                    </a:lnTo>
                    <a:lnTo>
                      <a:pt x="635" y="73"/>
                    </a:lnTo>
                    <a:lnTo>
                      <a:pt x="673" y="73"/>
                    </a:lnTo>
                    <a:lnTo>
                      <a:pt x="687" y="68"/>
                    </a:lnTo>
                    <a:lnTo>
                      <a:pt x="702" y="33"/>
                    </a:lnTo>
                    <a:lnTo>
                      <a:pt x="709" y="38"/>
                    </a:lnTo>
                    <a:lnTo>
                      <a:pt x="715" y="33"/>
                    </a:lnTo>
                    <a:lnTo>
                      <a:pt x="722" y="39"/>
                    </a:lnTo>
                    <a:lnTo>
                      <a:pt x="725" y="63"/>
                    </a:lnTo>
                    <a:lnTo>
                      <a:pt x="734" y="72"/>
                    </a:lnTo>
                    <a:lnTo>
                      <a:pt x="733" y="71"/>
                    </a:lnTo>
                    <a:lnTo>
                      <a:pt x="733" y="77"/>
                    </a:lnTo>
                    <a:lnTo>
                      <a:pt x="726" y="80"/>
                    </a:lnTo>
                    <a:lnTo>
                      <a:pt x="712" y="85"/>
                    </a:lnTo>
                    <a:lnTo>
                      <a:pt x="709" y="82"/>
                    </a:lnTo>
                    <a:lnTo>
                      <a:pt x="705" y="89"/>
                    </a:lnTo>
                    <a:lnTo>
                      <a:pt x="693" y="95"/>
                    </a:lnTo>
                    <a:lnTo>
                      <a:pt x="683" y="116"/>
                    </a:lnTo>
                    <a:lnTo>
                      <a:pt x="688" y="126"/>
                    </a:lnTo>
                    <a:lnTo>
                      <a:pt x="693" y="126"/>
                    </a:lnTo>
                    <a:lnTo>
                      <a:pt x="693" y="121"/>
                    </a:lnTo>
                    <a:lnTo>
                      <a:pt x="694" y="120"/>
                    </a:lnTo>
                    <a:lnTo>
                      <a:pt x="694" y="127"/>
                    </a:lnTo>
                    <a:lnTo>
                      <a:pt x="682" y="128"/>
                    </a:lnTo>
                    <a:lnTo>
                      <a:pt x="678" y="126"/>
                    </a:lnTo>
                    <a:lnTo>
                      <a:pt x="675" y="130"/>
                    </a:lnTo>
                    <a:lnTo>
                      <a:pt x="657" y="133"/>
                    </a:lnTo>
                    <a:lnTo>
                      <a:pt x="645" y="138"/>
                    </a:lnTo>
                    <a:lnTo>
                      <a:pt x="638" y="163"/>
                    </a:lnTo>
                    <a:lnTo>
                      <a:pt x="631" y="166"/>
                    </a:lnTo>
                    <a:lnTo>
                      <a:pt x="624" y="158"/>
                    </a:lnTo>
                    <a:lnTo>
                      <a:pt x="631" y="175"/>
                    </a:lnTo>
                    <a:lnTo>
                      <a:pt x="622" y="193"/>
                    </a:lnTo>
                    <a:lnTo>
                      <a:pt x="617" y="193"/>
                    </a:lnTo>
                    <a:lnTo>
                      <a:pt x="624" y="181"/>
                    </a:lnTo>
                    <a:lnTo>
                      <a:pt x="615" y="175"/>
                    </a:lnTo>
                    <a:lnTo>
                      <a:pt x="617" y="158"/>
                    </a:lnTo>
                    <a:lnTo>
                      <a:pt x="614" y="163"/>
                    </a:lnTo>
                    <a:lnTo>
                      <a:pt x="610" y="175"/>
                    </a:lnTo>
                    <a:lnTo>
                      <a:pt x="607" y="177"/>
                    </a:lnTo>
                    <a:lnTo>
                      <a:pt x="615" y="183"/>
                    </a:lnTo>
                    <a:lnTo>
                      <a:pt x="614" y="193"/>
                    </a:lnTo>
                    <a:lnTo>
                      <a:pt x="625" y="214"/>
                    </a:lnTo>
                    <a:lnTo>
                      <a:pt x="610" y="228"/>
                    </a:lnTo>
                    <a:lnTo>
                      <a:pt x="581" y="242"/>
                    </a:lnTo>
                    <a:lnTo>
                      <a:pt x="555" y="265"/>
                    </a:lnTo>
                    <a:lnTo>
                      <a:pt x="549" y="278"/>
                    </a:lnTo>
                    <a:lnTo>
                      <a:pt x="568" y="332"/>
                    </a:lnTo>
                    <a:lnTo>
                      <a:pt x="563" y="353"/>
                    </a:lnTo>
                    <a:lnTo>
                      <a:pt x="554" y="356"/>
                    </a:lnTo>
                    <a:lnTo>
                      <a:pt x="547" y="346"/>
                    </a:lnTo>
                    <a:lnTo>
                      <a:pt x="536" y="331"/>
                    </a:lnTo>
                    <a:lnTo>
                      <a:pt x="533" y="305"/>
                    </a:lnTo>
                    <a:lnTo>
                      <a:pt x="518" y="291"/>
                    </a:lnTo>
                    <a:lnTo>
                      <a:pt x="500" y="296"/>
                    </a:lnTo>
                    <a:lnTo>
                      <a:pt x="499" y="291"/>
                    </a:lnTo>
                    <a:lnTo>
                      <a:pt x="486" y="286"/>
                    </a:lnTo>
                    <a:lnTo>
                      <a:pt x="468" y="286"/>
                    </a:lnTo>
                    <a:lnTo>
                      <a:pt x="467" y="283"/>
                    </a:lnTo>
                    <a:lnTo>
                      <a:pt x="445" y="289"/>
                    </a:lnTo>
                    <a:lnTo>
                      <a:pt x="439" y="286"/>
                    </a:lnTo>
                    <a:lnTo>
                      <a:pt x="434" y="291"/>
                    </a:lnTo>
                    <a:lnTo>
                      <a:pt x="450" y="291"/>
                    </a:lnTo>
                    <a:lnTo>
                      <a:pt x="445" y="296"/>
                    </a:lnTo>
                    <a:lnTo>
                      <a:pt x="452" y="304"/>
                    </a:lnTo>
                    <a:lnTo>
                      <a:pt x="450" y="305"/>
                    </a:lnTo>
                    <a:lnTo>
                      <a:pt x="442" y="300"/>
                    </a:lnTo>
                    <a:lnTo>
                      <a:pt x="425" y="304"/>
                    </a:lnTo>
                    <a:lnTo>
                      <a:pt x="417" y="296"/>
                    </a:lnTo>
                    <a:lnTo>
                      <a:pt x="412" y="298"/>
                    </a:lnTo>
                    <a:lnTo>
                      <a:pt x="399" y="296"/>
                    </a:lnTo>
                    <a:lnTo>
                      <a:pt x="381" y="300"/>
                    </a:lnTo>
                    <a:lnTo>
                      <a:pt x="381" y="296"/>
                    </a:lnTo>
                    <a:lnTo>
                      <a:pt x="376" y="296"/>
                    </a:lnTo>
                    <a:lnTo>
                      <a:pt x="379" y="303"/>
                    </a:lnTo>
                    <a:lnTo>
                      <a:pt x="348" y="323"/>
                    </a:lnTo>
                    <a:lnTo>
                      <a:pt x="350" y="345"/>
                    </a:lnTo>
                    <a:lnTo>
                      <a:pt x="350" y="346"/>
                    </a:lnTo>
                    <a:lnTo>
                      <a:pt x="325" y="339"/>
                    </a:lnTo>
                    <a:lnTo>
                      <a:pt x="295" y="296"/>
                    </a:lnTo>
                    <a:lnTo>
                      <a:pt x="280" y="296"/>
                    </a:lnTo>
                    <a:lnTo>
                      <a:pt x="273" y="305"/>
                    </a:lnTo>
                    <a:lnTo>
                      <a:pt x="266" y="305"/>
                    </a:lnTo>
                    <a:lnTo>
                      <a:pt x="253" y="296"/>
                    </a:lnTo>
                    <a:lnTo>
                      <a:pt x="250" y="284"/>
                    </a:lnTo>
                    <a:lnTo>
                      <a:pt x="233" y="269"/>
                    </a:lnTo>
                    <a:lnTo>
                      <a:pt x="175" y="275"/>
                    </a:lnTo>
                    <a:lnTo>
                      <a:pt x="125" y="257"/>
                    </a:lnTo>
                    <a:lnTo>
                      <a:pt x="97" y="258"/>
                    </a:lnTo>
                    <a:lnTo>
                      <a:pt x="98" y="258"/>
                    </a:lnTo>
                    <a:lnTo>
                      <a:pt x="90" y="246"/>
                    </a:lnTo>
                    <a:lnTo>
                      <a:pt x="81" y="241"/>
                    </a:lnTo>
                    <a:lnTo>
                      <a:pt x="80" y="236"/>
                    </a:lnTo>
                    <a:lnTo>
                      <a:pt x="52" y="230"/>
                    </a:lnTo>
                    <a:lnTo>
                      <a:pt x="52" y="222"/>
                    </a:lnTo>
                    <a:lnTo>
                      <a:pt x="34" y="205"/>
                    </a:lnTo>
                    <a:lnTo>
                      <a:pt x="34" y="195"/>
                    </a:lnTo>
                    <a:lnTo>
                      <a:pt x="29" y="191"/>
                    </a:lnTo>
                    <a:lnTo>
                      <a:pt x="27" y="184"/>
                    </a:lnTo>
                    <a:lnTo>
                      <a:pt x="33" y="188"/>
                    </a:lnTo>
                    <a:lnTo>
                      <a:pt x="32" y="180"/>
                    </a:lnTo>
                    <a:lnTo>
                      <a:pt x="20" y="181"/>
                    </a:lnTo>
                    <a:lnTo>
                      <a:pt x="23" y="176"/>
                    </a:lnTo>
                    <a:lnTo>
                      <a:pt x="12" y="168"/>
                    </a:lnTo>
                    <a:lnTo>
                      <a:pt x="12" y="156"/>
                    </a:lnTo>
                    <a:lnTo>
                      <a:pt x="4" y="148"/>
                    </a:lnTo>
                    <a:lnTo>
                      <a:pt x="8" y="128"/>
                    </a:lnTo>
                    <a:lnTo>
                      <a:pt x="2" y="108"/>
                    </a:lnTo>
                    <a:lnTo>
                      <a:pt x="9" y="54"/>
                    </a:lnTo>
                    <a:lnTo>
                      <a:pt x="18" y="54"/>
                    </a:lnTo>
                    <a:lnTo>
                      <a:pt x="9" y="5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8" y="21"/>
                    </a:lnTo>
                    <a:lnTo>
                      <a:pt x="25" y="24"/>
                    </a:lnTo>
                    <a:lnTo>
                      <a:pt x="20" y="32"/>
                    </a:lnTo>
                    <a:lnTo>
                      <a:pt x="25" y="30"/>
                    </a:lnTo>
                    <a:lnTo>
                      <a:pt x="27" y="32"/>
                    </a:lnTo>
                    <a:lnTo>
                      <a:pt x="29" y="1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9" name="Freeform 82"/>
              <p:cNvSpPr/>
              <p:nvPr/>
            </p:nvSpPr>
            <p:spPr>
              <a:xfrm>
                <a:off x="673" y="1490"/>
                <a:ext cx="875" cy="425"/>
              </a:xfrm>
              <a:custGeom>
                <a:avLst/>
                <a:gdLst>
                  <a:gd name="txL" fmla="*/ 0 w 734"/>
                  <a:gd name="txT" fmla="*/ 0 h 356"/>
                  <a:gd name="txR" fmla="*/ 734 w 734"/>
                  <a:gd name="txB" fmla="*/ 356 h 356"/>
                </a:gdLst>
                <a:ahLst/>
                <a:cxnLst>
                  <a:cxn ang="0">
                    <a:pos x="1081" y="0"/>
                  </a:cxn>
                  <a:cxn ang="0">
                    <a:pos x="1216" y="64"/>
                  </a:cxn>
                  <a:cxn ang="0">
                    <a:pos x="1236" y="123"/>
                  </a:cxn>
                  <a:cxn ang="0">
                    <a:pos x="1317" y="130"/>
                  </a:cxn>
                  <a:cxn ang="0">
                    <a:pos x="1447" y="130"/>
                  </a:cxn>
                  <a:cxn ang="0">
                    <a:pos x="1479" y="153"/>
                  </a:cxn>
                  <a:cxn ang="0">
                    <a:pos x="1376" y="177"/>
                  </a:cxn>
                  <a:cxn ang="0">
                    <a:pos x="1341" y="298"/>
                  </a:cxn>
                  <a:cxn ang="0">
                    <a:pos x="1369" y="368"/>
                  </a:cxn>
                  <a:cxn ang="0">
                    <a:pos x="1408" y="218"/>
                  </a:cxn>
                  <a:cxn ang="0">
                    <a:pos x="1496" y="197"/>
                  </a:cxn>
                  <a:cxn ang="0">
                    <a:pos x="1522" y="258"/>
                  </a:cxn>
                  <a:cxn ang="0">
                    <a:pos x="1507" y="363"/>
                  </a:cxn>
                  <a:cxn ang="0">
                    <a:pos x="1569" y="368"/>
                  </a:cxn>
                  <a:cxn ang="0">
                    <a:pos x="1767" y="287"/>
                  </a:cxn>
                  <a:cxn ang="0">
                    <a:pos x="1931" y="211"/>
                  </a:cxn>
                  <a:cxn ang="0">
                    <a:pos x="2034" y="109"/>
                  </a:cxn>
                  <a:cxn ang="0">
                    <a:pos x="2080" y="183"/>
                  </a:cxn>
                  <a:cxn ang="0">
                    <a:pos x="2104" y="222"/>
                  </a:cxn>
                  <a:cxn ang="0">
                    <a:pos x="2034" y="238"/>
                  </a:cxn>
                  <a:cxn ang="0">
                    <a:pos x="1959" y="335"/>
                  </a:cxn>
                  <a:cxn ang="0">
                    <a:pos x="1990" y="349"/>
                  </a:cxn>
                  <a:cxn ang="0">
                    <a:pos x="1957" y="370"/>
                  </a:cxn>
                  <a:cxn ang="0">
                    <a:pos x="1885" y="387"/>
                  </a:cxn>
                  <a:cxn ang="0">
                    <a:pos x="1810" y="480"/>
                  </a:cxn>
                  <a:cxn ang="0">
                    <a:pos x="1783" y="559"/>
                  </a:cxn>
                  <a:cxn ang="0">
                    <a:pos x="1765" y="507"/>
                  </a:cxn>
                  <a:cxn ang="0">
                    <a:pos x="1752" y="507"/>
                  </a:cxn>
                  <a:cxn ang="0">
                    <a:pos x="1763" y="559"/>
                  </a:cxn>
                  <a:cxn ang="0">
                    <a:pos x="1669" y="701"/>
                  </a:cxn>
                  <a:cxn ang="0">
                    <a:pos x="1630" y="962"/>
                  </a:cxn>
                  <a:cxn ang="0">
                    <a:pos x="1569" y="1002"/>
                  </a:cxn>
                  <a:cxn ang="0">
                    <a:pos x="1489" y="840"/>
                  </a:cxn>
                  <a:cxn ang="0">
                    <a:pos x="1394" y="826"/>
                  </a:cxn>
                  <a:cxn ang="0">
                    <a:pos x="1277" y="837"/>
                  </a:cxn>
                  <a:cxn ang="0">
                    <a:pos x="1290" y="840"/>
                  </a:cxn>
                  <a:cxn ang="0">
                    <a:pos x="1290" y="883"/>
                  </a:cxn>
                  <a:cxn ang="0">
                    <a:pos x="1197" y="855"/>
                  </a:cxn>
                  <a:cxn ang="0">
                    <a:pos x="1093" y="868"/>
                  </a:cxn>
                  <a:cxn ang="0">
                    <a:pos x="1090" y="877"/>
                  </a:cxn>
                  <a:cxn ang="0">
                    <a:pos x="1004" y="1002"/>
                  </a:cxn>
                  <a:cxn ang="0">
                    <a:pos x="803" y="855"/>
                  </a:cxn>
                  <a:cxn ang="0">
                    <a:pos x="726" y="855"/>
                  </a:cxn>
                  <a:cxn ang="0">
                    <a:pos x="503" y="796"/>
                  </a:cxn>
                  <a:cxn ang="0">
                    <a:pos x="281" y="747"/>
                  </a:cxn>
                  <a:cxn ang="0">
                    <a:pos x="229" y="684"/>
                  </a:cxn>
                  <a:cxn ang="0">
                    <a:pos x="98" y="595"/>
                  </a:cxn>
                  <a:cxn ang="0">
                    <a:pos x="76" y="535"/>
                  </a:cxn>
                  <a:cxn ang="0">
                    <a:pos x="60" y="524"/>
                  </a:cxn>
                  <a:cxn ang="0">
                    <a:pos x="35" y="450"/>
                  </a:cxn>
                  <a:cxn ang="0">
                    <a:pos x="2" y="314"/>
                  </a:cxn>
                  <a:cxn ang="0">
                    <a:pos x="25" y="148"/>
                  </a:cxn>
                  <a:cxn ang="0">
                    <a:pos x="51" y="61"/>
                  </a:cxn>
                  <a:cxn ang="0">
                    <a:pos x="73" y="87"/>
                  </a:cxn>
                  <a:cxn ang="0">
                    <a:pos x="72" y="20"/>
                  </a:cxn>
                </a:cxnLst>
                <a:rect l="txL" t="txT" r="txR" b="txB"/>
                <a:pathLst>
                  <a:path w="734" h="356">
                    <a:moveTo>
                      <a:pt x="24" y="7"/>
                    </a:moveTo>
                    <a:lnTo>
                      <a:pt x="372" y="7"/>
                    </a:lnTo>
                    <a:lnTo>
                      <a:pt x="377" y="0"/>
                    </a:lnTo>
                    <a:lnTo>
                      <a:pt x="386" y="11"/>
                    </a:lnTo>
                    <a:lnTo>
                      <a:pt x="405" y="12"/>
                    </a:lnTo>
                    <a:lnTo>
                      <a:pt x="424" y="23"/>
                    </a:lnTo>
                    <a:lnTo>
                      <a:pt x="442" y="23"/>
                    </a:lnTo>
                    <a:lnTo>
                      <a:pt x="415" y="46"/>
                    </a:lnTo>
                    <a:lnTo>
                      <a:pt x="430" y="42"/>
                    </a:lnTo>
                    <a:lnTo>
                      <a:pt x="434" y="50"/>
                    </a:lnTo>
                    <a:lnTo>
                      <a:pt x="460" y="39"/>
                    </a:lnTo>
                    <a:lnTo>
                      <a:pt x="460" y="45"/>
                    </a:lnTo>
                    <a:lnTo>
                      <a:pt x="469" y="43"/>
                    </a:lnTo>
                    <a:lnTo>
                      <a:pt x="474" y="51"/>
                    </a:lnTo>
                    <a:lnTo>
                      <a:pt x="504" y="45"/>
                    </a:lnTo>
                    <a:lnTo>
                      <a:pt x="504" y="50"/>
                    </a:lnTo>
                    <a:lnTo>
                      <a:pt x="511" y="50"/>
                    </a:lnTo>
                    <a:lnTo>
                      <a:pt x="515" y="53"/>
                    </a:lnTo>
                    <a:lnTo>
                      <a:pt x="514" y="52"/>
                    </a:lnTo>
                    <a:lnTo>
                      <a:pt x="517" y="59"/>
                    </a:lnTo>
                    <a:lnTo>
                      <a:pt x="479" y="61"/>
                    </a:lnTo>
                    <a:lnTo>
                      <a:pt x="467" y="80"/>
                    </a:lnTo>
                    <a:lnTo>
                      <a:pt x="475" y="75"/>
                    </a:lnTo>
                    <a:lnTo>
                      <a:pt x="467" y="103"/>
                    </a:lnTo>
                    <a:lnTo>
                      <a:pt x="468" y="119"/>
                    </a:lnTo>
                    <a:lnTo>
                      <a:pt x="472" y="127"/>
                    </a:lnTo>
                    <a:lnTo>
                      <a:pt x="477" y="127"/>
                    </a:lnTo>
                    <a:lnTo>
                      <a:pt x="486" y="119"/>
                    </a:lnTo>
                    <a:lnTo>
                      <a:pt x="485" y="89"/>
                    </a:lnTo>
                    <a:lnTo>
                      <a:pt x="491" y="75"/>
                    </a:lnTo>
                    <a:lnTo>
                      <a:pt x="500" y="71"/>
                    </a:lnTo>
                    <a:lnTo>
                      <a:pt x="504" y="63"/>
                    </a:lnTo>
                    <a:lnTo>
                      <a:pt x="522" y="68"/>
                    </a:lnTo>
                    <a:lnTo>
                      <a:pt x="526" y="82"/>
                    </a:lnTo>
                    <a:lnTo>
                      <a:pt x="520" y="96"/>
                    </a:lnTo>
                    <a:lnTo>
                      <a:pt x="530" y="89"/>
                    </a:lnTo>
                    <a:lnTo>
                      <a:pt x="537" y="105"/>
                    </a:lnTo>
                    <a:lnTo>
                      <a:pt x="539" y="105"/>
                    </a:lnTo>
                    <a:lnTo>
                      <a:pt x="525" y="126"/>
                    </a:lnTo>
                    <a:lnTo>
                      <a:pt x="523" y="126"/>
                    </a:lnTo>
                    <a:lnTo>
                      <a:pt x="533" y="128"/>
                    </a:lnTo>
                    <a:lnTo>
                      <a:pt x="547" y="127"/>
                    </a:lnTo>
                    <a:lnTo>
                      <a:pt x="583" y="108"/>
                    </a:lnTo>
                    <a:lnTo>
                      <a:pt x="579" y="101"/>
                    </a:lnTo>
                    <a:lnTo>
                      <a:pt x="616" y="99"/>
                    </a:lnTo>
                    <a:lnTo>
                      <a:pt x="616" y="85"/>
                    </a:lnTo>
                    <a:lnTo>
                      <a:pt x="635" y="73"/>
                    </a:lnTo>
                    <a:lnTo>
                      <a:pt x="673" y="73"/>
                    </a:lnTo>
                    <a:lnTo>
                      <a:pt x="687" y="68"/>
                    </a:lnTo>
                    <a:lnTo>
                      <a:pt x="702" y="33"/>
                    </a:lnTo>
                    <a:lnTo>
                      <a:pt x="709" y="38"/>
                    </a:lnTo>
                    <a:lnTo>
                      <a:pt x="715" y="33"/>
                    </a:lnTo>
                    <a:lnTo>
                      <a:pt x="722" y="39"/>
                    </a:lnTo>
                    <a:lnTo>
                      <a:pt x="725" y="63"/>
                    </a:lnTo>
                    <a:lnTo>
                      <a:pt x="734" y="72"/>
                    </a:lnTo>
                    <a:lnTo>
                      <a:pt x="733" y="71"/>
                    </a:lnTo>
                    <a:lnTo>
                      <a:pt x="733" y="77"/>
                    </a:lnTo>
                    <a:lnTo>
                      <a:pt x="726" y="80"/>
                    </a:lnTo>
                    <a:lnTo>
                      <a:pt x="712" y="85"/>
                    </a:lnTo>
                    <a:lnTo>
                      <a:pt x="709" y="82"/>
                    </a:lnTo>
                    <a:lnTo>
                      <a:pt x="705" y="89"/>
                    </a:lnTo>
                    <a:lnTo>
                      <a:pt x="693" y="95"/>
                    </a:lnTo>
                    <a:lnTo>
                      <a:pt x="683" y="116"/>
                    </a:lnTo>
                    <a:lnTo>
                      <a:pt x="688" y="126"/>
                    </a:lnTo>
                    <a:lnTo>
                      <a:pt x="693" y="126"/>
                    </a:lnTo>
                    <a:lnTo>
                      <a:pt x="693" y="121"/>
                    </a:lnTo>
                    <a:lnTo>
                      <a:pt x="694" y="120"/>
                    </a:lnTo>
                    <a:lnTo>
                      <a:pt x="694" y="127"/>
                    </a:lnTo>
                    <a:lnTo>
                      <a:pt x="682" y="128"/>
                    </a:lnTo>
                    <a:lnTo>
                      <a:pt x="678" y="126"/>
                    </a:lnTo>
                    <a:lnTo>
                      <a:pt x="675" y="130"/>
                    </a:lnTo>
                    <a:lnTo>
                      <a:pt x="657" y="133"/>
                    </a:lnTo>
                    <a:lnTo>
                      <a:pt x="645" y="138"/>
                    </a:lnTo>
                    <a:lnTo>
                      <a:pt x="638" y="163"/>
                    </a:lnTo>
                    <a:lnTo>
                      <a:pt x="631" y="166"/>
                    </a:lnTo>
                    <a:lnTo>
                      <a:pt x="624" y="158"/>
                    </a:lnTo>
                    <a:lnTo>
                      <a:pt x="631" y="175"/>
                    </a:lnTo>
                    <a:lnTo>
                      <a:pt x="622" y="193"/>
                    </a:lnTo>
                    <a:lnTo>
                      <a:pt x="617" y="193"/>
                    </a:lnTo>
                    <a:lnTo>
                      <a:pt x="624" y="181"/>
                    </a:lnTo>
                    <a:lnTo>
                      <a:pt x="615" y="175"/>
                    </a:lnTo>
                    <a:lnTo>
                      <a:pt x="617" y="158"/>
                    </a:lnTo>
                    <a:lnTo>
                      <a:pt x="614" y="163"/>
                    </a:lnTo>
                    <a:lnTo>
                      <a:pt x="610" y="175"/>
                    </a:lnTo>
                    <a:lnTo>
                      <a:pt x="607" y="177"/>
                    </a:lnTo>
                    <a:lnTo>
                      <a:pt x="615" y="183"/>
                    </a:lnTo>
                    <a:lnTo>
                      <a:pt x="614" y="193"/>
                    </a:lnTo>
                    <a:lnTo>
                      <a:pt x="625" y="214"/>
                    </a:lnTo>
                    <a:lnTo>
                      <a:pt x="610" y="228"/>
                    </a:lnTo>
                    <a:lnTo>
                      <a:pt x="581" y="242"/>
                    </a:lnTo>
                    <a:lnTo>
                      <a:pt x="555" y="265"/>
                    </a:lnTo>
                    <a:lnTo>
                      <a:pt x="549" y="278"/>
                    </a:lnTo>
                    <a:lnTo>
                      <a:pt x="568" y="332"/>
                    </a:lnTo>
                    <a:lnTo>
                      <a:pt x="563" y="353"/>
                    </a:lnTo>
                    <a:lnTo>
                      <a:pt x="554" y="356"/>
                    </a:lnTo>
                    <a:lnTo>
                      <a:pt x="547" y="346"/>
                    </a:lnTo>
                    <a:lnTo>
                      <a:pt x="536" y="331"/>
                    </a:lnTo>
                    <a:lnTo>
                      <a:pt x="533" y="305"/>
                    </a:lnTo>
                    <a:lnTo>
                      <a:pt x="518" y="291"/>
                    </a:lnTo>
                    <a:lnTo>
                      <a:pt x="500" y="296"/>
                    </a:lnTo>
                    <a:lnTo>
                      <a:pt x="499" y="291"/>
                    </a:lnTo>
                    <a:lnTo>
                      <a:pt x="486" y="286"/>
                    </a:lnTo>
                    <a:lnTo>
                      <a:pt x="468" y="286"/>
                    </a:lnTo>
                    <a:lnTo>
                      <a:pt x="467" y="283"/>
                    </a:lnTo>
                    <a:lnTo>
                      <a:pt x="445" y="289"/>
                    </a:lnTo>
                    <a:lnTo>
                      <a:pt x="439" y="286"/>
                    </a:lnTo>
                    <a:lnTo>
                      <a:pt x="434" y="291"/>
                    </a:lnTo>
                    <a:lnTo>
                      <a:pt x="450" y="291"/>
                    </a:lnTo>
                    <a:lnTo>
                      <a:pt x="445" y="296"/>
                    </a:lnTo>
                    <a:lnTo>
                      <a:pt x="452" y="304"/>
                    </a:lnTo>
                    <a:lnTo>
                      <a:pt x="450" y="305"/>
                    </a:lnTo>
                    <a:lnTo>
                      <a:pt x="442" y="300"/>
                    </a:lnTo>
                    <a:lnTo>
                      <a:pt x="425" y="304"/>
                    </a:lnTo>
                    <a:lnTo>
                      <a:pt x="417" y="296"/>
                    </a:lnTo>
                    <a:lnTo>
                      <a:pt x="412" y="298"/>
                    </a:lnTo>
                    <a:lnTo>
                      <a:pt x="399" y="296"/>
                    </a:lnTo>
                    <a:lnTo>
                      <a:pt x="381" y="300"/>
                    </a:lnTo>
                    <a:lnTo>
                      <a:pt x="381" y="296"/>
                    </a:lnTo>
                    <a:lnTo>
                      <a:pt x="376" y="296"/>
                    </a:lnTo>
                    <a:lnTo>
                      <a:pt x="379" y="303"/>
                    </a:lnTo>
                    <a:lnTo>
                      <a:pt x="348" y="323"/>
                    </a:lnTo>
                    <a:lnTo>
                      <a:pt x="350" y="345"/>
                    </a:lnTo>
                    <a:lnTo>
                      <a:pt x="350" y="346"/>
                    </a:lnTo>
                    <a:lnTo>
                      <a:pt x="325" y="339"/>
                    </a:lnTo>
                    <a:lnTo>
                      <a:pt x="295" y="296"/>
                    </a:lnTo>
                    <a:lnTo>
                      <a:pt x="280" y="296"/>
                    </a:lnTo>
                    <a:lnTo>
                      <a:pt x="273" y="305"/>
                    </a:lnTo>
                    <a:lnTo>
                      <a:pt x="266" y="305"/>
                    </a:lnTo>
                    <a:lnTo>
                      <a:pt x="253" y="296"/>
                    </a:lnTo>
                    <a:lnTo>
                      <a:pt x="250" y="284"/>
                    </a:lnTo>
                    <a:lnTo>
                      <a:pt x="233" y="269"/>
                    </a:lnTo>
                    <a:lnTo>
                      <a:pt x="175" y="275"/>
                    </a:lnTo>
                    <a:lnTo>
                      <a:pt x="125" y="257"/>
                    </a:lnTo>
                    <a:lnTo>
                      <a:pt x="97" y="258"/>
                    </a:lnTo>
                    <a:lnTo>
                      <a:pt x="98" y="258"/>
                    </a:lnTo>
                    <a:lnTo>
                      <a:pt x="90" y="246"/>
                    </a:lnTo>
                    <a:lnTo>
                      <a:pt x="81" y="241"/>
                    </a:lnTo>
                    <a:lnTo>
                      <a:pt x="80" y="236"/>
                    </a:lnTo>
                    <a:lnTo>
                      <a:pt x="52" y="230"/>
                    </a:lnTo>
                    <a:lnTo>
                      <a:pt x="52" y="222"/>
                    </a:lnTo>
                    <a:lnTo>
                      <a:pt x="34" y="205"/>
                    </a:lnTo>
                    <a:lnTo>
                      <a:pt x="34" y="195"/>
                    </a:lnTo>
                    <a:lnTo>
                      <a:pt x="29" y="191"/>
                    </a:lnTo>
                    <a:lnTo>
                      <a:pt x="27" y="184"/>
                    </a:lnTo>
                    <a:lnTo>
                      <a:pt x="33" y="188"/>
                    </a:lnTo>
                    <a:lnTo>
                      <a:pt x="32" y="180"/>
                    </a:lnTo>
                    <a:lnTo>
                      <a:pt x="20" y="181"/>
                    </a:lnTo>
                    <a:lnTo>
                      <a:pt x="23" y="176"/>
                    </a:lnTo>
                    <a:lnTo>
                      <a:pt x="12" y="168"/>
                    </a:lnTo>
                    <a:lnTo>
                      <a:pt x="12" y="156"/>
                    </a:lnTo>
                    <a:lnTo>
                      <a:pt x="4" y="148"/>
                    </a:lnTo>
                    <a:lnTo>
                      <a:pt x="8" y="128"/>
                    </a:lnTo>
                    <a:lnTo>
                      <a:pt x="2" y="108"/>
                    </a:lnTo>
                    <a:lnTo>
                      <a:pt x="9" y="54"/>
                    </a:lnTo>
                    <a:lnTo>
                      <a:pt x="18" y="54"/>
                    </a:lnTo>
                    <a:lnTo>
                      <a:pt x="9" y="5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8" y="21"/>
                    </a:lnTo>
                    <a:lnTo>
                      <a:pt x="25" y="24"/>
                    </a:lnTo>
                    <a:lnTo>
                      <a:pt x="20" y="32"/>
                    </a:lnTo>
                    <a:lnTo>
                      <a:pt x="25" y="30"/>
                    </a:lnTo>
                    <a:lnTo>
                      <a:pt x="27" y="32"/>
                    </a:lnTo>
                    <a:lnTo>
                      <a:pt x="29" y="14"/>
                    </a:lnTo>
                    <a:lnTo>
                      <a:pt x="24" y="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0" name="Freeform 83"/>
              <p:cNvSpPr/>
              <p:nvPr/>
            </p:nvSpPr>
            <p:spPr>
              <a:xfrm>
                <a:off x="1442" y="1652"/>
                <a:ext cx="29" cy="23"/>
              </a:xfrm>
              <a:custGeom>
                <a:avLst/>
                <a:gdLst>
                  <a:gd name="txL" fmla="*/ 0 w 24"/>
                  <a:gd name="txT" fmla="*/ 0 h 19"/>
                  <a:gd name="txR" fmla="*/ 24 w 24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75" y="18"/>
                  </a:cxn>
                  <a:cxn ang="0">
                    <a:pos x="60" y="0"/>
                  </a:cxn>
                  <a:cxn ang="0">
                    <a:pos x="0" y="34"/>
                  </a:cxn>
                  <a:cxn ang="0">
                    <a:pos x="0" y="61"/>
                  </a:cxn>
                </a:cxnLst>
                <a:rect l="txL" t="txT" r="txR" b="txB"/>
                <a:pathLst>
                  <a:path w="24" h="19">
                    <a:moveTo>
                      <a:pt x="0" y="19"/>
                    </a:moveTo>
                    <a:lnTo>
                      <a:pt x="24" y="6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1" name="Freeform 84"/>
              <p:cNvSpPr/>
              <p:nvPr/>
            </p:nvSpPr>
            <p:spPr>
              <a:xfrm>
                <a:off x="1442" y="1652"/>
                <a:ext cx="29" cy="23"/>
              </a:xfrm>
              <a:custGeom>
                <a:avLst/>
                <a:gdLst>
                  <a:gd name="txL" fmla="*/ 0 w 24"/>
                  <a:gd name="txT" fmla="*/ 0 h 19"/>
                  <a:gd name="txR" fmla="*/ 24 w 24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75" y="18"/>
                  </a:cxn>
                  <a:cxn ang="0">
                    <a:pos x="60" y="0"/>
                  </a:cxn>
                  <a:cxn ang="0">
                    <a:pos x="0" y="34"/>
                  </a:cxn>
                  <a:cxn ang="0">
                    <a:pos x="0" y="61"/>
                  </a:cxn>
                </a:cxnLst>
                <a:rect l="txL" t="txT" r="txR" b="txB"/>
                <a:pathLst>
                  <a:path w="24" h="19">
                    <a:moveTo>
                      <a:pt x="0" y="19"/>
                    </a:moveTo>
                    <a:lnTo>
                      <a:pt x="24" y="6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2" name="Freeform 85"/>
              <p:cNvSpPr/>
              <p:nvPr/>
            </p:nvSpPr>
            <p:spPr>
              <a:xfrm>
                <a:off x="1587" y="1483"/>
                <a:ext cx="40" cy="25"/>
              </a:xfrm>
              <a:custGeom>
                <a:avLst/>
                <a:gdLst>
                  <a:gd name="txL" fmla="*/ 0 w 34"/>
                  <a:gd name="txT" fmla="*/ 0 h 21"/>
                  <a:gd name="txR" fmla="*/ 34 w 34"/>
                  <a:gd name="txB" fmla="*/ 21 h 21"/>
                </a:gdLst>
                <a:ahLst/>
                <a:cxnLst>
                  <a:cxn ang="0">
                    <a:pos x="0" y="0"/>
                  </a:cxn>
                  <a:cxn ang="0">
                    <a:pos x="49" y="50"/>
                  </a:cxn>
                  <a:cxn ang="0">
                    <a:pos x="89" y="61"/>
                  </a:cxn>
                  <a:cxn ang="0">
                    <a:pos x="42" y="10"/>
                  </a:cxn>
                  <a:cxn ang="0">
                    <a:pos x="0" y="0"/>
                  </a:cxn>
                </a:cxnLst>
                <a:rect l="txL" t="txT" r="txR" b="txB"/>
                <a:pathLst>
                  <a:path w="34" h="21">
                    <a:moveTo>
                      <a:pt x="0" y="0"/>
                    </a:moveTo>
                    <a:lnTo>
                      <a:pt x="19" y="17"/>
                    </a:lnTo>
                    <a:lnTo>
                      <a:pt x="34" y="21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3" name="Freeform 86"/>
              <p:cNvSpPr/>
              <p:nvPr/>
            </p:nvSpPr>
            <p:spPr>
              <a:xfrm>
                <a:off x="1587" y="1483"/>
                <a:ext cx="40" cy="25"/>
              </a:xfrm>
              <a:custGeom>
                <a:avLst/>
                <a:gdLst>
                  <a:gd name="txL" fmla="*/ 0 w 34"/>
                  <a:gd name="txT" fmla="*/ 0 h 21"/>
                  <a:gd name="txR" fmla="*/ 34 w 34"/>
                  <a:gd name="txB" fmla="*/ 21 h 21"/>
                </a:gdLst>
                <a:ahLst/>
                <a:cxnLst>
                  <a:cxn ang="0">
                    <a:pos x="0" y="0"/>
                  </a:cxn>
                  <a:cxn ang="0">
                    <a:pos x="49" y="50"/>
                  </a:cxn>
                  <a:cxn ang="0">
                    <a:pos x="89" y="61"/>
                  </a:cxn>
                  <a:cxn ang="0">
                    <a:pos x="42" y="10"/>
                  </a:cxn>
                  <a:cxn ang="0">
                    <a:pos x="0" y="0"/>
                  </a:cxn>
                </a:cxnLst>
                <a:rect l="txL" t="txT" r="txR" b="txB"/>
                <a:pathLst>
                  <a:path w="34" h="21">
                    <a:moveTo>
                      <a:pt x="0" y="0"/>
                    </a:moveTo>
                    <a:lnTo>
                      <a:pt x="19" y="17"/>
                    </a:lnTo>
                    <a:lnTo>
                      <a:pt x="34" y="21"/>
                    </a:lnTo>
                    <a:lnTo>
                      <a:pt x="16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4" name="Freeform 87"/>
              <p:cNvSpPr/>
              <p:nvPr/>
            </p:nvSpPr>
            <p:spPr>
              <a:xfrm>
                <a:off x="1589" y="1542"/>
                <a:ext cx="34" cy="26"/>
              </a:xfrm>
              <a:custGeom>
                <a:avLst/>
                <a:gdLst>
                  <a:gd name="txL" fmla="*/ 0 w 28"/>
                  <a:gd name="txT" fmla="*/ 0 h 21"/>
                  <a:gd name="txR" fmla="*/ 28 w 28"/>
                  <a:gd name="txB" fmla="*/ 21 h 21"/>
                </a:gdLst>
                <a:ahLst/>
                <a:cxnLst>
                  <a:cxn ang="0">
                    <a:pos x="0" y="21"/>
                  </a:cxn>
                  <a:cxn ang="0">
                    <a:pos x="69" y="77"/>
                  </a:cxn>
                  <a:cxn ang="0">
                    <a:pos x="69" y="50"/>
                  </a:cxn>
                  <a:cxn ang="0">
                    <a:pos x="90" y="30"/>
                  </a:cxn>
                  <a:cxn ang="0">
                    <a:pos x="34" y="40"/>
                  </a:cxn>
                  <a:cxn ang="0">
                    <a:pos x="13" y="21"/>
                  </a:cxn>
                  <a:cxn ang="0">
                    <a:pos x="2" y="0"/>
                  </a:cxn>
                  <a:cxn ang="0">
                    <a:pos x="0" y="21"/>
                  </a:cxn>
                </a:cxnLst>
                <a:rect l="txL" t="txT" r="txR" b="txB"/>
                <a:pathLst>
                  <a:path w="28" h="21">
                    <a:moveTo>
                      <a:pt x="0" y="6"/>
                    </a:moveTo>
                    <a:lnTo>
                      <a:pt x="21" y="21"/>
                    </a:lnTo>
                    <a:lnTo>
                      <a:pt x="21" y="14"/>
                    </a:lnTo>
                    <a:lnTo>
                      <a:pt x="28" y="8"/>
                    </a:lnTo>
                    <a:lnTo>
                      <a:pt x="11" y="11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5" name="Freeform 88"/>
              <p:cNvSpPr/>
              <p:nvPr/>
            </p:nvSpPr>
            <p:spPr>
              <a:xfrm>
                <a:off x="1589" y="1542"/>
                <a:ext cx="34" cy="26"/>
              </a:xfrm>
              <a:custGeom>
                <a:avLst/>
                <a:gdLst>
                  <a:gd name="txL" fmla="*/ 0 w 28"/>
                  <a:gd name="txT" fmla="*/ 0 h 21"/>
                  <a:gd name="txR" fmla="*/ 28 w 28"/>
                  <a:gd name="txB" fmla="*/ 21 h 21"/>
                </a:gdLst>
                <a:ahLst/>
                <a:cxnLst>
                  <a:cxn ang="0">
                    <a:pos x="0" y="21"/>
                  </a:cxn>
                  <a:cxn ang="0">
                    <a:pos x="69" y="77"/>
                  </a:cxn>
                  <a:cxn ang="0">
                    <a:pos x="69" y="50"/>
                  </a:cxn>
                  <a:cxn ang="0">
                    <a:pos x="90" y="30"/>
                  </a:cxn>
                  <a:cxn ang="0">
                    <a:pos x="34" y="40"/>
                  </a:cxn>
                  <a:cxn ang="0">
                    <a:pos x="13" y="21"/>
                  </a:cxn>
                  <a:cxn ang="0">
                    <a:pos x="2" y="0"/>
                  </a:cxn>
                  <a:cxn ang="0">
                    <a:pos x="0" y="21"/>
                  </a:cxn>
                </a:cxnLst>
                <a:rect l="txL" t="txT" r="txR" b="txB"/>
                <a:pathLst>
                  <a:path w="28" h="21">
                    <a:moveTo>
                      <a:pt x="0" y="6"/>
                    </a:moveTo>
                    <a:lnTo>
                      <a:pt x="21" y="21"/>
                    </a:lnTo>
                    <a:lnTo>
                      <a:pt x="21" y="14"/>
                    </a:lnTo>
                    <a:lnTo>
                      <a:pt x="28" y="8"/>
                    </a:lnTo>
                    <a:lnTo>
                      <a:pt x="11" y="11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6" name="Freeform 89"/>
              <p:cNvSpPr/>
              <p:nvPr/>
            </p:nvSpPr>
            <p:spPr>
              <a:xfrm>
                <a:off x="1295" y="1159"/>
                <a:ext cx="28" cy="23"/>
              </a:xfrm>
              <a:custGeom>
                <a:avLst/>
                <a:gdLst>
                  <a:gd name="txL" fmla="*/ 0 w 24"/>
                  <a:gd name="txT" fmla="*/ 0 h 19"/>
                  <a:gd name="txR" fmla="*/ 24 w 24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30" y="50"/>
                  </a:cxn>
                  <a:cxn ang="0">
                    <a:pos x="63" y="0"/>
                  </a:cxn>
                  <a:cxn ang="0">
                    <a:pos x="13" y="15"/>
                  </a:cxn>
                  <a:cxn ang="0">
                    <a:pos x="0" y="61"/>
                  </a:cxn>
                </a:cxnLst>
                <a:rect l="txL" t="txT" r="txR" b="txB"/>
                <a:pathLst>
                  <a:path w="24" h="19">
                    <a:moveTo>
                      <a:pt x="0" y="19"/>
                    </a:moveTo>
                    <a:lnTo>
                      <a:pt x="12" y="16"/>
                    </a:lnTo>
                    <a:lnTo>
                      <a:pt x="24" y="0"/>
                    </a:lnTo>
                    <a:lnTo>
                      <a:pt x="5" y="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7" name="Freeform 90"/>
              <p:cNvSpPr/>
              <p:nvPr/>
            </p:nvSpPr>
            <p:spPr>
              <a:xfrm>
                <a:off x="1295" y="1159"/>
                <a:ext cx="28" cy="23"/>
              </a:xfrm>
              <a:custGeom>
                <a:avLst/>
                <a:gdLst>
                  <a:gd name="txL" fmla="*/ 0 w 24"/>
                  <a:gd name="txT" fmla="*/ 0 h 19"/>
                  <a:gd name="txR" fmla="*/ 24 w 24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30" y="50"/>
                  </a:cxn>
                  <a:cxn ang="0">
                    <a:pos x="63" y="0"/>
                  </a:cxn>
                  <a:cxn ang="0">
                    <a:pos x="13" y="15"/>
                  </a:cxn>
                  <a:cxn ang="0">
                    <a:pos x="0" y="61"/>
                  </a:cxn>
                </a:cxnLst>
                <a:rect l="txL" t="txT" r="txR" b="txB"/>
                <a:pathLst>
                  <a:path w="24" h="19">
                    <a:moveTo>
                      <a:pt x="0" y="19"/>
                    </a:moveTo>
                    <a:lnTo>
                      <a:pt x="12" y="16"/>
                    </a:lnTo>
                    <a:lnTo>
                      <a:pt x="24" y="0"/>
                    </a:lnTo>
                    <a:lnTo>
                      <a:pt x="5" y="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8" name="Freeform 91"/>
              <p:cNvSpPr/>
              <p:nvPr/>
            </p:nvSpPr>
            <p:spPr>
              <a:xfrm>
                <a:off x="1350" y="1170"/>
                <a:ext cx="22" cy="22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1" y="0"/>
                  </a:cxn>
                  <a:cxn ang="0">
                    <a:pos x="0" y="31"/>
                  </a:cxn>
                  <a:cxn ang="0">
                    <a:pos x="16" y="45"/>
                  </a:cxn>
                  <a:cxn ang="0">
                    <a:pos x="45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9" h="19">
                    <a:moveTo>
                      <a:pt x="1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9" name="Freeform 92"/>
              <p:cNvSpPr/>
              <p:nvPr/>
            </p:nvSpPr>
            <p:spPr>
              <a:xfrm>
                <a:off x="1350" y="1170"/>
                <a:ext cx="22" cy="22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1" y="0"/>
                  </a:cxn>
                  <a:cxn ang="0">
                    <a:pos x="0" y="31"/>
                  </a:cxn>
                  <a:cxn ang="0">
                    <a:pos x="16" y="45"/>
                  </a:cxn>
                  <a:cxn ang="0">
                    <a:pos x="45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9" h="19">
                    <a:moveTo>
                      <a:pt x="1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9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0" name="Freeform 93"/>
              <p:cNvSpPr/>
              <p:nvPr/>
            </p:nvSpPr>
            <p:spPr>
              <a:xfrm>
                <a:off x="1350" y="1325"/>
                <a:ext cx="22" cy="24"/>
              </a:xfrm>
              <a:custGeom>
                <a:avLst/>
                <a:gdLst>
                  <a:gd name="txL" fmla="*/ 0 w 19"/>
                  <a:gd name="txT" fmla="*/ 0 h 20"/>
                  <a:gd name="txR" fmla="*/ 19 w 19"/>
                  <a:gd name="txB" fmla="*/ 20 h 20"/>
                </a:gdLst>
                <a:ahLst/>
                <a:cxnLst>
                  <a:cxn ang="0">
                    <a:pos x="0" y="17"/>
                  </a:cxn>
                  <a:cxn ang="0">
                    <a:pos x="0" y="49"/>
                  </a:cxn>
                  <a:cxn ang="0">
                    <a:pos x="36" y="60"/>
                  </a:cxn>
                  <a:cxn ang="0">
                    <a:pos x="45" y="14"/>
                  </a:cxn>
                  <a:cxn ang="0">
                    <a:pos x="36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19" h="20">
                    <a:moveTo>
                      <a:pt x="0" y="6"/>
                    </a:moveTo>
                    <a:lnTo>
                      <a:pt x="0" y="16"/>
                    </a:lnTo>
                    <a:lnTo>
                      <a:pt x="15" y="20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1" name="Freeform 94"/>
              <p:cNvSpPr/>
              <p:nvPr/>
            </p:nvSpPr>
            <p:spPr>
              <a:xfrm>
                <a:off x="1350" y="1325"/>
                <a:ext cx="22" cy="24"/>
              </a:xfrm>
              <a:custGeom>
                <a:avLst/>
                <a:gdLst>
                  <a:gd name="txL" fmla="*/ 0 w 19"/>
                  <a:gd name="txT" fmla="*/ 0 h 20"/>
                  <a:gd name="txR" fmla="*/ 19 w 19"/>
                  <a:gd name="txB" fmla="*/ 20 h 20"/>
                </a:gdLst>
                <a:ahLst/>
                <a:cxnLst>
                  <a:cxn ang="0">
                    <a:pos x="0" y="17"/>
                  </a:cxn>
                  <a:cxn ang="0">
                    <a:pos x="0" y="49"/>
                  </a:cxn>
                  <a:cxn ang="0">
                    <a:pos x="36" y="60"/>
                  </a:cxn>
                  <a:cxn ang="0">
                    <a:pos x="45" y="14"/>
                  </a:cxn>
                  <a:cxn ang="0">
                    <a:pos x="36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19" h="20">
                    <a:moveTo>
                      <a:pt x="0" y="6"/>
                    </a:moveTo>
                    <a:lnTo>
                      <a:pt x="0" y="16"/>
                    </a:lnTo>
                    <a:lnTo>
                      <a:pt x="15" y="20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2" name="Freeform 95"/>
              <p:cNvSpPr/>
              <p:nvPr/>
            </p:nvSpPr>
            <p:spPr>
              <a:xfrm>
                <a:off x="1319" y="1414"/>
                <a:ext cx="24" cy="21"/>
              </a:xfrm>
              <a:custGeom>
                <a:avLst/>
                <a:gdLst>
                  <a:gd name="txL" fmla="*/ 0 w 19"/>
                  <a:gd name="txT" fmla="*/ 0 h 18"/>
                  <a:gd name="txR" fmla="*/ 19 w 19"/>
                  <a:gd name="txB" fmla="*/ 18 h 18"/>
                </a:gdLst>
                <a:ahLst/>
                <a:cxnLst>
                  <a:cxn ang="0">
                    <a:pos x="0" y="11"/>
                  </a:cxn>
                  <a:cxn ang="0">
                    <a:pos x="77" y="46"/>
                  </a:cxn>
                  <a:cxn ang="0">
                    <a:pos x="61" y="0"/>
                  </a:cxn>
                  <a:cxn ang="0">
                    <a:pos x="0" y="11"/>
                  </a:cxn>
                </a:cxnLst>
                <a:rect l="txL" t="txT" r="txR" b="txB"/>
                <a:pathLst>
                  <a:path w="19" h="18">
                    <a:moveTo>
                      <a:pt x="0" y="4"/>
                    </a:moveTo>
                    <a:lnTo>
                      <a:pt x="19" y="18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3" name="Freeform 96"/>
              <p:cNvSpPr/>
              <p:nvPr/>
            </p:nvSpPr>
            <p:spPr>
              <a:xfrm>
                <a:off x="1319" y="1414"/>
                <a:ext cx="24" cy="21"/>
              </a:xfrm>
              <a:custGeom>
                <a:avLst/>
                <a:gdLst>
                  <a:gd name="txL" fmla="*/ 0 w 19"/>
                  <a:gd name="txT" fmla="*/ 0 h 18"/>
                  <a:gd name="txR" fmla="*/ 19 w 19"/>
                  <a:gd name="txB" fmla="*/ 18 h 18"/>
                </a:gdLst>
                <a:ahLst/>
                <a:cxnLst>
                  <a:cxn ang="0">
                    <a:pos x="0" y="11"/>
                  </a:cxn>
                  <a:cxn ang="0">
                    <a:pos x="77" y="46"/>
                  </a:cxn>
                  <a:cxn ang="0">
                    <a:pos x="61" y="0"/>
                  </a:cxn>
                  <a:cxn ang="0">
                    <a:pos x="0" y="11"/>
                  </a:cxn>
                </a:cxnLst>
                <a:rect l="txL" t="txT" r="txR" b="txB"/>
                <a:pathLst>
                  <a:path w="19" h="18">
                    <a:moveTo>
                      <a:pt x="0" y="4"/>
                    </a:moveTo>
                    <a:lnTo>
                      <a:pt x="19" y="18"/>
                    </a:lnTo>
                    <a:lnTo>
                      <a:pt x="15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4" name="Freeform 97"/>
              <p:cNvSpPr/>
              <p:nvPr/>
            </p:nvSpPr>
            <p:spPr>
              <a:xfrm>
                <a:off x="1664" y="1446"/>
                <a:ext cx="99" cy="101"/>
              </a:xfrm>
              <a:custGeom>
                <a:avLst/>
                <a:gdLst>
                  <a:gd name="txL" fmla="*/ 0 w 83"/>
                  <a:gd name="txT" fmla="*/ 0 h 85"/>
                  <a:gd name="txR" fmla="*/ 83 w 83"/>
                  <a:gd name="txB" fmla="*/ 85 h 85"/>
                </a:gdLst>
                <a:ahLst/>
                <a:cxnLst>
                  <a:cxn ang="0">
                    <a:pos x="0" y="179"/>
                  </a:cxn>
                  <a:cxn ang="0">
                    <a:pos x="1" y="203"/>
                  </a:cxn>
                  <a:cxn ang="0">
                    <a:pos x="35" y="194"/>
                  </a:cxn>
                  <a:cxn ang="0">
                    <a:pos x="140" y="203"/>
                  </a:cxn>
                  <a:cxn ang="0">
                    <a:pos x="140" y="215"/>
                  </a:cxn>
                  <a:cxn ang="0">
                    <a:pos x="123" y="226"/>
                  </a:cxn>
                  <a:cxn ang="0">
                    <a:pos x="147" y="226"/>
                  </a:cxn>
                  <a:cxn ang="0">
                    <a:pos x="161" y="210"/>
                  </a:cxn>
                  <a:cxn ang="0">
                    <a:pos x="199" y="210"/>
                  </a:cxn>
                  <a:cxn ang="0">
                    <a:pos x="187" y="226"/>
                  </a:cxn>
                  <a:cxn ang="0">
                    <a:pos x="204" y="222"/>
                  </a:cxn>
                  <a:cxn ang="0">
                    <a:pos x="204" y="240"/>
                  </a:cxn>
                  <a:cxn ang="0">
                    <a:pos x="223" y="240"/>
                  </a:cxn>
                  <a:cxn ang="0">
                    <a:pos x="239" y="194"/>
                  </a:cxn>
                  <a:cxn ang="0">
                    <a:pos x="221" y="197"/>
                  </a:cxn>
                  <a:cxn ang="0">
                    <a:pos x="228" y="177"/>
                  </a:cxn>
                  <a:cxn ang="0">
                    <a:pos x="204" y="197"/>
                  </a:cxn>
                  <a:cxn ang="0">
                    <a:pos x="199" y="189"/>
                  </a:cxn>
                  <a:cxn ang="0">
                    <a:pos x="228" y="149"/>
                  </a:cxn>
                  <a:cxn ang="0">
                    <a:pos x="200" y="150"/>
                  </a:cxn>
                  <a:cxn ang="0">
                    <a:pos x="191" y="135"/>
                  </a:cxn>
                  <a:cxn ang="0">
                    <a:pos x="211" y="115"/>
                  </a:cxn>
                  <a:cxn ang="0">
                    <a:pos x="147" y="114"/>
                  </a:cxn>
                  <a:cxn ang="0">
                    <a:pos x="123" y="96"/>
                  </a:cxn>
                  <a:cxn ang="0">
                    <a:pos x="140" y="86"/>
                  </a:cxn>
                  <a:cxn ang="0">
                    <a:pos x="123" y="75"/>
                  </a:cxn>
                  <a:cxn ang="0">
                    <a:pos x="88" y="91"/>
                  </a:cxn>
                  <a:cxn ang="0">
                    <a:pos x="140" y="0"/>
                  </a:cxn>
                  <a:cxn ang="0">
                    <a:pos x="95" y="10"/>
                  </a:cxn>
                  <a:cxn ang="0">
                    <a:pos x="20" y="149"/>
                  </a:cxn>
                  <a:cxn ang="0">
                    <a:pos x="35" y="150"/>
                  </a:cxn>
                  <a:cxn ang="0">
                    <a:pos x="0" y="179"/>
                  </a:cxn>
                </a:cxnLst>
                <a:rect l="txL" t="txT" r="txR" b="txB"/>
                <a:pathLst>
                  <a:path w="83" h="85">
                    <a:moveTo>
                      <a:pt x="0" y="64"/>
                    </a:moveTo>
                    <a:lnTo>
                      <a:pt x="1" y="72"/>
                    </a:lnTo>
                    <a:lnTo>
                      <a:pt x="12" y="69"/>
                    </a:lnTo>
                    <a:lnTo>
                      <a:pt x="49" y="72"/>
                    </a:lnTo>
                    <a:lnTo>
                      <a:pt x="49" y="77"/>
                    </a:lnTo>
                    <a:lnTo>
                      <a:pt x="42" y="81"/>
                    </a:lnTo>
                    <a:lnTo>
                      <a:pt x="50" y="81"/>
                    </a:lnTo>
                    <a:lnTo>
                      <a:pt x="56" y="74"/>
                    </a:lnTo>
                    <a:lnTo>
                      <a:pt x="69" y="74"/>
                    </a:lnTo>
                    <a:lnTo>
                      <a:pt x="65" y="81"/>
                    </a:lnTo>
                    <a:lnTo>
                      <a:pt x="71" y="78"/>
                    </a:lnTo>
                    <a:lnTo>
                      <a:pt x="71" y="85"/>
                    </a:lnTo>
                    <a:lnTo>
                      <a:pt x="78" y="85"/>
                    </a:lnTo>
                    <a:lnTo>
                      <a:pt x="83" y="69"/>
                    </a:lnTo>
                    <a:lnTo>
                      <a:pt x="76" y="70"/>
                    </a:lnTo>
                    <a:lnTo>
                      <a:pt x="79" y="62"/>
                    </a:lnTo>
                    <a:lnTo>
                      <a:pt x="71" y="70"/>
                    </a:lnTo>
                    <a:lnTo>
                      <a:pt x="69" y="67"/>
                    </a:lnTo>
                    <a:lnTo>
                      <a:pt x="79" y="52"/>
                    </a:lnTo>
                    <a:lnTo>
                      <a:pt x="70" y="53"/>
                    </a:lnTo>
                    <a:lnTo>
                      <a:pt x="66" y="48"/>
                    </a:lnTo>
                    <a:lnTo>
                      <a:pt x="73" y="41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49" y="30"/>
                    </a:lnTo>
                    <a:lnTo>
                      <a:pt x="42" y="27"/>
                    </a:lnTo>
                    <a:lnTo>
                      <a:pt x="31" y="33"/>
                    </a:lnTo>
                    <a:lnTo>
                      <a:pt x="49" y="0"/>
                    </a:lnTo>
                    <a:lnTo>
                      <a:pt x="33" y="3"/>
                    </a:lnTo>
                    <a:lnTo>
                      <a:pt x="7" y="52"/>
                    </a:lnTo>
                    <a:lnTo>
                      <a:pt x="12" y="5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5" name="Freeform 98"/>
              <p:cNvSpPr/>
              <p:nvPr/>
            </p:nvSpPr>
            <p:spPr>
              <a:xfrm>
                <a:off x="1664" y="1446"/>
                <a:ext cx="99" cy="101"/>
              </a:xfrm>
              <a:custGeom>
                <a:avLst/>
                <a:gdLst>
                  <a:gd name="txL" fmla="*/ 0 w 83"/>
                  <a:gd name="txT" fmla="*/ 0 h 85"/>
                  <a:gd name="txR" fmla="*/ 83 w 83"/>
                  <a:gd name="txB" fmla="*/ 85 h 85"/>
                </a:gdLst>
                <a:ahLst/>
                <a:cxnLst>
                  <a:cxn ang="0">
                    <a:pos x="0" y="179"/>
                  </a:cxn>
                  <a:cxn ang="0">
                    <a:pos x="1" y="203"/>
                  </a:cxn>
                  <a:cxn ang="0">
                    <a:pos x="35" y="194"/>
                  </a:cxn>
                  <a:cxn ang="0">
                    <a:pos x="140" y="203"/>
                  </a:cxn>
                  <a:cxn ang="0">
                    <a:pos x="140" y="215"/>
                  </a:cxn>
                  <a:cxn ang="0">
                    <a:pos x="123" y="226"/>
                  </a:cxn>
                  <a:cxn ang="0">
                    <a:pos x="147" y="226"/>
                  </a:cxn>
                  <a:cxn ang="0">
                    <a:pos x="161" y="210"/>
                  </a:cxn>
                  <a:cxn ang="0">
                    <a:pos x="199" y="210"/>
                  </a:cxn>
                  <a:cxn ang="0">
                    <a:pos x="187" y="226"/>
                  </a:cxn>
                  <a:cxn ang="0">
                    <a:pos x="204" y="222"/>
                  </a:cxn>
                  <a:cxn ang="0">
                    <a:pos x="204" y="240"/>
                  </a:cxn>
                  <a:cxn ang="0">
                    <a:pos x="223" y="240"/>
                  </a:cxn>
                  <a:cxn ang="0">
                    <a:pos x="239" y="194"/>
                  </a:cxn>
                  <a:cxn ang="0">
                    <a:pos x="221" y="197"/>
                  </a:cxn>
                  <a:cxn ang="0">
                    <a:pos x="228" y="177"/>
                  </a:cxn>
                  <a:cxn ang="0">
                    <a:pos x="204" y="197"/>
                  </a:cxn>
                  <a:cxn ang="0">
                    <a:pos x="199" y="189"/>
                  </a:cxn>
                  <a:cxn ang="0">
                    <a:pos x="228" y="149"/>
                  </a:cxn>
                  <a:cxn ang="0">
                    <a:pos x="200" y="150"/>
                  </a:cxn>
                  <a:cxn ang="0">
                    <a:pos x="191" y="135"/>
                  </a:cxn>
                  <a:cxn ang="0">
                    <a:pos x="211" y="115"/>
                  </a:cxn>
                  <a:cxn ang="0">
                    <a:pos x="147" y="114"/>
                  </a:cxn>
                  <a:cxn ang="0">
                    <a:pos x="123" y="96"/>
                  </a:cxn>
                  <a:cxn ang="0">
                    <a:pos x="140" y="86"/>
                  </a:cxn>
                  <a:cxn ang="0">
                    <a:pos x="123" y="75"/>
                  </a:cxn>
                  <a:cxn ang="0">
                    <a:pos x="88" y="91"/>
                  </a:cxn>
                  <a:cxn ang="0">
                    <a:pos x="140" y="0"/>
                  </a:cxn>
                  <a:cxn ang="0">
                    <a:pos x="95" y="10"/>
                  </a:cxn>
                  <a:cxn ang="0">
                    <a:pos x="20" y="149"/>
                  </a:cxn>
                  <a:cxn ang="0">
                    <a:pos x="35" y="150"/>
                  </a:cxn>
                  <a:cxn ang="0">
                    <a:pos x="0" y="179"/>
                  </a:cxn>
                </a:cxnLst>
                <a:rect l="txL" t="txT" r="txR" b="txB"/>
                <a:pathLst>
                  <a:path w="83" h="85">
                    <a:moveTo>
                      <a:pt x="0" y="64"/>
                    </a:moveTo>
                    <a:lnTo>
                      <a:pt x="1" y="72"/>
                    </a:lnTo>
                    <a:lnTo>
                      <a:pt x="12" y="69"/>
                    </a:lnTo>
                    <a:lnTo>
                      <a:pt x="49" y="72"/>
                    </a:lnTo>
                    <a:lnTo>
                      <a:pt x="49" y="77"/>
                    </a:lnTo>
                    <a:lnTo>
                      <a:pt x="42" y="81"/>
                    </a:lnTo>
                    <a:lnTo>
                      <a:pt x="50" y="81"/>
                    </a:lnTo>
                    <a:lnTo>
                      <a:pt x="56" y="74"/>
                    </a:lnTo>
                    <a:lnTo>
                      <a:pt x="69" y="74"/>
                    </a:lnTo>
                    <a:lnTo>
                      <a:pt x="65" y="81"/>
                    </a:lnTo>
                    <a:lnTo>
                      <a:pt x="71" y="78"/>
                    </a:lnTo>
                    <a:lnTo>
                      <a:pt x="71" y="85"/>
                    </a:lnTo>
                    <a:lnTo>
                      <a:pt x="78" y="85"/>
                    </a:lnTo>
                    <a:lnTo>
                      <a:pt x="83" y="69"/>
                    </a:lnTo>
                    <a:lnTo>
                      <a:pt x="76" y="70"/>
                    </a:lnTo>
                    <a:lnTo>
                      <a:pt x="79" y="62"/>
                    </a:lnTo>
                    <a:lnTo>
                      <a:pt x="71" y="70"/>
                    </a:lnTo>
                    <a:lnTo>
                      <a:pt x="69" y="67"/>
                    </a:lnTo>
                    <a:lnTo>
                      <a:pt x="79" y="52"/>
                    </a:lnTo>
                    <a:lnTo>
                      <a:pt x="70" y="53"/>
                    </a:lnTo>
                    <a:lnTo>
                      <a:pt x="66" y="48"/>
                    </a:lnTo>
                    <a:lnTo>
                      <a:pt x="73" y="41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49" y="30"/>
                    </a:lnTo>
                    <a:lnTo>
                      <a:pt x="42" y="27"/>
                    </a:lnTo>
                    <a:lnTo>
                      <a:pt x="31" y="33"/>
                    </a:lnTo>
                    <a:lnTo>
                      <a:pt x="49" y="0"/>
                    </a:lnTo>
                    <a:lnTo>
                      <a:pt x="33" y="3"/>
                    </a:lnTo>
                    <a:lnTo>
                      <a:pt x="7" y="52"/>
                    </a:lnTo>
                    <a:lnTo>
                      <a:pt x="12" y="53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6" name="Freeform 99"/>
              <p:cNvSpPr/>
              <p:nvPr/>
            </p:nvSpPr>
            <p:spPr>
              <a:xfrm>
                <a:off x="1244" y="1056"/>
                <a:ext cx="106" cy="92"/>
              </a:xfrm>
              <a:custGeom>
                <a:avLst/>
                <a:gdLst>
                  <a:gd name="txL" fmla="*/ 0 w 88"/>
                  <a:gd name="txT" fmla="*/ 0 h 78"/>
                  <a:gd name="txR" fmla="*/ 88 w 88"/>
                  <a:gd name="txB" fmla="*/ 78 h 78"/>
                </a:gdLst>
                <a:ahLst/>
                <a:cxnLst>
                  <a:cxn ang="0">
                    <a:pos x="0" y="179"/>
                  </a:cxn>
                  <a:cxn ang="0">
                    <a:pos x="49" y="179"/>
                  </a:cxn>
                  <a:cxn ang="0">
                    <a:pos x="51" y="211"/>
                  </a:cxn>
                  <a:cxn ang="0">
                    <a:pos x="92" y="202"/>
                  </a:cxn>
                  <a:cxn ang="0">
                    <a:pos x="136" y="152"/>
                  </a:cxn>
                  <a:cxn ang="0">
                    <a:pos x="171" y="152"/>
                  </a:cxn>
                  <a:cxn ang="0">
                    <a:pos x="236" y="192"/>
                  </a:cxn>
                  <a:cxn ang="0">
                    <a:pos x="270" y="163"/>
                  </a:cxn>
                  <a:cxn ang="0">
                    <a:pos x="225" y="145"/>
                  </a:cxn>
                  <a:cxn ang="0">
                    <a:pos x="182" y="88"/>
                  </a:cxn>
                  <a:cxn ang="0">
                    <a:pos x="94" y="33"/>
                  </a:cxn>
                  <a:cxn ang="0">
                    <a:pos x="78" y="0"/>
                  </a:cxn>
                  <a:cxn ang="0">
                    <a:pos x="48" y="29"/>
                  </a:cxn>
                  <a:cxn ang="0">
                    <a:pos x="35" y="61"/>
                  </a:cxn>
                  <a:cxn ang="0">
                    <a:pos x="35" y="145"/>
                  </a:cxn>
                  <a:cxn ang="0">
                    <a:pos x="0" y="179"/>
                  </a:cxn>
                </a:cxnLst>
                <a:rect l="txL" t="txT" r="txR" b="txB"/>
                <a:pathLst>
                  <a:path w="88" h="78">
                    <a:moveTo>
                      <a:pt x="0" y="66"/>
                    </a:moveTo>
                    <a:lnTo>
                      <a:pt x="16" y="66"/>
                    </a:lnTo>
                    <a:lnTo>
                      <a:pt x="17" y="78"/>
                    </a:lnTo>
                    <a:lnTo>
                      <a:pt x="30" y="75"/>
                    </a:lnTo>
                    <a:lnTo>
                      <a:pt x="45" y="56"/>
                    </a:lnTo>
                    <a:lnTo>
                      <a:pt x="56" y="56"/>
                    </a:lnTo>
                    <a:lnTo>
                      <a:pt x="77" y="71"/>
                    </a:lnTo>
                    <a:lnTo>
                      <a:pt x="88" y="60"/>
                    </a:lnTo>
                    <a:lnTo>
                      <a:pt x="74" y="54"/>
                    </a:lnTo>
                    <a:lnTo>
                      <a:pt x="59" y="33"/>
                    </a:lnTo>
                    <a:lnTo>
                      <a:pt x="31" y="12"/>
                    </a:lnTo>
                    <a:lnTo>
                      <a:pt x="26" y="0"/>
                    </a:lnTo>
                    <a:lnTo>
                      <a:pt x="15" y="11"/>
                    </a:lnTo>
                    <a:lnTo>
                      <a:pt x="12" y="22"/>
                    </a:lnTo>
                    <a:lnTo>
                      <a:pt x="12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7" name="Freeform 100"/>
              <p:cNvSpPr/>
              <p:nvPr/>
            </p:nvSpPr>
            <p:spPr>
              <a:xfrm>
                <a:off x="1244" y="1056"/>
                <a:ext cx="106" cy="92"/>
              </a:xfrm>
              <a:custGeom>
                <a:avLst/>
                <a:gdLst>
                  <a:gd name="txL" fmla="*/ 0 w 88"/>
                  <a:gd name="txT" fmla="*/ 0 h 78"/>
                  <a:gd name="txR" fmla="*/ 88 w 88"/>
                  <a:gd name="txB" fmla="*/ 78 h 78"/>
                </a:gdLst>
                <a:ahLst/>
                <a:cxnLst>
                  <a:cxn ang="0">
                    <a:pos x="0" y="179"/>
                  </a:cxn>
                  <a:cxn ang="0">
                    <a:pos x="49" y="179"/>
                  </a:cxn>
                  <a:cxn ang="0">
                    <a:pos x="51" y="211"/>
                  </a:cxn>
                  <a:cxn ang="0">
                    <a:pos x="92" y="202"/>
                  </a:cxn>
                  <a:cxn ang="0">
                    <a:pos x="136" y="152"/>
                  </a:cxn>
                  <a:cxn ang="0">
                    <a:pos x="171" y="152"/>
                  </a:cxn>
                  <a:cxn ang="0">
                    <a:pos x="236" y="192"/>
                  </a:cxn>
                  <a:cxn ang="0">
                    <a:pos x="270" y="163"/>
                  </a:cxn>
                  <a:cxn ang="0">
                    <a:pos x="225" y="145"/>
                  </a:cxn>
                  <a:cxn ang="0">
                    <a:pos x="182" y="88"/>
                  </a:cxn>
                  <a:cxn ang="0">
                    <a:pos x="94" y="33"/>
                  </a:cxn>
                  <a:cxn ang="0">
                    <a:pos x="78" y="0"/>
                  </a:cxn>
                  <a:cxn ang="0">
                    <a:pos x="48" y="29"/>
                  </a:cxn>
                  <a:cxn ang="0">
                    <a:pos x="35" y="61"/>
                  </a:cxn>
                  <a:cxn ang="0">
                    <a:pos x="35" y="145"/>
                  </a:cxn>
                  <a:cxn ang="0">
                    <a:pos x="0" y="179"/>
                  </a:cxn>
                </a:cxnLst>
                <a:rect l="txL" t="txT" r="txR" b="txB"/>
                <a:pathLst>
                  <a:path w="88" h="78">
                    <a:moveTo>
                      <a:pt x="0" y="66"/>
                    </a:moveTo>
                    <a:lnTo>
                      <a:pt x="16" y="66"/>
                    </a:lnTo>
                    <a:lnTo>
                      <a:pt x="17" y="78"/>
                    </a:lnTo>
                    <a:lnTo>
                      <a:pt x="30" y="75"/>
                    </a:lnTo>
                    <a:lnTo>
                      <a:pt x="45" y="56"/>
                    </a:lnTo>
                    <a:lnTo>
                      <a:pt x="56" y="56"/>
                    </a:lnTo>
                    <a:lnTo>
                      <a:pt x="77" y="71"/>
                    </a:lnTo>
                    <a:lnTo>
                      <a:pt x="88" y="60"/>
                    </a:lnTo>
                    <a:lnTo>
                      <a:pt x="74" y="54"/>
                    </a:lnTo>
                    <a:lnTo>
                      <a:pt x="59" y="33"/>
                    </a:lnTo>
                    <a:lnTo>
                      <a:pt x="31" y="12"/>
                    </a:lnTo>
                    <a:lnTo>
                      <a:pt x="26" y="0"/>
                    </a:lnTo>
                    <a:lnTo>
                      <a:pt x="15" y="11"/>
                    </a:lnTo>
                    <a:lnTo>
                      <a:pt x="12" y="22"/>
                    </a:lnTo>
                    <a:lnTo>
                      <a:pt x="12" y="54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8" name="Freeform 101"/>
              <p:cNvSpPr/>
              <p:nvPr/>
            </p:nvSpPr>
            <p:spPr>
              <a:xfrm>
                <a:off x="1391" y="978"/>
                <a:ext cx="37" cy="37"/>
              </a:xfrm>
              <a:custGeom>
                <a:avLst/>
                <a:gdLst>
                  <a:gd name="txL" fmla="*/ 0 w 30"/>
                  <a:gd name="txT" fmla="*/ 0 h 31"/>
                  <a:gd name="txR" fmla="*/ 30 w 30"/>
                  <a:gd name="txB" fmla="*/ 31 h 31"/>
                </a:gdLst>
                <a:ahLst/>
                <a:cxnLst>
                  <a:cxn ang="0">
                    <a:pos x="0" y="50"/>
                  </a:cxn>
                  <a:cxn ang="0">
                    <a:pos x="14" y="90"/>
                  </a:cxn>
                  <a:cxn ang="0">
                    <a:pos x="72" y="76"/>
                  </a:cxn>
                  <a:cxn ang="0">
                    <a:pos x="99" y="61"/>
                  </a:cxn>
                  <a:cxn ang="0">
                    <a:pos x="106" y="29"/>
                  </a:cxn>
                  <a:cxn ang="0">
                    <a:pos x="80" y="0"/>
                  </a:cxn>
                  <a:cxn ang="0">
                    <a:pos x="35" y="0"/>
                  </a:cxn>
                  <a:cxn ang="0">
                    <a:pos x="0" y="50"/>
                  </a:cxn>
                </a:cxnLst>
                <a:rect l="txL" t="txT" r="txR" b="txB"/>
                <a:pathLst>
                  <a:path w="30" h="31">
                    <a:moveTo>
                      <a:pt x="0" y="17"/>
                    </a:moveTo>
                    <a:lnTo>
                      <a:pt x="4" y="31"/>
                    </a:lnTo>
                    <a:lnTo>
                      <a:pt x="20" y="27"/>
                    </a:lnTo>
                    <a:lnTo>
                      <a:pt x="28" y="21"/>
                    </a:lnTo>
                    <a:lnTo>
                      <a:pt x="30" y="10"/>
                    </a:lnTo>
                    <a:lnTo>
                      <a:pt x="23" y="0"/>
                    </a:lnTo>
                    <a:lnTo>
                      <a:pt x="1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09" name="Freeform 102"/>
              <p:cNvSpPr/>
              <p:nvPr/>
            </p:nvSpPr>
            <p:spPr>
              <a:xfrm>
                <a:off x="1391" y="978"/>
                <a:ext cx="37" cy="37"/>
              </a:xfrm>
              <a:custGeom>
                <a:avLst/>
                <a:gdLst>
                  <a:gd name="txL" fmla="*/ 0 w 30"/>
                  <a:gd name="txT" fmla="*/ 0 h 31"/>
                  <a:gd name="txR" fmla="*/ 30 w 30"/>
                  <a:gd name="txB" fmla="*/ 31 h 31"/>
                </a:gdLst>
                <a:ahLst/>
                <a:cxnLst>
                  <a:cxn ang="0">
                    <a:pos x="0" y="50"/>
                  </a:cxn>
                  <a:cxn ang="0">
                    <a:pos x="14" y="90"/>
                  </a:cxn>
                  <a:cxn ang="0">
                    <a:pos x="72" y="76"/>
                  </a:cxn>
                  <a:cxn ang="0">
                    <a:pos x="99" y="61"/>
                  </a:cxn>
                  <a:cxn ang="0">
                    <a:pos x="106" y="29"/>
                  </a:cxn>
                  <a:cxn ang="0">
                    <a:pos x="80" y="0"/>
                  </a:cxn>
                  <a:cxn ang="0">
                    <a:pos x="35" y="0"/>
                  </a:cxn>
                  <a:cxn ang="0">
                    <a:pos x="0" y="50"/>
                  </a:cxn>
                </a:cxnLst>
                <a:rect l="txL" t="txT" r="txR" b="txB"/>
                <a:pathLst>
                  <a:path w="30" h="31">
                    <a:moveTo>
                      <a:pt x="0" y="17"/>
                    </a:moveTo>
                    <a:lnTo>
                      <a:pt x="4" y="31"/>
                    </a:lnTo>
                    <a:lnTo>
                      <a:pt x="20" y="27"/>
                    </a:lnTo>
                    <a:lnTo>
                      <a:pt x="28" y="21"/>
                    </a:lnTo>
                    <a:lnTo>
                      <a:pt x="30" y="10"/>
                    </a:lnTo>
                    <a:lnTo>
                      <a:pt x="23" y="0"/>
                    </a:lnTo>
                    <a:lnTo>
                      <a:pt x="10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0" name="Freeform 103"/>
              <p:cNvSpPr/>
              <p:nvPr/>
            </p:nvSpPr>
            <p:spPr>
              <a:xfrm>
                <a:off x="1202" y="742"/>
                <a:ext cx="430" cy="444"/>
              </a:xfrm>
              <a:custGeom>
                <a:avLst/>
                <a:gdLst>
                  <a:gd name="txL" fmla="*/ 0 w 360"/>
                  <a:gd name="txT" fmla="*/ 0 h 372"/>
                  <a:gd name="txR" fmla="*/ 360 w 360"/>
                  <a:gd name="txB" fmla="*/ 372 h 372"/>
                </a:gdLst>
                <a:ahLst/>
                <a:cxnLst>
                  <a:cxn ang="0">
                    <a:pos x="93" y="370"/>
                  </a:cxn>
                  <a:cxn ang="0">
                    <a:pos x="280" y="417"/>
                  </a:cxn>
                  <a:cxn ang="0">
                    <a:pos x="374" y="449"/>
                  </a:cxn>
                  <a:cxn ang="0">
                    <a:pos x="437" y="388"/>
                  </a:cxn>
                  <a:cxn ang="0">
                    <a:pos x="516" y="473"/>
                  </a:cxn>
                  <a:cxn ang="0">
                    <a:pos x="551" y="502"/>
                  </a:cxn>
                  <a:cxn ang="0">
                    <a:pos x="624" y="580"/>
                  </a:cxn>
                  <a:cxn ang="0">
                    <a:pos x="564" y="748"/>
                  </a:cxn>
                  <a:cxn ang="0">
                    <a:pos x="558" y="818"/>
                  </a:cxn>
                  <a:cxn ang="0">
                    <a:pos x="447" y="837"/>
                  </a:cxn>
                  <a:cxn ang="0">
                    <a:pos x="416" y="877"/>
                  </a:cxn>
                  <a:cxn ang="0">
                    <a:pos x="497" y="902"/>
                  </a:cxn>
                  <a:cxn ang="0">
                    <a:pos x="558" y="890"/>
                  </a:cxn>
                  <a:cxn ang="0">
                    <a:pos x="659" y="974"/>
                  </a:cxn>
                  <a:cxn ang="0">
                    <a:pos x="755" y="1018"/>
                  </a:cxn>
                  <a:cxn ang="0">
                    <a:pos x="871" y="1077"/>
                  </a:cxn>
                  <a:cxn ang="0">
                    <a:pos x="787" y="966"/>
                  </a:cxn>
                  <a:cxn ang="0">
                    <a:pos x="890" y="1003"/>
                  </a:cxn>
                  <a:cxn ang="0">
                    <a:pos x="946" y="956"/>
                  </a:cxn>
                  <a:cxn ang="0">
                    <a:pos x="911" y="884"/>
                  </a:cxn>
                  <a:cxn ang="0">
                    <a:pos x="827" y="788"/>
                  </a:cxn>
                  <a:cxn ang="0">
                    <a:pos x="896" y="773"/>
                  </a:cxn>
                  <a:cxn ang="0">
                    <a:pos x="953" y="851"/>
                  </a:cxn>
                  <a:cxn ang="0">
                    <a:pos x="1014" y="794"/>
                  </a:cxn>
                  <a:cxn ang="0">
                    <a:pos x="910" y="586"/>
                  </a:cxn>
                  <a:cxn ang="0">
                    <a:pos x="803" y="553"/>
                  </a:cxn>
                  <a:cxn ang="0">
                    <a:pos x="849" y="491"/>
                  </a:cxn>
                  <a:cxn ang="0">
                    <a:pos x="824" y="411"/>
                  </a:cxn>
                  <a:cxn ang="0">
                    <a:pos x="742" y="326"/>
                  </a:cxn>
                  <a:cxn ang="0">
                    <a:pos x="646" y="240"/>
                  </a:cxn>
                  <a:cxn ang="0">
                    <a:pos x="572" y="140"/>
                  </a:cxn>
                  <a:cxn ang="0">
                    <a:pos x="438" y="117"/>
                  </a:cxn>
                  <a:cxn ang="0">
                    <a:pos x="358" y="153"/>
                  </a:cxn>
                  <a:cxn ang="0">
                    <a:pos x="331" y="134"/>
                  </a:cxn>
                  <a:cxn ang="0">
                    <a:pos x="325" y="29"/>
                  </a:cxn>
                  <a:cxn ang="0">
                    <a:pos x="252" y="10"/>
                  </a:cxn>
                  <a:cxn ang="0">
                    <a:pos x="155" y="199"/>
                  </a:cxn>
                  <a:cxn ang="0">
                    <a:pos x="130" y="202"/>
                  </a:cxn>
                  <a:cxn ang="0">
                    <a:pos x="160" y="35"/>
                  </a:cxn>
                  <a:cxn ang="0">
                    <a:pos x="108" y="0"/>
                  </a:cxn>
                  <a:cxn ang="0">
                    <a:pos x="0" y="175"/>
                  </a:cxn>
                </a:cxnLst>
                <a:rect l="txL" t="txT" r="txR" b="txB"/>
                <a:pathLst>
                  <a:path w="360" h="372">
                    <a:moveTo>
                      <a:pt x="0" y="81"/>
                    </a:moveTo>
                    <a:lnTo>
                      <a:pt x="32" y="128"/>
                    </a:lnTo>
                    <a:lnTo>
                      <a:pt x="53" y="139"/>
                    </a:lnTo>
                    <a:lnTo>
                      <a:pt x="96" y="144"/>
                    </a:lnTo>
                    <a:lnTo>
                      <a:pt x="108" y="142"/>
                    </a:lnTo>
                    <a:lnTo>
                      <a:pt x="128" y="155"/>
                    </a:lnTo>
                    <a:lnTo>
                      <a:pt x="137" y="150"/>
                    </a:lnTo>
                    <a:lnTo>
                      <a:pt x="150" y="134"/>
                    </a:lnTo>
                    <a:lnTo>
                      <a:pt x="158" y="147"/>
                    </a:lnTo>
                    <a:lnTo>
                      <a:pt x="178" y="163"/>
                    </a:lnTo>
                    <a:lnTo>
                      <a:pt x="174" y="185"/>
                    </a:lnTo>
                    <a:lnTo>
                      <a:pt x="189" y="174"/>
                    </a:lnTo>
                    <a:lnTo>
                      <a:pt x="199" y="191"/>
                    </a:lnTo>
                    <a:lnTo>
                      <a:pt x="214" y="201"/>
                    </a:lnTo>
                    <a:lnTo>
                      <a:pt x="222" y="229"/>
                    </a:lnTo>
                    <a:lnTo>
                      <a:pt x="194" y="259"/>
                    </a:lnTo>
                    <a:lnTo>
                      <a:pt x="205" y="275"/>
                    </a:lnTo>
                    <a:lnTo>
                      <a:pt x="192" y="283"/>
                    </a:lnTo>
                    <a:lnTo>
                      <a:pt x="158" y="280"/>
                    </a:lnTo>
                    <a:lnTo>
                      <a:pt x="153" y="289"/>
                    </a:lnTo>
                    <a:lnTo>
                      <a:pt x="148" y="290"/>
                    </a:lnTo>
                    <a:lnTo>
                      <a:pt x="143" y="303"/>
                    </a:lnTo>
                    <a:lnTo>
                      <a:pt x="151" y="312"/>
                    </a:lnTo>
                    <a:lnTo>
                      <a:pt x="171" y="312"/>
                    </a:lnTo>
                    <a:lnTo>
                      <a:pt x="179" y="306"/>
                    </a:lnTo>
                    <a:lnTo>
                      <a:pt x="192" y="308"/>
                    </a:lnTo>
                    <a:lnTo>
                      <a:pt x="227" y="325"/>
                    </a:lnTo>
                    <a:lnTo>
                      <a:pt x="227" y="337"/>
                    </a:lnTo>
                    <a:lnTo>
                      <a:pt x="239" y="346"/>
                    </a:lnTo>
                    <a:lnTo>
                      <a:pt x="260" y="353"/>
                    </a:lnTo>
                    <a:lnTo>
                      <a:pt x="276" y="367"/>
                    </a:lnTo>
                    <a:lnTo>
                      <a:pt x="300" y="372"/>
                    </a:lnTo>
                    <a:lnTo>
                      <a:pt x="300" y="361"/>
                    </a:lnTo>
                    <a:lnTo>
                      <a:pt x="271" y="334"/>
                    </a:lnTo>
                    <a:lnTo>
                      <a:pt x="266" y="323"/>
                    </a:lnTo>
                    <a:lnTo>
                      <a:pt x="306" y="347"/>
                    </a:lnTo>
                    <a:lnTo>
                      <a:pt x="321" y="347"/>
                    </a:lnTo>
                    <a:lnTo>
                      <a:pt x="326" y="331"/>
                    </a:lnTo>
                    <a:lnTo>
                      <a:pt x="315" y="319"/>
                    </a:lnTo>
                    <a:lnTo>
                      <a:pt x="314" y="306"/>
                    </a:lnTo>
                    <a:lnTo>
                      <a:pt x="292" y="284"/>
                    </a:lnTo>
                    <a:lnTo>
                      <a:pt x="285" y="272"/>
                    </a:lnTo>
                    <a:lnTo>
                      <a:pt x="289" y="253"/>
                    </a:lnTo>
                    <a:lnTo>
                      <a:pt x="308" y="267"/>
                    </a:lnTo>
                    <a:lnTo>
                      <a:pt x="315" y="283"/>
                    </a:lnTo>
                    <a:lnTo>
                      <a:pt x="328" y="294"/>
                    </a:lnTo>
                    <a:lnTo>
                      <a:pt x="335" y="280"/>
                    </a:lnTo>
                    <a:lnTo>
                      <a:pt x="349" y="275"/>
                    </a:lnTo>
                    <a:lnTo>
                      <a:pt x="360" y="246"/>
                    </a:lnTo>
                    <a:lnTo>
                      <a:pt x="313" y="202"/>
                    </a:lnTo>
                    <a:lnTo>
                      <a:pt x="292" y="202"/>
                    </a:lnTo>
                    <a:lnTo>
                      <a:pt x="276" y="191"/>
                    </a:lnTo>
                    <a:lnTo>
                      <a:pt x="276" y="174"/>
                    </a:lnTo>
                    <a:lnTo>
                      <a:pt x="292" y="169"/>
                    </a:lnTo>
                    <a:lnTo>
                      <a:pt x="278" y="155"/>
                    </a:lnTo>
                    <a:lnTo>
                      <a:pt x="284" y="142"/>
                    </a:lnTo>
                    <a:lnTo>
                      <a:pt x="273" y="126"/>
                    </a:lnTo>
                    <a:lnTo>
                      <a:pt x="255" y="113"/>
                    </a:lnTo>
                    <a:lnTo>
                      <a:pt x="237" y="92"/>
                    </a:lnTo>
                    <a:lnTo>
                      <a:pt x="222" y="83"/>
                    </a:lnTo>
                    <a:lnTo>
                      <a:pt x="201" y="81"/>
                    </a:lnTo>
                    <a:lnTo>
                      <a:pt x="197" y="49"/>
                    </a:lnTo>
                    <a:lnTo>
                      <a:pt x="179" y="52"/>
                    </a:lnTo>
                    <a:lnTo>
                      <a:pt x="151" y="41"/>
                    </a:lnTo>
                    <a:lnTo>
                      <a:pt x="137" y="53"/>
                    </a:lnTo>
                    <a:lnTo>
                      <a:pt x="123" y="53"/>
                    </a:lnTo>
                    <a:lnTo>
                      <a:pt x="112" y="64"/>
                    </a:lnTo>
                    <a:lnTo>
                      <a:pt x="114" y="46"/>
                    </a:lnTo>
                    <a:lnTo>
                      <a:pt x="106" y="27"/>
                    </a:lnTo>
                    <a:lnTo>
                      <a:pt x="112" y="10"/>
                    </a:lnTo>
                    <a:lnTo>
                      <a:pt x="104" y="0"/>
                    </a:lnTo>
                    <a:lnTo>
                      <a:pt x="87" y="3"/>
                    </a:lnTo>
                    <a:lnTo>
                      <a:pt x="55" y="32"/>
                    </a:lnTo>
                    <a:lnTo>
                      <a:pt x="54" y="69"/>
                    </a:lnTo>
                    <a:lnTo>
                      <a:pt x="57" y="83"/>
                    </a:lnTo>
                    <a:lnTo>
                      <a:pt x="45" y="70"/>
                    </a:lnTo>
                    <a:lnTo>
                      <a:pt x="44" y="39"/>
                    </a:lnTo>
                    <a:lnTo>
                      <a:pt x="55" y="12"/>
                    </a:lnTo>
                    <a:lnTo>
                      <a:pt x="75" y="0"/>
                    </a:lnTo>
                    <a:lnTo>
                      <a:pt x="37" y="0"/>
                    </a:lnTo>
                    <a:lnTo>
                      <a:pt x="10" y="26"/>
                    </a:lnTo>
                    <a:lnTo>
                      <a:pt x="0" y="6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1" name="Freeform 104"/>
              <p:cNvSpPr/>
              <p:nvPr/>
            </p:nvSpPr>
            <p:spPr>
              <a:xfrm>
                <a:off x="1202" y="742"/>
                <a:ext cx="430" cy="444"/>
              </a:xfrm>
              <a:custGeom>
                <a:avLst/>
                <a:gdLst>
                  <a:gd name="txL" fmla="*/ 0 w 360"/>
                  <a:gd name="txT" fmla="*/ 0 h 372"/>
                  <a:gd name="txR" fmla="*/ 360 w 360"/>
                  <a:gd name="txB" fmla="*/ 372 h 372"/>
                </a:gdLst>
                <a:ahLst/>
                <a:cxnLst>
                  <a:cxn ang="0">
                    <a:pos x="93" y="370"/>
                  </a:cxn>
                  <a:cxn ang="0">
                    <a:pos x="280" y="417"/>
                  </a:cxn>
                  <a:cxn ang="0">
                    <a:pos x="374" y="449"/>
                  </a:cxn>
                  <a:cxn ang="0">
                    <a:pos x="437" y="388"/>
                  </a:cxn>
                  <a:cxn ang="0">
                    <a:pos x="516" y="473"/>
                  </a:cxn>
                  <a:cxn ang="0">
                    <a:pos x="551" y="502"/>
                  </a:cxn>
                  <a:cxn ang="0">
                    <a:pos x="624" y="580"/>
                  </a:cxn>
                  <a:cxn ang="0">
                    <a:pos x="564" y="748"/>
                  </a:cxn>
                  <a:cxn ang="0">
                    <a:pos x="558" y="818"/>
                  </a:cxn>
                  <a:cxn ang="0">
                    <a:pos x="447" y="837"/>
                  </a:cxn>
                  <a:cxn ang="0">
                    <a:pos x="416" y="877"/>
                  </a:cxn>
                  <a:cxn ang="0">
                    <a:pos x="497" y="902"/>
                  </a:cxn>
                  <a:cxn ang="0">
                    <a:pos x="558" y="890"/>
                  </a:cxn>
                  <a:cxn ang="0">
                    <a:pos x="659" y="974"/>
                  </a:cxn>
                  <a:cxn ang="0">
                    <a:pos x="755" y="1018"/>
                  </a:cxn>
                  <a:cxn ang="0">
                    <a:pos x="871" y="1077"/>
                  </a:cxn>
                  <a:cxn ang="0">
                    <a:pos x="787" y="966"/>
                  </a:cxn>
                  <a:cxn ang="0">
                    <a:pos x="890" y="1003"/>
                  </a:cxn>
                  <a:cxn ang="0">
                    <a:pos x="946" y="956"/>
                  </a:cxn>
                  <a:cxn ang="0">
                    <a:pos x="911" y="884"/>
                  </a:cxn>
                  <a:cxn ang="0">
                    <a:pos x="827" y="788"/>
                  </a:cxn>
                  <a:cxn ang="0">
                    <a:pos x="896" y="773"/>
                  </a:cxn>
                  <a:cxn ang="0">
                    <a:pos x="953" y="851"/>
                  </a:cxn>
                  <a:cxn ang="0">
                    <a:pos x="1014" y="794"/>
                  </a:cxn>
                  <a:cxn ang="0">
                    <a:pos x="910" y="586"/>
                  </a:cxn>
                  <a:cxn ang="0">
                    <a:pos x="803" y="553"/>
                  </a:cxn>
                  <a:cxn ang="0">
                    <a:pos x="849" y="491"/>
                  </a:cxn>
                  <a:cxn ang="0">
                    <a:pos x="824" y="411"/>
                  </a:cxn>
                  <a:cxn ang="0">
                    <a:pos x="742" y="326"/>
                  </a:cxn>
                  <a:cxn ang="0">
                    <a:pos x="646" y="240"/>
                  </a:cxn>
                  <a:cxn ang="0">
                    <a:pos x="572" y="140"/>
                  </a:cxn>
                  <a:cxn ang="0">
                    <a:pos x="438" y="117"/>
                  </a:cxn>
                  <a:cxn ang="0">
                    <a:pos x="358" y="153"/>
                  </a:cxn>
                  <a:cxn ang="0">
                    <a:pos x="331" y="134"/>
                  </a:cxn>
                  <a:cxn ang="0">
                    <a:pos x="325" y="29"/>
                  </a:cxn>
                  <a:cxn ang="0">
                    <a:pos x="252" y="10"/>
                  </a:cxn>
                  <a:cxn ang="0">
                    <a:pos x="155" y="199"/>
                  </a:cxn>
                  <a:cxn ang="0">
                    <a:pos x="130" y="202"/>
                  </a:cxn>
                  <a:cxn ang="0">
                    <a:pos x="160" y="35"/>
                  </a:cxn>
                  <a:cxn ang="0">
                    <a:pos x="108" y="0"/>
                  </a:cxn>
                  <a:cxn ang="0">
                    <a:pos x="0" y="175"/>
                  </a:cxn>
                </a:cxnLst>
                <a:rect l="txL" t="txT" r="txR" b="txB"/>
                <a:pathLst>
                  <a:path w="360" h="372">
                    <a:moveTo>
                      <a:pt x="0" y="81"/>
                    </a:moveTo>
                    <a:lnTo>
                      <a:pt x="32" y="128"/>
                    </a:lnTo>
                    <a:lnTo>
                      <a:pt x="53" y="139"/>
                    </a:lnTo>
                    <a:lnTo>
                      <a:pt x="96" y="144"/>
                    </a:lnTo>
                    <a:lnTo>
                      <a:pt x="108" y="142"/>
                    </a:lnTo>
                    <a:lnTo>
                      <a:pt x="128" y="155"/>
                    </a:lnTo>
                    <a:lnTo>
                      <a:pt x="137" y="150"/>
                    </a:lnTo>
                    <a:lnTo>
                      <a:pt x="150" y="134"/>
                    </a:lnTo>
                    <a:lnTo>
                      <a:pt x="158" y="147"/>
                    </a:lnTo>
                    <a:lnTo>
                      <a:pt x="178" y="163"/>
                    </a:lnTo>
                    <a:lnTo>
                      <a:pt x="174" y="185"/>
                    </a:lnTo>
                    <a:lnTo>
                      <a:pt x="189" y="174"/>
                    </a:lnTo>
                    <a:lnTo>
                      <a:pt x="199" y="191"/>
                    </a:lnTo>
                    <a:lnTo>
                      <a:pt x="214" y="201"/>
                    </a:lnTo>
                    <a:lnTo>
                      <a:pt x="222" y="229"/>
                    </a:lnTo>
                    <a:lnTo>
                      <a:pt x="194" y="259"/>
                    </a:lnTo>
                    <a:lnTo>
                      <a:pt x="205" y="275"/>
                    </a:lnTo>
                    <a:lnTo>
                      <a:pt x="192" y="283"/>
                    </a:lnTo>
                    <a:lnTo>
                      <a:pt x="158" y="280"/>
                    </a:lnTo>
                    <a:lnTo>
                      <a:pt x="153" y="289"/>
                    </a:lnTo>
                    <a:lnTo>
                      <a:pt x="148" y="290"/>
                    </a:lnTo>
                    <a:lnTo>
                      <a:pt x="143" y="303"/>
                    </a:lnTo>
                    <a:lnTo>
                      <a:pt x="151" y="312"/>
                    </a:lnTo>
                    <a:lnTo>
                      <a:pt x="171" y="312"/>
                    </a:lnTo>
                    <a:lnTo>
                      <a:pt x="179" y="306"/>
                    </a:lnTo>
                    <a:lnTo>
                      <a:pt x="192" y="308"/>
                    </a:lnTo>
                    <a:lnTo>
                      <a:pt x="227" y="325"/>
                    </a:lnTo>
                    <a:lnTo>
                      <a:pt x="227" y="337"/>
                    </a:lnTo>
                    <a:lnTo>
                      <a:pt x="239" y="346"/>
                    </a:lnTo>
                    <a:lnTo>
                      <a:pt x="260" y="353"/>
                    </a:lnTo>
                    <a:lnTo>
                      <a:pt x="276" y="367"/>
                    </a:lnTo>
                    <a:lnTo>
                      <a:pt x="300" y="372"/>
                    </a:lnTo>
                    <a:lnTo>
                      <a:pt x="300" y="361"/>
                    </a:lnTo>
                    <a:lnTo>
                      <a:pt x="271" y="334"/>
                    </a:lnTo>
                    <a:lnTo>
                      <a:pt x="266" y="323"/>
                    </a:lnTo>
                    <a:lnTo>
                      <a:pt x="306" y="347"/>
                    </a:lnTo>
                    <a:lnTo>
                      <a:pt x="321" y="347"/>
                    </a:lnTo>
                    <a:lnTo>
                      <a:pt x="326" y="331"/>
                    </a:lnTo>
                    <a:lnTo>
                      <a:pt x="315" y="319"/>
                    </a:lnTo>
                    <a:lnTo>
                      <a:pt x="314" y="306"/>
                    </a:lnTo>
                    <a:lnTo>
                      <a:pt x="292" y="284"/>
                    </a:lnTo>
                    <a:lnTo>
                      <a:pt x="285" y="272"/>
                    </a:lnTo>
                    <a:lnTo>
                      <a:pt x="289" y="253"/>
                    </a:lnTo>
                    <a:lnTo>
                      <a:pt x="308" y="267"/>
                    </a:lnTo>
                    <a:lnTo>
                      <a:pt x="315" y="283"/>
                    </a:lnTo>
                    <a:lnTo>
                      <a:pt x="328" y="294"/>
                    </a:lnTo>
                    <a:lnTo>
                      <a:pt x="335" y="280"/>
                    </a:lnTo>
                    <a:lnTo>
                      <a:pt x="349" y="275"/>
                    </a:lnTo>
                    <a:lnTo>
                      <a:pt x="360" y="246"/>
                    </a:lnTo>
                    <a:lnTo>
                      <a:pt x="313" y="202"/>
                    </a:lnTo>
                    <a:lnTo>
                      <a:pt x="292" y="202"/>
                    </a:lnTo>
                    <a:lnTo>
                      <a:pt x="276" y="191"/>
                    </a:lnTo>
                    <a:lnTo>
                      <a:pt x="276" y="174"/>
                    </a:lnTo>
                    <a:lnTo>
                      <a:pt x="292" y="169"/>
                    </a:lnTo>
                    <a:lnTo>
                      <a:pt x="278" y="155"/>
                    </a:lnTo>
                    <a:lnTo>
                      <a:pt x="284" y="142"/>
                    </a:lnTo>
                    <a:lnTo>
                      <a:pt x="273" y="126"/>
                    </a:lnTo>
                    <a:lnTo>
                      <a:pt x="255" y="113"/>
                    </a:lnTo>
                    <a:lnTo>
                      <a:pt x="237" y="92"/>
                    </a:lnTo>
                    <a:lnTo>
                      <a:pt x="222" y="83"/>
                    </a:lnTo>
                    <a:lnTo>
                      <a:pt x="201" y="81"/>
                    </a:lnTo>
                    <a:lnTo>
                      <a:pt x="197" y="49"/>
                    </a:lnTo>
                    <a:lnTo>
                      <a:pt x="179" y="52"/>
                    </a:lnTo>
                    <a:lnTo>
                      <a:pt x="151" y="41"/>
                    </a:lnTo>
                    <a:lnTo>
                      <a:pt x="137" y="53"/>
                    </a:lnTo>
                    <a:lnTo>
                      <a:pt x="123" y="53"/>
                    </a:lnTo>
                    <a:lnTo>
                      <a:pt x="112" y="64"/>
                    </a:lnTo>
                    <a:lnTo>
                      <a:pt x="114" y="46"/>
                    </a:lnTo>
                    <a:lnTo>
                      <a:pt x="106" y="27"/>
                    </a:lnTo>
                    <a:lnTo>
                      <a:pt x="112" y="10"/>
                    </a:lnTo>
                    <a:lnTo>
                      <a:pt x="104" y="0"/>
                    </a:lnTo>
                    <a:lnTo>
                      <a:pt x="87" y="3"/>
                    </a:lnTo>
                    <a:lnTo>
                      <a:pt x="55" y="32"/>
                    </a:lnTo>
                    <a:lnTo>
                      <a:pt x="54" y="69"/>
                    </a:lnTo>
                    <a:lnTo>
                      <a:pt x="57" y="83"/>
                    </a:lnTo>
                    <a:lnTo>
                      <a:pt x="45" y="70"/>
                    </a:lnTo>
                    <a:lnTo>
                      <a:pt x="44" y="39"/>
                    </a:lnTo>
                    <a:lnTo>
                      <a:pt x="55" y="12"/>
                    </a:lnTo>
                    <a:lnTo>
                      <a:pt x="75" y="0"/>
                    </a:lnTo>
                    <a:lnTo>
                      <a:pt x="37" y="0"/>
                    </a:lnTo>
                    <a:lnTo>
                      <a:pt x="10" y="26"/>
                    </a:lnTo>
                    <a:lnTo>
                      <a:pt x="0" y="6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2" name="Freeform 105"/>
              <p:cNvSpPr/>
              <p:nvPr/>
            </p:nvSpPr>
            <p:spPr>
              <a:xfrm>
                <a:off x="1336" y="739"/>
                <a:ext cx="67" cy="51"/>
              </a:xfrm>
              <a:custGeom>
                <a:avLst/>
                <a:gdLst>
                  <a:gd name="txL" fmla="*/ 0 w 56"/>
                  <a:gd name="txT" fmla="*/ 0 h 42"/>
                  <a:gd name="txR" fmla="*/ 56 w 56"/>
                  <a:gd name="txB" fmla="*/ 42 h 42"/>
                </a:gdLst>
                <a:ahLst/>
                <a:cxnLst>
                  <a:cxn ang="0">
                    <a:pos x="12" y="15"/>
                  </a:cxn>
                  <a:cxn ang="0">
                    <a:pos x="0" y="61"/>
                  </a:cxn>
                  <a:cxn ang="0">
                    <a:pos x="12" y="113"/>
                  </a:cxn>
                  <a:cxn ang="0">
                    <a:pos x="60" y="134"/>
                  </a:cxn>
                  <a:cxn ang="0">
                    <a:pos x="102" y="113"/>
                  </a:cxn>
                  <a:cxn ang="0">
                    <a:pos x="152" y="132"/>
                  </a:cxn>
                  <a:cxn ang="0">
                    <a:pos x="165" y="90"/>
                  </a:cxn>
                  <a:cxn ang="0">
                    <a:pos x="152" y="34"/>
                  </a:cxn>
                  <a:cxn ang="0">
                    <a:pos x="104" y="2"/>
                  </a:cxn>
                  <a:cxn ang="0">
                    <a:pos x="60" y="0"/>
                  </a:cxn>
                  <a:cxn ang="0">
                    <a:pos x="12" y="15"/>
                  </a:cxn>
                </a:cxnLst>
                <a:rect l="txL" t="txT" r="txR" b="txB"/>
                <a:pathLst>
                  <a:path w="56" h="42">
                    <a:moveTo>
                      <a:pt x="4" y="5"/>
                    </a:moveTo>
                    <a:lnTo>
                      <a:pt x="0" y="19"/>
                    </a:lnTo>
                    <a:lnTo>
                      <a:pt x="4" y="35"/>
                    </a:lnTo>
                    <a:lnTo>
                      <a:pt x="20" y="42"/>
                    </a:lnTo>
                    <a:lnTo>
                      <a:pt x="34" y="35"/>
                    </a:lnTo>
                    <a:lnTo>
                      <a:pt x="52" y="41"/>
                    </a:lnTo>
                    <a:lnTo>
                      <a:pt x="56" y="28"/>
                    </a:lnTo>
                    <a:lnTo>
                      <a:pt x="52" y="11"/>
                    </a:lnTo>
                    <a:lnTo>
                      <a:pt x="36" y="2"/>
                    </a:lnTo>
                    <a:lnTo>
                      <a:pt x="2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3" name="Freeform 106"/>
              <p:cNvSpPr/>
              <p:nvPr/>
            </p:nvSpPr>
            <p:spPr>
              <a:xfrm>
                <a:off x="1336" y="739"/>
                <a:ext cx="67" cy="51"/>
              </a:xfrm>
              <a:custGeom>
                <a:avLst/>
                <a:gdLst>
                  <a:gd name="txL" fmla="*/ 0 w 56"/>
                  <a:gd name="txT" fmla="*/ 0 h 42"/>
                  <a:gd name="txR" fmla="*/ 56 w 56"/>
                  <a:gd name="txB" fmla="*/ 42 h 42"/>
                </a:gdLst>
                <a:ahLst/>
                <a:cxnLst>
                  <a:cxn ang="0">
                    <a:pos x="12" y="15"/>
                  </a:cxn>
                  <a:cxn ang="0">
                    <a:pos x="0" y="61"/>
                  </a:cxn>
                  <a:cxn ang="0">
                    <a:pos x="12" y="113"/>
                  </a:cxn>
                  <a:cxn ang="0">
                    <a:pos x="60" y="134"/>
                  </a:cxn>
                  <a:cxn ang="0">
                    <a:pos x="102" y="113"/>
                  </a:cxn>
                  <a:cxn ang="0">
                    <a:pos x="152" y="132"/>
                  </a:cxn>
                  <a:cxn ang="0">
                    <a:pos x="165" y="90"/>
                  </a:cxn>
                  <a:cxn ang="0">
                    <a:pos x="152" y="34"/>
                  </a:cxn>
                  <a:cxn ang="0">
                    <a:pos x="104" y="2"/>
                  </a:cxn>
                  <a:cxn ang="0">
                    <a:pos x="60" y="0"/>
                  </a:cxn>
                  <a:cxn ang="0">
                    <a:pos x="12" y="15"/>
                  </a:cxn>
                </a:cxnLst>
                <a:rect l="txL" t="txT" r="txR" b="txB"/>
                <a:pathLst>
                  <a:path w="56" h="42">
                    <a:moveTo>
                      <a:pt x="4" y="5"/>
                    </a:moveTo>
                    <a:lnTo>
                      <a:pt x="0" y="19"/>
                    </a:lnTo>
                    <a:lnTo>
                      <a:pt x="4" y="35"/>
                    </a:lnTo>
                    <a:lnTo>
                      <a:pt x="20" y="42"/>
                    </a:lnTo>
                    <a:lnTo>
                      <a:pt x="34" y="35"/>
                    </a:lnTo>
                    <a:lnTo>
                      <a:pt x="52" y="41"/>
                    </a:lnTo>
                    <a:lnTo>
                      <a:pt x="56" y="28"/>
                    </a:lnTo>
                    <a:lnTo>
                      <a:pt x="52" y="11"/>
                    </a:lnTo>
                    <a:lnTo>
                      <a:pt x="36" y="2"/>
                    </a:lnTo>
                    <a:lnTo>
                      <a:pt x="20" y="0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4" name="Freeform 107"/>
              <p:cNvSpPr/>
              <p:nvPr/>
            </p:nvSpPr>
            <p:spPr>
              <a:xfrm>
                <a:off x="1460" y="0"/>
                <a:ext cx="739" cy="1242"/>
              </a:xfrm>
              <a:custGeom>
                <a:avLst/>
                <a:gdLst>
                  <a:gd name="txL" fmla="*/ 0 w 778"/>
                  <a:gd name="txT" fmla="*/ 0 h 1040"/>
                  <a:gd name="txR" fmla="*/ 778 w 778"/>
                  <a:gd name="txB" fmla="*/ 1040 h 1040"/>
                </a:gdLst>
                <a:ahLst/>
                <a:cxnLst>
                  <a:cxn ang="0">
                    <a:pos x="25" y="1235"/>
                  </a:cxn>
                  <a:cxn ang="0">
                    <a:pos x="17" y="1373"/>
                  </a:cxn>
                  <a:cxn ang="0">
                    <a:pos x="41" y="1493"/>
                  </a:cxn>
                  <a:cxn ang="0">
                    <a:pos x="105" y="1493"/>
                  </a:cxn>
                  <a:cxn ang="0">
                    <a:pos x="153" y="1716"/>
                  </a:cxn>
                  <a:cxn ang="0">
                    <a:pos x="159" y="1938"/>
                  </a:cxn>
                  <a:cxn ang="0">
                    <a:pos x="163" y="2064"/>
                  </a:cxn>
                  <a:cxn ang="0">
                    <a:pos x="188" y="2092"/>
                  </a:cxn>
                  <a:cxn ang="0">
                    <a:pos x="174" y="2123"/>
                  </a:cxn>
                  <a:cxn ang="0">
                    <a:pos x="180" y="2274"/>
                  </a:cxn>
                  <a:cxn ang="0">
                    <a:pos x="206" y="2271"/>
                  </a:cxn>
                  <a:cxn ang="0">
                    <a:pos x="183" y="2378"/>
                  </a:cxn>
                  <a:cxn ang="0">
                    <a:pos x="196" y="2700"/>
                  </a:cxn>
                  <a:cxn ang="0">
                    <a:pos x="255" y="2966"/>
                  </a:cxn>
                  <a:cxn ang="0">
                    <a:pos x="289" y="2869"/>
                  </a:cxn>
                  <a:cxn ang="0">
                    <a:pos x="302" y="2680"/>
                  </a:cxn>
                  <a:cxn ang="0">
                    <a:pos x="312" y="2601"/>
                  </a:cxn>
                  <a:cxn ang="0">
                    <a:pos x="388" y="2378"/>
                  </a:cxn>
                  <a:cxn ang="0">
                    <a:pos x="464" y="2230"/>
                  </a:cxn>
                  <a:cxn ang="0">
                    <a:pos x="435" y="2193"/>
                  </a:cxn>
                  <a:cxn ang="0">
                    <a:pos x="443" y="2092"/>
                  </a:cxn>
                  <a:cxn ang="0">
                    <a:pos x="464" y="2166"/>
                  </a:cxn>
                  <a:cxn ang="0">
                    <a:pos x="450" y="1947"/>
                  </a:cxn>
                  <a:cxn ang="0">
                    <a:pos x="465" y="1886"/>
                  </a:cxn>
                  <a:cxn ang="0">
                    <a:pos x="491" y="1791"/>
                  </a:cxn>
                  <a:cxn ang="0">
                    <a:pos x="504" y="1693"/>
                  </a:cxn>
                  <a:cxn ang="0">
                    <a:pos x="494" y="1489"/>
                  </a:cxn>
                  <a:cxn ang="0">
                    <a:pos x="491" y="1387"/>
                  </a:cxn>
                  <a:cxn ang="0">
                    <a:pos x="496" y="1235"/>
                  </a:cxn>
                  <a:cxn ang="0">
                    <a:pos x="532" y="783"/>
                  </a:cxn>
                  <a:cxn ang="0">
                    <a:pos x="528" y="490"/>
                  </a:cxn>
                  <a:cxn ang="0">
                    <a:pos x="470" y="641"/>
                  </a:cxn>
                  <a:cxn ang="0">
                    <a:pos x="482" y="490"/>
                  </a:cxn>
                  <a:cxn ang="0">
                    <a:pos x="459" y="502"/>
                  </a:cxn>
                  <a:cxn ang="0">
                    <a:pos x="402" y="422"/>
                  </a:cxn>
                  <a:cxn ang="0">
                    <a:pos x="474" y="362"/>
                  </a:cxn>
                  <a:cxn ang="0">
                    <a:pos x="456" y="190"/>
                  </a:cxn>
                  <a:cxn ang="0">
                    <a:pos x="346" y="0"/>
                  </a:cxn>
                  <a:cxn ang="0">
                    <a:pos x="239" y="339"/>
                  </a:cxn>
                  <a:cxn ang="0">
                    <a:pos x="171" y="359"/>
                  </a:cxn>
                  <a:cxn ang="0">
                    <a:pos x="109" y="573"/>
                  </a:cxn>
                  <a:cxn ang="0">
                    <a:pos x="57" y="763"/>
                  </a:cxn>
                  <a:cxn ang="0">
                    <a:pos x="79" y="915"/>
                  </a:cxn>
                  <a:cxn ang="0">
                    <a:pos x="8" y="1123"/>
                  </a:cxn>
                </a:cxnLst>
                <a:rect l="txL" t="txT" r="txR" b="txB"/>
                <a:pathLst>
                  <a:path w="778" h="1040">
                    <a:moveTo>
                      <a:pt x="0" y="412"/>
                    </a:moveTo>
                    <a:lnTo>
                      <a:pt x="16" y="427"/>
                    </a:lnTo>
                    <a:lnTo>
                      <a:pt x="33" y="425"/>
                    </a:lnTo>
                    <a:lnTo>
                      <a:pt x="37" y="442"/>
                    </a:lnTo>
                    <a:lnTo>
                      <a:pt x="58" y="455"/>
                    </a:lnTo>
                    <a:lnTo>
                      <a:pt x="23" y="473"/>
                    </a:lnTo>
                    <a:lnTo>
                      <a:pt x="53" y="495"/>
                    </a:lnTo>
                    <a:lnTo>
                      <a:pt x="42" y="504"/>
                    </a:lnTo>
                    <a:lnTo>
                      <a:pt x="56" y="515"/>
                    </a:lnTo>
                    <a:lnTo>
                      <a:pt x="81" y="526"/>
                    </a:lnTo>
                    <a:lnTo>
                      <a:pt x="96" y="515"/>
                    </a:lnTo>
                    <a:lnTo>
                      <a:pt x="143" y="515"/>
                    </a:lnTo>
                    <a:lnTo>
                      <a:pt x="185" y="537"/>
                    </a:lnTo>
                    <a:lnTo>
                      <a:pt x="185" y="554"/>
                    </a:lnTo>
                    <a:lnTo>
                      <a:pt x="208" y="591"/>
                    </a:lnTo>
                    <a:lnTo>
                      <a:pt x="208" y="611"/>
                    </a:lnTo>
                    <a:lnTo>
                      <a:pt x="219" y="629"/>
                    </a:lnTo>
                    <a:lnTo>
                      <a:pt x="216" y="668"/>
                    </a:lnTo>
                    <a:lnTo>
                      <a:pt x="223" y="683"/>
                    </a:lnTo>
                    <a:lnTo>
                      <a:pt x="217" y="702"/>
                    </a:lnTo>
                    <a:lnTo>
                      <a:pt x="223" y="712"/>
                    </a:lnTo>
                    <a:lnTo>
                      <a:pt x="239" y="712"/>
                    </a:lnTo>
                    <a:lnTo>
                      <a:pt x="249" y="699"/>
                    </a:lnTo>
                    <a:lnTo>
                      <a:pt x="256" y="721"/>
                    </a:lnTo>
                    <a:lnTo>
                      <a:pt x="271" y="726"/>
                    </a:lnTo>
                    <a:lnTo>
                      <a:pt x="274" y="743"/>
                    </a:lnTo>
                    <a:lnTo>
                      <a:pt x="237" y="732"/>
                    </a:lnTo>
                    <a:lnTo>
                      <a:pt x="233" y="753"/>
                    </a:lnTo>
                    <a:lnTo>
                      <a:pt x="230" y="772"/>
                    </a:lnTo>
                    <a:lnTo>
                      <a:pt x="244" y="784"/>
                    </a:lnTo>
                    <a:lnTo>
                      <a:pt x="264" y="778"/>
                    </a:lnTo>
                    <a:lnTo>
                      <a:pt x="274" y="763"/>
                    </a:lnTo>
                    <a:lnTo>
                      <a:pt x="280" y="783"/>
                    </a:lnTo>
                    <a:lnTo>
                      <a:pt x="279" y="807"/>
                    </a:lnTo>
                    <a:lnTo>
                      <a:pt x="258" y="807"/>
                    </a:lnTo>
                    <a:lnTo>
                      <a:pt x="249" y="820"/>
                    </a:lnTo>
                    <a:lnTo>
                      <a:pt x="246" y="885"/>
                    </a:lnTo>
                    <a:lnTo>
                      <a:pt x="262" y="897"/>
                    </a:lnTo>
                    <a:lnTo>
                      <a:pt x="266" y="930"/>
                    </a:lnTo>
                    <a:lnTo>
                      <a:pt x="303" y="1003"/>
                    </a:lnTo>
                    <a:lnTo>
                      <a:pt x="316" y="1018"/>
                    </a:lnTo>
                    <a:lnTo>
                      <a:pt x="346" y="1023"/>
                    </a:lnTo>
                    <a:lnTo>
                      <a:pt x="368" y="1040"/>
                    </a:lnTo>
                    <a:lnTo>
                      <a:pt x="376" y="1036"/>
                    </a:lnTo>
                    <a:lnTo>
                      <a:pt x="394" y="989"/>
                    </a:lnTo>
                    <a:lnTo>
                      <a:pt x="388" y="972"/>
                    </a:lnTo>
                    <a:lnTo>
                      <a:pt x="408" y="951"/>
                    </a:lnTo>
                    <a:lnTo>
                      <a:pt x="413" y="924"/>
                    </a:lnTo>
                    <a:lnTo>
                      <a:pt x="405" y="907"/>
                    </a:lnTo>
                    <a:lnTo>
                      <a:pt x="418" y="909"/>
                    </a:lnTo>
                    <a:lnTo>
                      <a:pt x="423" y="897"/>
                    </a:lnTo>
                    <a:lnTo>
                      <a:pt x="455" y="894"/>
                    </a:lnTo>
                    <a:lnTo>
                      <a:pt x="472" y="885"/>
                    </a:lnTo>
                    <a:lnTo>
                      <a:pt x="528" y="820"/>
                    </a:lnTo>
                    <a:lnTo>
                      <a:pt x="545" y="820"/>
                    </a:lnTo>
                    <a:lnTo>
                      <a:pt x="577" y="807"/>
                    </a:lnTo>
                    <a:lnTo>
                      <a:pt x="632" y="769"/>
                    </a:lnTo>
                    <a:lnTo>
                      <a:pt x="641" y="759"/>
                    </a:lnTo>
                    <a:lnTo>
                      <a:pt x="607" y="747"/>
                    </a:lnTo>
                    <a:lnTo>
                      <a:pt x="592" y="756"/>
                    </a:lnTo>
                    <a:lnTo>
                      <a:pt x="592" y="747"/>
                    </a:lnTo>
                    <a:lnTo>
                      <a:pt x="605" y="738"/>
                    </a:lnTo>
                    <a:lnTo>
                      <a:pt x="603" y="721"/>
                    </a:lnTo>
                    <a:lnTo>
                      <a:pt x="614" y="715"/>
                    </a:lnTo>
                    <a:lnTo>
                      <a:pt x="621" y="741"/>
                    </a:lnTo>
                    <a:lnTo>
                      <a:pt x="632" y="747"/>
                    </a:lnTo>
                    <a:lnTo>
                      <a:pt x="650" y="743"/>
                    </a:lnTo>
                    <a:lnTo>
                      <a:pt x="650" y="712"/>
                    </a:lnTo>
                    <a:lnTo>
                      <a:pt x="613" y="671"/>
                    </a:lnTo>
                    <a:lnTo>
                      <a:pt x="646" y="687"/>
                    </a:lnTo>
                    <a:lnTo>
                      <a:pt x="646" y="655"/>
                    </a:lnTo>
                    <a:lnTo>
                      <a:pt x="634" y="650"/>
                    </a:lnTo>
                    <a:lnTo>
                      <a:pt x="652" y="636"/>
                    </a:lnTo>
                    <a:lnTo>
                      <a:pt x="668" y="633"/>
                    </a:lnTo>
                    <a:lnTo>
                      <a:pt x="668" y="618"/>
                    </a:lnTo>
                    <a:lnTo>
                      <a:pt x="653" y="611"/>
                    </a:lnTo>
                    <a:lnTo>
                      <a:pt x="681" y="601"/>
                    </a:lnTo>
                    <a:lnTo>
                      <a:pt x="687" y="584"/>
                    </a:lnTo>
                    <a:lnTo>
                      <a:pt x="671" y="584"/>
                    </a:lnTo>
                    <a:lnTo>
                      <a:pt x="680" y="559"/>
                    </a:lnTo>
                    <a:lnTo>
                      <a:pt x="672" y="513"/>
                    </a:lnTo>
                    <a:lnTo>
                      <a:pt x="653" y="507"/>
                    </a:lnTo>
                    <a:lnTo>
                      <a:pt x="653" y="490"/>
                    </a:lnTo>
                    <a:lnTo>
                      <a:pt x="668" y="478"/>
                    </a:lnTo>
                    <a:lnTo>
                      <a:pt x="691" y="486"/>
                    </a:lnTo>
                    <a:lnTo>
                      <a:pt x="695" y="469"/>
                    </a:lnTo>
                    <a:lnTo>
                      <a:pt x="676" y="425"/>
                    </a:lnTo>
                    <a:lnTo>
                      <a:pt x="682" y="396"/>
                    </a:lnTo>
                    <a:lnTo>
                      <a:pt x="679" y="373"/>
                    </a:lnTo>
                    <a:lnTo>
                      <a:pt x="725" y="270"/>
                    </a:lnTo>
                    <a:lnTo>
                      <a:pt x="778" y="205"/>
                    </a:lnTo>
                    <a:lnTo>
                      <a:pt x="758" y="177"/>
                    </a:lnTo>
                    <a:lnTo>
                      <a:pt x="718" y="168"/>
                    </a:lnTo>
                    <a:lnTo>
                      <a:pt x="695" y="193"/>
                    </a:lnTo>
                    <a:lnTo>
                      <a:pt x="679" y="184"/>
                    </a:lnTo>
                    <a:lnTo>
                      <a:pt x="641" y="222"/>
                    </a:lnTo>
                    <a:lnTo>
                      <a:pt x="612" y="236"/>
                    </a:lnTo>
                    <a:lnTo>
                      <a:pt x="625" y="202"/>
                    </a:lnTo>
                    <a:lnTo>
                      <a:pt x="656" y="168"/>
                    </a:lnTo>
                    <a:lnTo>
                      <a:pt x="651" y="146"/>
                    </a:lnTo>
                    <a:lnTo>
                      <a:pt x="625" y="149"/>
                    </a:lnTo>
                    <a:lnTo>
                      <a:pt x="625" y="173"/>
                    </a:lnTo>
                    <a:lnTo>
                      <a:pt x="603" y="177"/>
                    </a:lnTo>
                    <a:lnTo>
                      <a:pt x="603" y="146"/>
                    </a:lnTo>
                    <a:lnTo>
                      <a:pt x="547" y="146"/>
                    </a:lnTo>
                    <a:lnTo>
                      <a:pt x="567" y="131"/>
                    </a:lnTo>
                    <a:lnTo>
                      <a:pt x="601" y="133"/>
                    </a:lnTo>
                    <a:lnTo>
                      <a:pt x="645" y="125"/>
                    </a:lnTo>
                    <a:lnTo>
                      <a:pt x="672" y="102"/>
                    </a:lnTo>
                    <a:lnTo>
                      <a:pt x="651" y="78"/>
                    </a:lnTo>
                    <a:lnTo>
                      <a:pt x="621" y="65"/>
                    </a:lnTo>
                    <a:lnTo>
                      <a:pt x="612" y="39"/>
                    </a:lnTo>
                    <a:lnTo>
                      <a:pt x="579" y="9"/>
                    </a:lnTo>
                    <a:lnTo>
                      <a:pt x="470" y="0"/>
                    </a:lnTo>
                    <a:lnTo>
                      <a:pt x="367" y="44"/>
                    </a:lnTo>
                    <a:lnTo>
                      <a:pt x="336" y="80"/>
                    </a:lnTo>
                    <a:lnTo>
                      <a:pt x="325" y="117"/>
                    </a:lnTo>
                    <a:lnTo>
                      <a:pt x="285" y="111"/>
                    </a:lnTo>
                    <a:lnTo>
                      <a:pt x="274" y="152"/>
                    </a:lnTo>
                    <a:lnTo>
                      <a:pt x="234" y="124"/>
                    </a:lnTo>
                    <a:lnTo>
                      <a:pt x="173" y="146"/>
                    </a:lnTo>
                    <a:lnTo>
                      <a:pt x="139" y="173"/>
                    </a:lnTo>
                    <a:lnTo>
                      <a:pt x="148" y="198"/>
                    </a:lnTo>
                    <a:lnTo>
                      <a:pt x="140" y="220"/>
                    </a:lnTo>
                    <a:lnTo>
                      <a:pt x="117" y="215"/>
                    </a:lnTo>
                    <a:lnTo>
                      <a:pt x="78" y="263"/>
                    </a:lnTo>
                    <a:lnTo>
                      <a:pt x="66" y="294"/>
                    </a:lnTo>
                    <a:lnTo>
                      <a:pt x="100" y="294"/>
                    </a:lnTo>
                    <a:lnTo>
                      <a:pt x="107" y="316"/>
                    </a:lnTo>
                    <a:lnTo>
                      <a:pt x="91" y="351"/>
                    </a:lnTo>
                    <a:lnTo>
                      <a:pt x="54" y="361"/>
                    </a:lnTo>
                    <a:lnTo>
                      <a:pt x="8" y="387"/>
                    </a:lnTo>
                    <a:lnTo>
                      <a:pt x="0" y="41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5" name="Freeform 108"/>
              <p:cNvSpPr/>
              <p:nvPr/>
            </p:nvSpPr>
            <p:spPr>
              <a:xfrm>
                <a:off x="1101" y="648"/>
                <a:ext cx="45" cy="46"/>
              </a:xfrm>
              <a:custGeom>
                <a:avLst/>
                <a:gdLst>
                  <a:gd name="txL" fmla="*/ 0 w 37"/>
                  <a:gd name="txT" fmla="*/ 0 h 38"/>
                  <a:gd name="txR" fmla="*/ 37 w 37"/>
                  <a:gd name="txB" fmla="*/ 38 h 38"/>
                </a:gdLst>
                <a:ahLst/>
                <a:cxnLst>
                  <a:cxn ang="0">
                    <a:pos x="0" y="74"/>
                  </a:cxn>
                  <a:cxn ang="0">
                    <a:pos x="120" y="120"/>
                  </a:cxn>
                  <a:cxn ang="0">
                    <a:pos x="120" y="48"/>
                  </a:cxn>
                  <a:cxn ang="0">
                    <a:pos x="89" y="0"/>
                  </a:cxn>
                  <a:cxn ang="0">
                    <a:pos x="40" y="0"/>
                  </a:cxn>
                  <a:cxn ang="0">
                    <a:pos x="0" y="74"/>
                  </a:cxn>
                </a:cxnLst>
                <a:rect l="txL" t="txT" r="txR" b="txB"/>
                <a:pathLst>
                  <a:path w="37" h="38">
                    <a:moveTo>
                      <a:pt x="0" y="23"/>
                    </a:moveTo>
                    <a:lnTo>
                      <a:pt x="37" y="38"/>
                    </a:lnTo>
                    <a:lnTo>
                      <a:pt x="37" y="15"/>
                    </a:lnTo>
                    <a:lnTo>
                      <a:pt x="27" y="0"/>
                    </a:lnTo>
                    <a:lnTo>
                      <a:pt x="1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6" name="Freeform 109"/>
              <p:cNvSpPr/>
              <p:nvPr/>
            </p:nvSpPr>
            <p:spPr>
              <a:xfrm>
                <a:off x="1101" y="648"/>
                <a:ext cx="45" cy="46"/>
              </a:xfrm>
              <a:custGeom>
                <a:avLst/>
                <a:gdLst>
                  <a:gd name="txL" fmla="*/ 0 w 37"/>
                  <a:gd name="txT" fmla="*/ 0 h 38"/>
                  <a:gd name="txR" fmla="*/ 37 w 37"/>
                  <a:gd name="txB" fmla="*/ 38 h 38"/>
                </a:gdLst>
                <a:ahLst/>
                <a:cxnLst>
                  <a:cxn ang="0">
                    <a:pos x="0" y="74"/>
                  </a:cxn>
                  <a:cxn ang="0">
                    <a:pos x="120" y="120"/>
                  </a:cxn>
                  <a:cxn ang="0">
                    <a:pos x="120" y="48"/>
                  </a:cxn>
                  <a:cxn ang="0">
                    <a:pos x="89" y="0"/>
                  </a:cxn>
                  <a:cxn ang="0">
                    <a:pos x="40" y="0"/>
                  </a:cxn>
                  <a:cxn ang="0">
                    <a:pos x="0" y="74"/>
                  </a:cxn>
                </a:cxnLst>
                <a:rect l="txL" t="txT" r="txR" b="txB"/>
                <a:pathLst>
                  <a:path w="37" h="38">
                    <a:moveTo>
                      <a:pt x="0" y="23"/>
                    </a:moveTo>
                    <a:lnTo>
                      <a:pt x="37" y="38"/>
                    </a:lnTo>
                    <a:lnTo>
                      <a:pt x="37" y="15"/>
                    </a:lnTo>
                    <a:lnTo>
                      <a:pt x="27" y="0"/>
                    </a:lnTo>
                    <a:lnTo>
                      <a:pt x="12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7" name="Freeform 110"/>
              <p:cNvSpPr/>
              <p:nvPr/>
            </p:nvSpPr>
            <p:spPr>
              <a:xfrm>
                <a:off x="1104" y="563"/>
                <a:ext cx="250" cy="146"/>
              </a:xfrm>
              <a:custGeom>
                <a:avLst/>
                <a:gdLst>
                  <a:gd name="txL" fmla="*/ 0 w 210"/>
                  <a:gd name="txT" fmla="*/ 0 h 123"/>
                  <a:gd name="txR" fmla="*/ 210 w 210"/>
                  <a:gd name="txB" fmla="*/ 123 h 123"/>
                </a:gdLst>
                <a:ahLst/>
                <a:cxnLst>
                  <a:cxn ang="0">
                    <a:pos x="2" y="0"/>
                  </a:cxn>
                  <a:cxn ang="0">
                    <a:pos x="0" y="53"/>
                  </a:cxn>
                  <a:cxn ang="0">
                    <a:pos x="45" y="108"/>
                  </a:cxn>
                  <a:cxn ang="0">
                    <a:pos x="110" y="93"/>
                  </a:cxn>
                  <a:cxn ang="0">
                    <a:pos x="150" y="131"/>
                  </a:cxn>
                  <a:cxn ang="0">
                    <a:pos x="151" y="304"/>
                  </a:cxn>
                  <a:cxn ang="0">
                    <a:pos x="360" y="342"/>
                  </a:cxn>
                  <a:cxn ang="0">
                    <a:pos x="418" y="342"/>
                  </a:cxn>
                  <a:cxn ang="0">
                    <a:pos x="454" y="304"/>
                  </a:cxn>
                  <a:cxn ang="0">
                    <a:pos x="511" y="331"/>
                  </a:cxn>
                  <a:cxn ang="0">
                    <a:pos x="573" y="315"/>
                  </a:cxn>
                  <a:cxn ang="0">
                    <a:pos x="600" y="212"/>
                  </a:cxn>
                  <a:cxn ang="0">
                    <a:pos x="531" y="179"/>
                  </a:cxn>
                  <a:cxn ang="0">
                    <a:pos x="414" y="167"/>
                  </a:cxn>
                  <a:cxn ang="0">
                    <a:pos x="344" y="198"/>
                  </a:cxn>
                  <a:cxn ang="0">
                    <a:pos x="274" y="179"/>
                  </a:cxn>
                  <a:cxn ang="0">
                    <a:pos x="221" y="150"/>
                  </a:cxn>
                  <a:cxn ang="0">
                    <a:pos x="239" y="120"/>
                  </a:cxn>
                  <a:cxn ang="0">
                    <a:pos x="179" y="55"/>
                  </a:cxn>
                  <a:cxn ang="0">
                    <a:pos x="120" y="55"/>
                  </a:cxn>
                  <a:cxn ang="0">
                    <a:pos x="73" y="15"/>
                  </a:cxn>
                  <a:cxn ang="0">
                    <a:pos x="2" y="0"/>
                  </a:cxn>
                </a:cxnLst>
                <a:rect l="txL" t="txT" r="txR" b="txB"/>
                <a:pathLst>
                  <a:path w="210" h="123">
                    <a:moveTo>
                      <a:pt x="2" y="0"/>
                    </a:moveTo>
                    <a:lnTo>
                      <a:pt x="0" y="19"/>
                    </a:lnTo>
                    <a:lnTo>
                      <a:pt x="16" y="39"/>
                    </a:lnTo>
                    <a:lnTo>
                      <a:pt x="39" y="34"/>
                    </a:lnTo>
                    <a:lnTo>
                      <a:pt x="53" y="47"/>
                    </a:lnTo>
                    <a:lnTo>
                      <a:pt x="54" y="109"/>
                    </a:lnTo>
                    <a:lnTo>
                      <a:pt x="126" y="123"/>
                    </a:lnTo>
                    <a:lnTo>
                      <a:pt x="147" y="123"/>
                    </a:lnTo>
                    <a:lnTo>
                      <a:pt x="160" y="109"/>
                    </a:lnTo>
                    <a:lnTo>
                      <a:pt x="179" y="119"/>
                    </a:lnTo>
                    <a:lnTo>
                      <a:pt x="201" y="112"/>
                    </a:lnTo>
                    <a:lnTo>
                      <a:pt x="210" y="76"/>
                    </a:lnTo>
                    <a:lnTo>
                      <a:pt x="187" y="64"/>
                    </a:lnTo>
                    <a:lnTo>
                      <a:pt x="145" y="60"/>
                    </a:lnTo>
                    <a:lnTo>
                      <a:pt x="121" y="71"/>
                    </a:lnTo>
                    <a:lnTo>
                      <a:pt x="96" y="64"/>
                    </a:lnTo>
                    <a:lnTo>
                      <a:pt x="77" y="53"/>
                    </a:lnTo>
                    <a:lnTo>
                      <a:pt x="84" y="43"/>
                    </a:lnTo>
                    <a:lnTo>
                      <a:pt x="63" y="20"/>
                    </a:lnTo>
                    <a:lnTo>
                      <a:pt x="42" y="20"/>
                    </a:lnTo>
                    <a:lnTo>
                      <a:pt x="25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8" name="Freeform 111"/>
              <p:cNvSpPr/>
              <p:nvPr/>
            </p:nvSpPr>
            <p:spPr>
              <a:xfrm>
                <a:off x="1104" y="563"/>
                <a:ext cx="250" cy="146"/>
              </a:xfrm>
              <a:custGeom>
                <a:avLst/>
                <a:gdLst>
                  <a:gd name="txL" fmla="*/ 0 w 210"/>
                  <a:gd name="txT" fmla="*/ 0 h 123"/>
                  <a:gd name="txR" fmla="*/ 210 w 210"/>
                  <a:gd name="txB" fmla="*/ 123 h 123"/>
                </a:gdLst>
                <a:ahLst/>
                <a:cxnLst>
                  <a:cxn ang="0">
                    <a:pos x="2" y="0"/>
                  </a:cxn>
                  <a:cxn ang="0">
                    <a:pos x="0" y="53"/>
                  </a:cxn>
                  <a:cxn ang="0">
                    <a:pos x="45" y="108"/>
                  </a:cxn>
                  <a:cxn ang="0">
                    <a:pos x="110" y="93"/>
                  </a:cxn>
                  <a:cxn ang="0">
                    <a:pos x="150" y="131"/>
                  </a:cxn>
                  <a:cxn ang="0">
                    <a:pos x="151" y="304"/>
                  </a:cxn>
                  <a:cxn ang="0">
                    <a:pos x="360" y="342"/>
                  </a:cxn>
                  <a:cxn ang="0">
                    <a:pos x="418" y="342"/>
                  </a:cxn>
                  <a:cxn ang="0">
                    <a:pos x="454" y="304"/>
                  </a:cxn>
                  <a:cxn ang="0">
                    <a:pos x="511" y="331"/>
                  </a:cxn>
                  <a:cxn ang="0">
                    <a:pos x="573" y="315"/>
                  </a:cxn>
                  <a:cxn ang="0">
                    <a:pos x="600" y="212"/>
                  </a:cxn>
                  <a:cxn ang="0">
                    <a:pos x="531" y="179"/>
                  </a:cxn>
                  <a:cxn ang="0">
                    <a:pos x="414" y="167"/>
                  </a:cxn>
                  <a:cxn ang="0">
                    <a:pos x="344" y="198"/>
                  </a:cxn>
                  <a:cxn ang="0">
                    <a:pos x="274" y="179"/>
                  </a:cxn>
                  <a:cxn ang="0">
                    <a:pos x="221" y="150"/>
                  </a:cxn>
                  <a:cxn ang="0">
                    <a:pos x="239" y="120"/>
                  </a:cxn>
                  <a:cxn ang="0">
                    <a:pos x="179" y="55"/>
                  </a:cxn>
                  <a:cxn ang="0">
                    <a:pos x="120" y="55"/>
                  </a:cxn>
                  <a:cxn ang="0">
                    <a:pos x="73" y="15"/>
                  </a:cxn>
                  <a:cxn ang="0">
                    <a:pos x="2" y="0"/>
                  </a:cxn>
                </a:cxnLst>
                <a:rect l="txL" t="txT" r="txR" b="txB"/>
                <a:pathLst>
                  <a:path w="210" h="123">
                    <a:moveTo>
                      <a:pt x="2" y="0"/>
                    </a:moveTo>
                    <a:lnTo>
                      <a:pt x="0" y="19"/>
                    </a:lnTo>
                    <a:lnTo>
                      <a:pt x="16" y="39"/>
                    </a:lnTo>
                    <a:lnTo>
                      <a:pt x="39" y="34"/>
                    </a:lnTo>
                    <a:lnTo>
                      <a:pt x="53" y="47"/>
                    </a:lnTo>
                    <a:lnTo>
                      <a:pt x="54" y="109"/>
                    </a:lnTo>
                    <a:lnTo>
                      <a:pt x="126" y="123"/>
                    </a:lnTo>
                    <a:lnTo>
                      <a:pt x="147" y="123"/>
                    </a:lnTo>
                    <a:lnTo>
                      <a:pt x="160" y="109"/>
                    </a:lnTo>
                    <a:lnTo>
                      <a:pt x="179" y="119"/>
                    </a:lnTo>
                    <a:lnTo>
                      <a:pt x="201" y="112"/>
                    </a:lnTo>
                    <a:lnTo>
                      <a:pt x="210" y="76"/>
                    </a:lnTo>
                    <a:lnTo>
                      <a:pt x="187" y="64"/>
                    </a:lnTo>
                    <a:lnTo>
                      <a:pt x="145" y="60"/>
                    </a:lnTo>
                    <a:lnTo>
                      <a:pt x="121" y="71"/>
                    </a:lnTo>
                    <a:lnTo>
                      <a:pt x="96" y="64"/>
                    </a:lnTo>
                    <a:lnTo>
                      <a:pt x="77" y="53"/>
                    </a:lnTo>
                    <a:lnTo>
                      <a:pt x="84" y="43"/>
                    </a:lnTo>
                    <a:lnTo>
                      <a:pt x="63" y="20"/>
                    </a:lnTo>
                    <a:lnTo>
                      <a:pt x="42" y="20"/>
                    </a:lnTo>
                    <a:lnTo>
                      <a:pt x="25" y="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19" name="Freeform 112"/>
              <p:cNvSpPr/>
              <p:nvPr/>
            </p:nvSpPr>
            <p:spPr>
              <a:xfrm>
                <a:off x="1125" y="254"/>
                <a:ext cx="136" cy="238"/>
              </a:xfrm>
              <a:custGeom>
                <a:avLst/>
                <a:gdLst>
                  <a:gd name="txL" fmla="*/ 0 w 114"/>
                  <a:gd name="txT" fmla="*/ 0 h 199"/>
                  <a:gd name="txR" fmla="*/ 114 w 114"/>
                  <a:gd name="txB" fmla="*/ 199 h 199"/>
                </a:gdLst>
                <a:ahLst/>
                <a:cxnLst>
                  <a:cxn ang="0">
                    <a:pos x="0" y="254"/>
                  </a:cxn>
                  <a:cxn ang="0">
                    <a:pos x="64" y="378"/>
                  </a:cxn>
                  <a:cxn ang="0">
                    <a:pos x="43" y="443"/>
                  </a:cxn>
                  <a:cxn ang="0">
                    <a:pos x="60" y="520"/>
                  </a:cxn>
                  <a:cxn ang="0">
                    <a:pos x="105" y="584"/>
                  </a:cxn>
                  <a:cxn ang="0">
                    <a:pos x="209" y="584"/>
                  </a:cxn>
                  <a:cxn ang="0">
                    <a:pos x="280" y="438"/>
                  </a:cxn>
                  <a:cxn ang="0">
                    <a:pos x="327" y="395"/>
                  </a:cxn>
                  <a:cxn ang="0">
                    <a:pos x="327" y="323"/>
                  </a:cxn>
                  <a:cxn ang="0">
                    <a:pos x="264" y="300"/>
                  </a:cxn>
                  <a:cxn ang="0">
                    <a:pos x="285" y="221"/>
                  </a:cxn>
                  <a:cxn ang="0">
                    <a:pos x="252" y="175"/>
                  </a:cxn>
                  <a:cxn ang="0">
                    <a:pos x="169" y="154"/>
                  </a:cxn>
                  <a:cxn ang="0">
                    <a:pos x="130" y="96"/>
                  </a:cxn>
                  <a:cxn ang="0">
                    <a:pos x="105" y="0"/>
                  </a:cxn>
                  <a:cxn ang="0">
                    <a:pos x="45" y="0"/>
                  </a:cxn>
                  <a:cxn ang="0">
                    <a:pos x="42" y="96"/>
                  </a:cxn>
                  <a:cxn ang="0">
                    <a:pos x="0" y="166"/>
                  </a:cxn>
                  <a:cxn ang="0">
                    <a:pos x="0" y="254"/>
                  </a:cxn>
                </a:cxnLst>
                <a:rect l="txL" t="txT" r="txR" b="txB"/>
                <a:pathLst>
                  <a:path w="114" h="199">
                    <a:moveTo>
                      <a:pt x="0" y="87"/>
                    </a:moveTo>
                    <a:lnTo>
                      <a:pt x="23" y="130"/>
                    </a:lnTo>
                    <a:lnTo>
                      <a:pt x="15" y="151"/>
                    </a:lnTo>
                    <a:lnTo>
                      <a:pt x="20" y="177"/>
                    </a:lnTo>
                    <a:lnTo>
                      <a:pt x="37" y="199"/>
                    </a:lnTo>
                    <a:lnTo>
                      <a:pt x="72" y="199"/>
                    </a:lnTo>
                    <a:lnTo>
                      <a:pt x="97" y="150"/>
                    </a:lnTo>
                    <a:lnTo>
                      <a:pt x="114" y="135"/>
                    </a:lnTo>
                    <a:lnTo>
                      <a:pt x="114" y="110"/>
                    </a:lnTo>
                    <a:lnTo>
                      <a:pt x="91" y="103"/>
                    </a:lnTo>
                    <a:lnTo>
                      <a:pt x="99" y="76"/>
                    </a:lnTo>
                    <a:lnTo>
                      <a:pt x="87" y="59"/>
                    </a:lnTo>
                    <a:lnTo>
                      <a:pt x="59" y="53"/>
                    </a:lnTo>
                    <a:lnTo>
                      <a:pt x="45" y="33"/>
                    </a:lnTo>
                    <a:lnTo>
                      <a:pt x="37" y="0"/>
                    </a:lnTo>
                    <a:lnTo>
                      <a:pt x="16" y="0"/>
                    </a:lnTo>
                    <a:lnTo>
                      <a:pt x="14" y="33"/>
                    </a:lnTo>
                    <a:lnTo>
                      <a:pt x="0" y="5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0" name="Freeform 113"/>
              <p:cNvSpPr/>
              <p:nvPr/>
            </p:nvSpPr>
            <p:spPr>
              <a:xfrm>
                <a:off x="1125" y="254"/>
                <a:ext cx="136" cy="238"/>
              </a:xfrm>
              <a:custGeom>
                <a:avLst/>
                <a:gdLst>
                  <a:gd name="txL" fmla="*/ 0 w 114"/>
                  <a:gd name="txT" fmla="*/ 0 h 199"/>
                  <a:gd name="txR" fmla="*/ 114 w 114"/>
                  <a:gd name="txB" fmla="*/ 199 h 199"/>
                </a:gdLst>
                <a:ahLst/>
                <a:cxnLst>
                  <a:cxn ang="0">
                    <a:pos x="0" y="254"/>
                  </a:cxn>
                  <a:cxn ang="0">
                    <a:pos x="64" y="378"/>
                  </a:cxn>
                  <a:cxn ang="0">
                    <a:pos x="43" y="443"/>
                  </a:cxn>
                  <a:cxn ang="0">
                    <a:pos x="60" y="520"/>
                  </a:cxn>
                  <a:cxn ang="0">
                    <a:pos x="105" y="584"/>
                  </a:cxn>
                  <a:cxn ang="0">
                    <a:pos x="209" y="584"/>
                  </a:cxn>
                  <a:cxn ang="0">
                    <a:pos x="280" y="438"/>
                  </a:cxn>
                  <a:cxn ang="0">
                    <a:pos x="327" y="395"/>
                  </a:cxn>
                  <a:cxn ang="0">
                    <a:pos x="327" y="323"/>
                  </a:cxn>
                  <a:cxn ang="0">
                    <a:pos x="264" y="300"/>
                  </a:cxn>
                  <a:cxn ang="0">
                    <a:pos x="285" y="221"/>
                  </a:cxn>
                  <a:cxn ang="0">
                    <a:pos x="252" y="175"/>
                  </a:cxn>
                  <a:cxn ang="0">
                    <a:pos x="169" y="154"/>
                  </a:cxn>
                  <a:cxn ang="0">
                    <a:pos x="130" y="96"/>
                  </a:cxn>
                  <a:cxn ang="0">
                    <a:pos x="105" y="0"/>
                  </a:cxn>
                  <a:cxn ang="0">
                    <a:pos x="45" y="0"/>
                  </a:cxn>
                  <a:cxn ang="0">
                    <a:pos x="42" y="96"/>
                  </a:cxn>
                  <a:cxn ang="0">
                    <a:pos x="0" y="166"/>
                  </a:cxn>
                  <a:cxn ang="0">
                    <a:pos x="0" y="254"/>
                  </a:cxn>
                </a:cxnLst>
                <a:rect l="txL" t="txT" r="txR" b="txB"/>
                <a:pathLst>
                  <a:path w="114" h="199">
                    <a:moveTo>
                      <a:pt x="0" y="87"/>
                    </a:moveTo>
                    <a:lnTo>
                      <a:pt x="23" y="130"/>
                    </a:lnTo>
                    <a:lnTo>
                      <a:pt x="15" y="151"/>
                    </a:lnTo>
                    <a:lnTo>
                      <a:pt x="20" y="177"/>
                    </a:lnTo>
                    <a:lnTo>
                      <a:pt x="37" y="199"/>
                    </a:lnTo>
                    <a:lnTo>
                      <a:pt x="72" y="199"/>
                    </a:lnTo>
                    <a:lnTo>
                      <a:pt x="97" y="150"/>
                    </a:lnTo>
                    <a:lnTo>
                      <a:pt x="114" y="135"/>
                    </a:lnTo>
                    <a:lnTo>
                      <a:pt x="114" y="110"/>
                    </a:lnTo>
                    <a:lnTo>
                      <a:pt x="91" y="103"/>
                    </a:lnTo>
                    <a:lnTo>
                      <a:pt x="99" y="76"/>
                    </a:lnTo>
                    <a:lnTo>
                      <a:pt x="87" y="59"/>
                    </a:lnTo>
                    <a:lnTo>
                      <a:pt x="59" y="53"/>
                    </a:lnTo>
                    <a:lnTo>
                      <a:pt x="45" y="33"/>
                    </a:lnTo>
                    <a:lnTo>
                      <a:pt x="37" y="0"/>
                    </a:lnTo>
                    <a:lnTo>
                      <a:pt x="16" y="0"/>
                    </a:lnTo>
                    <a:lnTo>
                      <a:pt x="14" y="33"/>
                    </a:lnTo>
                    <a:lnTo>
                      <a:pt x="0" y="57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1" name="Freeform 114"/>
              <p:cNvSpPr/>
              <p:nvPr/>
            </p:nvSpPr>
            <p:spPr>
              <a:xfrm>
                <a:off x="1192" y="64"/>
                <a:ext cx="395" cy="547"/>
              </a:xfrm>
              <a:custGeom>
                <a:avLst/>
                <a:gdLst>
                  <a:gd name="txL" fmla="*/ 0 w 372"/>
                  <a:gd name="txT" fmla="*/ 0 h 458"/>
                  <a:gd name="txR" fmla="*/ 372 w 372"/>
                  <a:gd name="txB" fmla="*/ 458 h 458"/>
                </a:gdLst>
                <a:ahLst/>
                <a:cxnLst>
                  <a:cxn ang="0">
                    <a:pos x="0" y="394"/>
                  </a:cxn>
                  <a:cxn ang="0">
                    <a:pos x="5" y="505"/>
                  </a:cxn>
                  <a:cxn ang="0">
                    <a:pos x="39" y="573"/>
                  </a:cxn>
                  <a:cxn ang="0">
                    <a:pos x="89" y="573"/>
                  </a:cxn>
                  <a:cxn ang="0">
                    <a:pos x="128" y="546"/>
                  </a:cxn>
                  <a:cxn ang="0">
                    <a:pos x="233" y="523"/>
                  </a:cxn>
                  <a:cxn ang="0">
                    <a:pos x="200" y="585"/>
                  </a:cxn>
                  <a:cxn ang="0">
                    <a:pos x="143" y="611"/>
                  </a:cxn>
                  <a:cxn ang="0">
                    <a:pos x="123" y="659"/>
                  </a:cxn>
                  <a:cxn ang="0">
                    <a:pos x="85" y="625"/>
                  </a:cxn>
                  <a:cxn ang="0">
                    <a:pos x="69" y="730"/>
                  </a:cxn>
                  <a:cxn ang="0">
                    <a:pos x="96" y="762"/>
                  </a:cxn>
                  <a:cxn ang="0">
                    <a:pos x="108" y="912"/>
                  </a:cxn>
                  <a:cxn ang="0">
                    <a:pos x="83" y="935"/>
                  </a:cxn>
                  <a:cxn ang="0">
                    <a:pos x="50" y="1028"/>
                  </a:cxn>
                  <a:cxn ang="0">
                    <a:pos x="89" y="1070"/>
                  </a:cxn>
                  <a:cxn ang="0">
                    <a:pos x="44" y="1080"/>
                  </a:cxn>
                  <a:cxn ang="0">
                    <a:pos x="44" y="1150"/>
                  </a:cxn>
                  <a:cxn ang="0">
                    <a:pos x="61" y="1174"/>
                  </a:cxn>
                  <a:cxn ang="0">
                    <a:pos x="18" y="1236"/>
                  </a:cxn>
                  <a:cxn ang="0">
                    <a:pos x="18" y="1297"/>
                  </a:cxn>
                  <a:cxn ang="0">
                    <a:pos x="96" y="1321"/>
                  </a:cxn>
                  <a:cxn ang="0">
                    <a:pos x="117" y="1297"/>
                  </a:cxn>
                  <a:cxn ang="0">
                    <a:pos x="143" y="1305"/>
                  </a:cxn>
                  <a:cxn ang="0">
                    <a:pos x="161" y="1285"/>
                  </a:cxn>
                  <a:cxn ang="0">
                    <a:pos x="171" y="1329"/>
                  </a:cxn>
                  <a:cxn ang="0">
                    <a:pos x="208" y="1297"/>
                  </a:cxn>
                  <a:cxn ang="0">
                    <a:pos x="231" y="1236"/>
                  </a:cxn>
                  <a:cxn ang="0">
                    <a:pos x="205" y="1174"/>
                  </a:cxn>
                  <a:cxn ang="0">
                    <a:pos x="233" y="1121"/>
                  </a:cxn>
                  <a:cxn ang="0">
                    <a:pos x="226" y="1070"/>
                  </a:cxn>
                  <a:cxn ang="0">
                    <a:pos x="268" y="1055"/>
                  </a:cxn>
                  <a:cxn ang="0">
                    <a:pos x="302" y="803"/>
                  </a:cxn>
                  <a:cxn ang="0">
                    <a:pos x="345" y="757"/>
                  </a:cxn>
                  <a:cxn ang="0">
                    <a:pos x="394" y="588"/>
                  </a:cxn>
                  <a:cxn ang="0">
                    <a:pos x="477" y="412"/>
                  </a:cxn>
                  <a:cxn ang="0">
                    <a:pos x="478" y="358"/>
                  </a:cxn>
                  <a:cxn ang="0">
                    <a:pos x="533" y="228"/>
                  </a:cxn>
                  <a:cxn ang="0">
                    <a:pos x="533" y="177"/>
                  </a:cxn>
                  <a:cxn ang="0">
                    <a:pos x="500" y="142"/>
                  </a:cxn>
                  <a:cxn ang="0">
                    <a:pos x="474" y="75"/>
                  </a:cxn>
                  <a:cxn ang="0">
                    <a:pos x="377" y="0"/>
                  </a:cxn>
                  <a:cxn ang="0">
                    <a:pos x="327" y="0"/>
                  </a:cxn>
                  <a:cxn ang="0">
                    <a:pos x="289" y="29"/>
                  </a:cxn>
                  <a:cxn ang="0">
                    <a:pos x="248" y="10"/>
                  </a:cxn>
                  <a:cxn ang="0">
                    <a:pos x="177" y="45"/>
                  </a:cxn>
                  <a:cxn ang="0">
                    <a:pos x="143" y="134"/>
                  </a:cxn>
                  <a:cxn ang="0">
                    <a:pos x="69" y="248"/>
                  </a:cxn>
                  <a:cxn ang="0">
                    <a:pos x="69" y="296"/>
                  </a:cxn>
                  <a:cxn ang="0">
                    <a:pos x="24" y="296"/>
                  </a:cxn>
                  <a:cxn ang="0">
                    <a:pos x="0" y="394"/>
                  </a:cxn>
                </a:cxnLst>
                <a:rect l="txL" t="txT" r="txR" b="txB"/>
                <a:pathLst>
                  <a:path w="372" h="458">
                    <a:moveTo>
                      <a:pt x="0" y="136"/>
                    </a:moveTo>
                    <a:lnTo>
                      <a:pt x="5" y="174"/>
                    </a:lnTo>
                    <a:lnTo>
                      <a:pt x="27" y="198"/>
                    </a:lnTo>
                    <a:lnTo>
                      <a:pt x="62" y="198"/>
                    </a:lnTo>
                    <a:lnTo>
                      <a:pt x="89" y="188"/>
                    </a:lnTo>
                    <a:lnTo>
                      <a:pt x="162" y="180"/>
                    </a:lnTo>
                    <a:lnTo>
                      <a:pt x="139" y="201"/>
                    </a:lnTo>
                    <a:lnTo>
                      <a:pt x="100" y="211"/>
                    </a:lnTo>
                    <a:lnTo>
                      <a:pt x="86" y="227"/>
                    </a:lnTo>
                    <a:lnTo>
                      <a:pt x="59" y="215"/>
                    </a:lnTo>
                    <a:lnTo>
                      <a:pt x="48" y="252"/>
                    </a:lnTo>
                    <a:lnTo>
                      <a:pt x="67" y="262"/>
                    </a:lnTo>
                    <a:lnTo>
                      <a:pt x="75" y="315"/>
                    </a:lnTo>
                    <a:lnTo>
                      <a:pt x="57" y="322"/>
                    </a:lnTo>
                    <a:lnTo>
                      <a:pt x="35" y="355"/>
                    </a:lnTo>
                    <a:lnTo>
                      <a:pt x="62" y="368"/>
                    </a:lnTo>
                    <a:lnTo>
                      <a:pt x="31" y="373"/>
                    </a:lnTo>
                    <a:lnTo>
                      <a:pt x="31" y="396"/>
                    </a:lnTo>
                    <a:lnTo>
                      <a:pt x="42" y="404"/>
                    </a:lnTo>
                    <a:lnTo>
                      <a:pt x="12" y="426"/>
                    </a:lnTo>
                    <a:lnTo>
                      <a:pt x="12" y="446"/>
                    </a:lnTo>
                    <a:lnTo>
                      <a:pt x="67" y="455"/>
                    </a:lnTo>
                    <a:lnTo>
                      <a:pt x="82" y="446"/>
                    </a:lnTo>
                    <a:lnTo>
                      <a:pt x="100" y="450"/>
                    </a:lnTo>
                    <a:lnTo>
                      <a:pt x="113" y="442"/>
                    </a:lnTo>
                    <a:lnTo>
                      <a:pt x="120" y="458"/>
                    </a:lnTo>
                    <a:lnTo>
                      <a:pt x="145" y="446"/>
                    </a:lnTo>
                    <a:lnTo>
                      <a:pt x="161" y="426"/>
                    </a:lnTo>
                    <a:lnTo>
                      <a:pt x="143" y="404"/>
                    </a:lnTo>
                    <a:lnTo>
                      <a:pt x="162" y="386"/>
                    </a:lnTo>
                    <a:lnTo>
                      <a:pt x="158" y="368"/>
                    </a:lnTo>
                    <a:lnTo>
                      <a:pt x="186" y="363"/>
                    </a:lnTo>
                    <a:lnTo>
                      <a:pt x="209" y="276"/>
                    </a:lnTo>
                    <a:lnTo>
                      <a:pt x="240" y="261"/>
                    </a:lnTo>
                    <a:lnTo>
                      <a:pt x="275" y="203"/>
                    </a:lnTo>
                    <a:lnTo>
                      <a:pt x="332" y="142"/>
                    </a:lnTo>
                    <a:lnTo>
                      <a:pt x="333" y="123"/>
                    </a:lnTo>
                    <a:lnTo>
                      <a:pt x="372" y="79"/>
                    </a:lnTo>
                    <a:lnTo>
                      <a:pt x="372" y="61"/>
                    </a:lnTo>
                    <a:lnTo>
                      <a:pt x="349" y="49"/>
                    </a:lnTo>
                    <a:lnTo>
                      <a:pt x="331" y="26"/>
                    </a:lnTo>
                    <a:lnTo>
                      <a:pt x="264" y="0"/>
                    </a:lnTo>
                    <a:lnTo>
                      <a:pt x="228" y="0"/>
                    </a:lnTo>
                    <a:lnTo>
                      <a:pt x="202" y="10"/>
                    </a:lnTo>
                    <a:lnTo>
                      <a:pt x="173" y="3"/>
                    </a:lnTo>
                    <a:lnTo>
                      <a:pt x="123" y="16"/>
                    </a:lnTo>
                    <a:lnTo>
                      <a:pt x="100" y="46"/>
                    </a:lnTo>
                    <a:lnTo>
                      <a:pt x="48" y="85"/>
                    </a:lnTo>
                    <a:lnTo>
                      <a:pt x="48" y="102"/>
                    </a:lnTo>
                    <a:lnTo>
                      <a:pt x="18" y="10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2" name="Freeform 115"/>
              <p:cNvSpPr/>
              <p:nvPr/>
            </p:nvSpPr>
            <p:spPr>
              <a:xfrm>
                <a:off x="1192" y="64"/>
                <a:ext cx="354" cy="547"/>
              </a:xfrm>
              <a:custGeom>
                <a:avLst/>
                <a:gdLst>
                  <a:gd name="txL" fmla="*/ 0 w 372"/>
                  <a:gd name="txT" fmla="*/ 0 h 458"/>
                  <a:gd name="txR" fmla="*/ 372 w 372"/>
                  <a:gd name="txB" fmla="*/ 458 h 458"/>
                </a:gdLst>
                <a:ahLst/>
                <a:cxnLst>
                  <a:cxn ang="0">
                    <a:pos x="0" y="394"/>
                  </a:cxn>
                  <a:cxn ang="0">
                    <a:pos x="5" y="505"/>
                  </a:cxn>
                  <a:cxn ang="0">
                    <a:pos x="21" y="573"/>
                  </a:cxn>
                  <a:cxn ang="0">
                    <a:pos x="46" y="573"/>
                  </a:cxn>
                  <a:cxn ang="0">
                    <a:pos x="66" y="546"/>
                  </a:cxn>
                  <a:cxn ang="0">
                    <a:pos x="121" y="523"/>
                  </a:cxn>
                  <a:cxn ang="0">
                    <a:pos x="103" y="585"/>
                  </a:cxn>
                  <a:cxn ang="0">
                    <a:pos x="74" y="611"/>
                  </a:cxn>
                  <a:cxn ang="0">
                    <a:pos x="64" y="659"/>
                  </a:cxn>
                  <a:cxn ang="0">
                    <a:pos x="44" y="625"/>
                  </a:cxn>
                  <a:cxn ang="0">
                    <a:pos x="36" y="730"/>
                  </a:cxn>
                  <a:cxn ang="0">
                    <a:pos x="49" y="762"/>
                  </a:cxn>
                  <a:cxn ang="0">
                    <a:pos x="56" y="912"/>
                  </a:cxn>
                  <a:cxn ang="0">
                    <a:pos x="43" y="935"/>
                  </a:cxn>
                  <a:cxn ang="0">
                    <a:pos x="26" y="1028"/>
                  </a:cxn>
                  <a:cxn ang="0">
                    <a:pos x="46" y="1070"/>
                  </a:cxn>
                  <a:cxn ang="0">
                    <a:pos x="24" y="1080"/>
                  </a:cxn>
                  <a:cxn ang="0">
                    <a:pos x="24" y="1150"/>
                  </a:cxn>
                  <a:cxn ang="0">
                    <a:pos x="30" y="1174"/>
                  </a:cxn>
                  <a:cxn ang="0">
                    <a:pos x="10" y="1236"/>
                  </a:cxn>
                  <a:cxn ang="0">
                    <a:pos x="10" y="1297"/>
                  </a:cxn>
                  <a:cxn ang="0">
                    <a:pos x="49" y="1321"/>
                  </a:cxn>
                  <a:cxn ang="0">
                    <a:pos x="61" y="1297"/>
                  </a:cxn>
                  <a:cxn ang="0">
                    <a:pos x="74" y="1305"/>
                  </a:cxn>
                  <a:cxn ang="0">
                    <a:pos x="85" y="1285"/>
                  </a:cxn>
                  <a:cxn ang="0">
                    <a:pos x="89" y="1329"/>
                  </a:cxn>
                  <a:cxn ang="0">
                    <a:pos x="108" y="1297"/>
                  </a:cxn>
                  <a:cxn ang="0">
                    <a:pos x="120" y="1236"/>
                  </a:cxn>
                  <a:cxn ang="0">
                    <a:pos x="106" y="1174"/>
                  </a:cxn>
                  <a:cxn ang="0">
                    <a:pos x="121" y="1121"/>
                  </a:cxn>
                  <a:cxn ang="0">
                    <a:pos x="117" y="1070"/>
                  </a:cxn>
                  <a:cxn ang="0">
                    <a:pos x="138" y="1055"/>
                  </a:cxn>
                  <a:cxn ang="0">
                    <a:pos x="155" y="803"/>
                  </a:cxn>
                  <a:cxn ang="0">
                    <a:pos x="178" y="757"/>
                  </a:cxn>
                  <a:cxn ang="0">
                    <a:pos x="205" y="588"/>
                  </a:cxn>
                  <a:cxn ang="0">
                    <a:pos x="246" y="412"/>
                  </a:cxn>
                  <a:cxn ang="0">
                    <a:pos x="247" y="358"/>
                  </a:cxn>
                  <a:cxn ang="0">
                    <a:pos x="276" y="228"/>
                  </a:cxn>
                  <a:cxn ang="0">
                    <a:pos x="276" y="177"/>
                  </a:cxn>
                  <a:cxn ang="0">
                    <a:pos x="259" y="142"/>
                  </a:cxn>
                  <a:cxn ang="0">
                    <a:pos x="246" y="75"/>
                  </a:cxn>
                  <a:cxn ang="0">
                    <a:pos x="196" y="0"/>
                  </a:cxn>
                  <a:cxn ang="0">
                    <a:pos x="169" y="0"/>
                  </a:cxn>
                  <a:cxn ang="0">
                    <a:pos x="150" y="29"/>
                  </a:cxn>
                  <a:cxn ang="0">
                    <a:pos x="128" y="10"/>
                  </a:cxn>
                  <a:cxn ang="0">
                    <a:pos x="91" y="45"/>
                  </a:cxn>
                  <a:cxn ang="0">
                    <a:pos x="74" y="134"/>
                  </a:cxn>
                  <a:cxn ang="0">
                    <a:pos x="36" y="248"/>
                  </a:cxn>
                  <a:cxn ang="0">
                    <a:pos x="36" y="296"/>
                  </a:cxn>
                  <a:cxn ang="0">
                    <a:pos x="12" y="296"/>
                  </a:cxn>
                  <a:cxn ang="0">
                    <a:pos x="0" y="394"/>
                  </a:cxn>
                </a:cxnLst>
                <a:rect l="txL" t="txT" r="txR" b="txB"/>
                <a:pathLst>
                  <a:path w="372" h="458">
                    <a:moveTo>
                      <a:pt x="0" y="136"/>
                    </a:moveTo>
                    <a:lnTo>
                      <a:pt x="5" y="174"/>
                    </a:lnTo>
                    <a:lnTo>
                      <a:pt x="27" y="198"/>
                    </a:lnTo>
                    <a:lnTo>
                      <a:pt x="62" y="198"/>
                    </a:lnTo>
                    <a:lnTo>
                      <a:pt x="89" y="188"/>
                    </a:lnTo>
                    <a:lnTo>
                      <a:pt x="162" y="180"/>
                    </a:lnTo>
                    <a:lnTo>
                      <a:pt x="139" y="201"/>
                    </a:lnTo>
                    <a:lnTo>
                      <a:pt x="100" y="211"/>
                    </a:lnTo>
                    <a:lnTo>
                      <a:pt x="86" y="227"/>
                    </a:lnTo>
                    <a:lnTo>
                      <a:pt x="59" y="215"/>
                    </a:lnTo>
                    <a:lnTo>
                      <a:pt x="48" y="252"/>
                    </a:lnTo>
                    <a:lnTo>
                      <a:pt x="67" y="262"/>
                    </a:lnTo>
                    <a:lnTo>
                      <a:pt x="75" y="315"/>
                    </a:lnTo>
                    <a:lnTo>
                      <a:pt x="57" y="322"/>
                    </a:lnTo>
                    <a:lnTo>
                      <a:pt x="35" y="355"/>
                    </a:lnTo>
                    <a:lnTo>
                      <a:pt x="62" y="368"/>
                    </a:lnTo>
                    <a:lnTo>
                      <a:pt x="31" y="373"/>
                    </a:lnTo>
                    <a:lnTo>
                      <a:pt x="31" y="396"/>
                    </a:lnTo>
                    <a:lnTo>
                      <a:pt x="42" y="404"/>
                    </a:lnTo>
                    <a:lnTo>
                      <a:pt x="12" y="426"/>
                    </a:lnTo>
                    <a:lnTo>
                      <a:pt x="12" y="446"/>
                    </a:lnTo>
                    <a:lnTo>
                      <a:pt x="67" y="455"/>
                    </a:lnTo>
                    <a:lnTo>
                      <a:pt x="82" y="446"/>
                    </a:lnTo>
                    <a:lnTo>
                      <a:pt x="100" y="450"/>
                    </a:lnTo>
                    <a:lnTo>
                      <a:pt x="113" y="442"/>
                    </a:lnTo>
                    <a:lnTo>
                      <a:pt x="120" y="458"/>
                    </a:lnTo>
                    <a:lnTo>
                      <a:pt x="145" y="446"/>
                    </a:lnTo>
                    <a:lnTo>
                      <a:pt x="161" y="426"/>
                    </a:lnTo>
                    <a:lnTo>
                      <a:pt x="143" y="404"/>
                    </a:lnTo>
                    <a:lnTo>
                      <a:pt x="162" y="386"/>
                    </a:lnTo>
                    <a:lnTo>
                      <a:pt x="158" y="368"/>
                    </a:lnTo>
                    <a:lnTo>
                      <a:pt x="186" y="363"/>
                    </a:lnTo>
                    <a:lnTo>
                      <a:pt x="209" y="276"/>
                    </a:lnTo>
                    <a:lnTo>
                      <a:pt x="240" y="261"/>
                    </a:lnTo>
                    <a:lnTo>
                      <a:pt x="275" y="203"/>
                    </a:lnTo>
                    <a:lnTo>
                      <a:pt x="332" y="142"/>
                    </a:lnTo>
                    <a:lnTo>
                      <a:pt x="333" y="123"/>
                    </a:lnTo>
                    <a:lnTo>
                      <a:pt x="372" y="79"/>
                    </a:lnTo>
                    <a:lnTo>
                      <a:pt x="372" y="61"/>
                    </a:lnTo>
                    <a:lnTo>
                      <a:pt x="349" y="49"/>
                    </a:lnTo>
                    <a:lnTo>
                      <a:pt x="331" y="26"/>
                    </a:lnTo>
                    <a:lnTo>
                      <a:pt x="264" y="0"/>
                    </a:lnTo>
                    <a:lnTo>
                      <a:pt x="228" y="0"/>
                    </a:lnTo>
                    <a:lnTo>
                      <a:pt x="202" y="10"/>
                    </a:lnTo>
                    <a:lnTo>
                      <a:pt x="173" y="3"/>
                    </a:lnTo>
                    <a:lnTo>
                      <a:pt x="123" y="16"/>
                    </a:lnTo>
                    <a:lnTo>
                      <a:pt x="100" y="46"/>
                    </a:lnTo>
                    <a:lnTo>
                      <a:pt x="48" y="85"/>
                    </a:lnTo>
                    <a:lnTo>
                      <a:pt x="48" y="102"/>
                    </a:lnTo>
                    <a:lnTo>
                      <a:pt x="18" y="102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3" name="Freeform 116"/>
              <p:cNvSpPr/>
              <p:nvPr/>
            </p:nvSpPr>
            <p:spPr>
              <a:xfrm>
                <a:off x="1057" y="344"/>
                <a:ext cx="26" cy="31"/>
              </a:xfrm>
              <a:custGeom>
                <a:avLst/>
                <a:gdLst>
                  <a:gd name="txL" fmla="*/ 0 w 22"/>
                  <a:gd name="txT" fmla="*/ 0 h 26"/>
                  <a:gd name="txR" fmla="*/ 22 w 22"/>
                  <a:gd name="txB" fmla="*/ 26 h 26"/>
                </a:gdLst>
                <a:ahLst/>
                <a:cxnLst>
                  <a:cxn ang="0">
                    <a:pos x="0" y="50"/>
                  </a:cxn>
                  <a:cxn ang="0">
                    <a:pos x="61" y="74"/>
                  </a:cxn>
                  <a:cxn ang="0">
                    <a:pos x="18" y="0"/>
                  </a:cxn>
                  <a:cxn ang="0">
                    <a:pos x="0" y="50"/>
                  </a:cxn>
                </a:cxnLst>
                <a:rect l="txL" t="txT" r="txR" b="txB"/>
                <a:pathLst>
                  <a:path w="22" h="26">
                    <a:moveTo>
                      <a:pt x="0" y="17"/>
                    </a:moveTo>
                    <a:lnTo>
                      <a:pt x="22" y="26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4" name="Freeform 117"/>
              <p:cNvSpPr/>
              <p:nvPr/>
            </p:nvSpPr>
            <p:spPr>
              <a:xfrm>
                <a:off x="1057" y="344"/>
                <a:ext cx="26" cy="31"/>
              </a:xfrm>
              <a:custGeom>
                <a:avLst/>
                <a:gdLst>
                  <a:gd name="txL" fmla="*/ 0 w 22"/>
                  <a:gd name="txT" fmla="*/ 0 h 26"/>
                  <a:gd name="txR" fmla="*/ 22 w 22"/>
                  <a:gd name="txB" fmla="*/ 26 h 26"/>
                </a:gdLst>
                <a:ahLst/>
                <a:cxnLst>
                  <a:cxn ang="0">
                    <a:pos x="0" y="50"/>
                  </a:cxn>
                  <a:cxn ang="0">
                    <a:pos x="61" y="74"/>
                  </a:cxn>
                  <a:cxn ang="0">
                    <a:pos x="18" y="0"/>
                  </a:cxn>
                  <a:cxn ang="0">
                    <a:pos x="0" y="50"/>
                  </a:cxn>
                </a:cxnLst>
                <a:rect l="txL" t="txT" r="txR" b="txB"/>
                <a:pathLst>
                  <a:path w="22" h="26">
                    <a:moveTo>
                      <a:pt x="0" y="17"/>
                    </a:moveTo>
                    <a:lnTo>
                      <a:pt x="22" y="26"/>
                    </a:lnTo>
                    <a:lnTo>
                      <a:pt x="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5" name="Freeform 118"/>
              <p:cNvSpPr/>
              <p:nvPr/>
            </p:nvSpPr>
            <p:spPr>
              <a:xfrm>
                <a:off x="951" y="405"/>
                <a:ext cx="165" cy="112"/>
              </a:xfrm>
              <a:custGeom>
                <a:avLst/>
                <a:gdLst>
                  <a:gd name="txL" fmla="*/ 0 w 138"/>
                  <a:gd name="txT" fmla="*/ 0 h 94"/>
                  <a:gd name="txR" fmla="*/ 138 w 138"/>
                  <a:gd name="txB" fmla="*/ 94 h 94"/>
                </a:gdLst>
                <a:ahLst/>
                <a:cxnLst>
                  <a:cxn ang="0">
                    <a:pos x="0" y="35"/>
                  </a:cxn>
                  <a:cxn ang="0">
                    <a:pos x="14" y="64"/>
                  </a:cxn>
                  <a:cxn ang="0">
                    <a:pos x="78" y="94"/>
                  </a:cxn>
                  <a:cxn ang="0">
                    <a:pos x="45" y="143"/>
                  </a:cxn>
                  <a:cxn ang="0">
                    <a:pos x="78" y="179"/>
                  </a:cxn>
                  <a:cxn ang="0">
                    <a:pos x="204" y="203"/>
                  </a:cxn>
                  <a:cxn ang="0">
                    <a:pos x="234" y="267"/>
                  </a:cxn>
                  <a:cxn ang="0">
                    <a:pos x="279" y="242"/>
                  </a:cxn>
                  <a:cxn ang="0">
                    <a:pos x="390" y="232"/>
                  </a:cxn>
                  <a:cxn ang="0">
                    <a:pos x="403" y="179"/>
                  </a:cxn>
                  <a:cxn ang="0">
                    <a:pos x="390" y="139"/>
                  </a:cxn>
                  <a:cxn ang="0">
                    <a:pos x="308" y="87"/>
                  </a:cxn>
                  <a:cxn ang="0">
                    <a:pos x="286" y="218"/>
                  </a:cxn>
                  <a:cxn ang="0">
                    <a:pos x="250" y="206"/>
                  </a:cxn>
                  <a:cxn ang="0">
                    <a:pos x="234" y="87"/>
                  </a:cxn>
                  <a:cxn ang="0">
                    <a:pos x="184" y="35"/>
                  </a:cxn>
                  <a:cxn ang="0">
                    <a:pos x="20" y="0"/>
                  </a:cxn>
                  <a:cxn ang="0">
                    <a:pos x="0" y="35"/>
                  </a:cxn>
                </a:cxnLst>
                <a:rect l="txL" t="txT" r="txR" b="txB"/>
                <a:pathLst>
                  <a:path w="138" h="94">
                    <a:moveTo>
                      <a:pt x="0" y="12"/>
                    </a:moveTo>
                    <a:lnTo>
                      <a:pt x="5" y="23"/>
                    </a:lnTo>
                    <a:lnTo>
                      <a:pt x="27" y="33"/>
                    </a:lnTo>
                    <a:lnTo>
                      <a:pt x="16" y="50"/>
                    </a:lnTo>
                    <a:lnTo>
                      <a:pt x="27" y="63"/>
                    </a:lnTo>
                    <a:lnTo>
                      <a:pt x="70" y="71"/>
                    </a:lnTo>
                    <a:lnTo>
                      <a:pt x="80" y="94"/>
                    </a:lnTo>
                    <a:lnTo>
                      <a:pt x="95" y="85"/>
                    </a:lnTo>
                    <a:lnTo>
                      <a:pt x="134" y="81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05" y="30"/>
                    </a:lnTo>
                    <a:lnTo>
                      <a:pt x="98" y="76"/>
                    </a:lnTo>
                    <a:lnTo>
                      <a:pt x="85" y="72"/>
                    </a:lnTo>
                    <a:lnTo>
                      <a:pt x="80" y="30"/>
                    </a:lnTo>
                    <a:lnTo>
                      <a:pt x="63" y="12"/>
                    </a:lnTo>
                    <a:lnTo>
                      <a:pt x="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6" name="Freeform 119"/>
              <p:cNvSpPr/>
              <p:nvPr/>
            </p:nvSpPr>
            <p:spPr>
              <a:xfrm>
                <a:off x="951" y="405"/>
                <a:ext cx="165" cy="112"/>
              </a:xfrm>
              <a:custGeom>
                <a:avLst/>
                <a:gdLst>
                  <a:gd name="txL" fmla="*/ 0 w 138"/>
                  <a:gd name="txT" fmla="*/ 0 h 94"/>
                  <a:gd name="txR" fmla="*/ 138 w 138"/>
                  <a:gd name="txB" fmla="*/ 94 h 94"/>
                </a:gdLst>
                <a:ahLst/>
                <a:cxnLst>
                  <a:cxn ang="0">
                    <a:pos x="0" y="35"/>
                  </a:cxn>
                  <a:cxn ang="0">
                    <a:pos x="14" y="64"/>
                  </a:cxn>
                  <a:cxn ang="0">
                    <a:pos x="78" y="94"/>
                  </a:cxn>
                  <a:cxn ang="0">
                    <a:pos x="45" y="143"/>
                  </a:cxn>
                  <a:cxn ang="0">
                    <a:pos x="78" y="179"/>
                  </a:cxn>
                  <a:cxn ang="0">
                    <a:pos x="204" y="203"/>
                  </a:cxn>
                  <a:cxn ang="0">
                    <a:pos x="234" y="267"/>
                  </a:cxn>
                  <a:cxn ang="0">
                    <a:pos x="279" y="242"/>
                  </a:cxn>
                  <a:cxn ang="0">
                    <a:pos x="390" y="232"/>
                  </a:cxn>
                  <a:cxn ang="0">
                    <a:pos x="403" y="179"/>
                  </a:cxn>
                  <a:cxn ang="0">
                    <a:pos x="390" y="139"/>
                  </a:cxn>
                  <a:cxn ang="0">
                    <a:pos x="308" y="87"/>
                  </a:cxn>
                  <a:cxn ang="0">
                    <a:pos x="286" y="218"/>
                  </a:cxn>
                  <a:cxn ang="0">
                    <a:pos x="250" y="206"/>
                  </a:cxn>
                  <a:cxn ang="0">
                    <a:pos x="234" y="87"/>
                  </a:cxn>
                  <a:cxn ang="0">
                    <a:pos x="184" y="35"/>
                  </a:cxn>
                  <a:cxn ang="0">
                    <a:pos x="20" y="0"/>
                  </a:cxn>
                  <a:cxn ang="0">
                    <a:pos x="0" y="35"/>
                  </a:cxn>
                </a:cxnLst>
                <a:rect l="txL" t="txT" r="txR" b="txB"/>
                <a:pathLst>
                  <a:path w="138" h="94">
                    <a:moveTo>
                      <a:pt x="0" y="12"/>
                    </a:moveTo>
                    <a:lnTo>
                      <a:pt x="5" y="23"/>
                    </a:lnTo>
                    <a:lnTo>
                      <a:pt x="27" y="33"/>
                    </a:lnTo>
                    <a:lnTo>
                      <a:pt x="16" y="50"/>
                    </a:lnTo>
                    <a:lnTo>
                      <a:pt x="27" y="63"/>
                    </a:lnTo>
                    <a:lnTo>
                      <a:pt x="70" y="71"/>
                    </a:lnTo>
                    <a:lnTo>
                      <a:pt x="80" y="94"/>
                    </a:lnTo>
                    <a:lnTo>
                      <a:pt x="95" y="85"/>
                    </a:lnTo>
                    <a:lnTo>
                      <a:pt x="134" y="81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05" y="30"/>
                    </a:lnTo>
                    <a:lnTo>
                      <a:pt x="98" y="76"/>
                    </a:lnTo>
                    <a:lnTo>
                      <a:pt x="85" y="72"/>
                    </a:lnTo>
                    <a:lnTo>
                      <a:pt x="80" y="30"/>
                    </a:lnTo>
                    <a:lnTo>
                      <a:pt x="63" y="12"/>
                    </a:lnTo>
                    <a:lnTo>
                      <a:pt x="7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7" name="Freeform 120"/>
              <p:cNvSpPr/>
              <p:nvPr/>
            </p:nvSpPr>
            <p:spPr>
              <a:xfrm>
                <a:off x="1098" y="512"/>
                <a:ext cx="69" cy="29"/>
              </a:xfrm>
              <a:custGeom>
                <a:avLst/>
                <a:gdLst>
                  <a:gd name="txL" fmla="*/ 0 w 58"/>
                  <a:gd name="txT" fmla="*/ 0 h 24"/>
                  <a:gd name="txR" fmla="*/ 58 w 58"/>
                  <a:gd name="txB" fmla="*/ 24 h 24"/>
                </a:gdLst>
                <a:ahLst/>
                <a:cxnLst>
                  <a:cxn ang="0">
                    <a:pos x="0" y="22"/>
                  </a:cxn>
                  <a:cxn ang="0">
                    <a:pos x="134" y="75"/>
                  </a:cxn>
                  <a:cxn ang="0">
                    <a:pos x="165" y="41"/>
                  </a:cxn>
                  <a:cxn ang="0">
                    <a:pos x="155" y="2"/>
                  </a:cxn>
                  <a:cxn ang="0">
                    <a:pos x="70" y="0"/>
                  </a:cxn>
                  <a:cxn ang="0">
                    <a:pos x="0" y="22"/>
                  </a:cxn>
                </a:cxnLst>
                <a:rect l="txL" t="txT" r="txR" b="txB"/>
                <a:pathLst>
                  <a:path w="58" h="24">
                    <a:moveTo>
                      <a:pt x="0" y="7"/>
                    </a:moveTo>
                    <a:lnTo>
                      <a:pt x="47" y="24"/>
                    </a:lnTo>
                    <a:lnTo>
                      <a:pt x="58" y="13"/>
                    </a:lnTo>
                    <a:lnTo>
                      <a:pt x="55" y="2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8" name="Freeform 121"/>
              <p:cNvSpPr/>
              <p:nvPr/>
            </p:nvSpPr>
            <p:spPr>
              <a:xfrm>
                <a:off x="1098" y="512"/>
                <a:ext cx="69" cy="29"/>
              </a:xfrm>
              <a:custGeom>
                <a:avLst/>
                <a:gdLst>
                  <a:gd name="txL" fmla="*/ 0 w 58"/>
                  <a:gd name="txT" fmla="*/ 0 h 24"/>
                  <a:gd name="txR" fmla="*/ 58 w 58"/>
                  <a:gd name="txB" fmla="*/ 24 h 24"/>
                </a:gdLst>
                <a:ahLst/>
                <a:cxnLst>
                  <a:cxn ang="0">
                    <a:pos x="0" y="22"/>
                  </a:cxn>
                  <a:cxn ang="0">
                    <a:pos x="134" y="75"/>
                  </a:cxn>
                  <a:cxn ang="0">
                    <a:pos x="165" y="41"/>
                  </a:cxn>
                  <a:cxn ang="0">
                    <a:pos x="155" y="2"/>
                  </a:cxn>
                  <a:cxn ang="0">
                    <a:pos x="70" y="0"/>
                  </a:cxn>
                  <a:cxn ang="0">
                    <a:pos x="0" y="22"/>
                  </a:cxn>
                </a:cxnLst>
                <a:rect l="txL" t="txT" r="txR" b="txB"/>
                <a:pathLst>
                  <a:path w="58" h="24">
                    <a:moveTo>
                      <a:pt x="0" y="7"/>
                    </a:moveTo>
                    <a:lnTo>
                      <a:pt x="47" y="24"/>
                    </a:lnTo>
                    <a:lnTo>
                      <a:pt x="58" y="13"/>
                    </a:lnTo>
                    <a:lnTo>
                      <a:pt x="55" y="2"/>
                    </a:lnTo>
                    <a:lnTo>
                      <a:pt x="24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29" name="Freeform 122"/>
              <p:cNvSpPr/>
              <p:nvPr/>
            </p:nvSpPr>
            <p:spPr>
              <a:xfrm>
                <a:off x="962" y="516"/>
                <a:ext cx="25" cy="43"/>
              </a:xfrm>
              <a:custGeom>
                <a:avLst/>
                <a:gdLst>
                  <a:gd name="txL" fmla="*/ 0 w 20"/>
                  <a:gd name="txT" fmla="*/ 0 h 36"/>
                  <a:gd name="txR" fmla="*/ 20 w 20"/>
                  <a:gd name="txB" fmla="*/ 36 h 36"/>
                </a:gdLst>
                <a:ahLst/>
                <a:cxnLst>
                  <a:cxn ang="0">
                    <a:pos x="0" y="14"/>
                  </a:cxn>
                  <a:cxn ang="0">
                    <a:pos x="13" y="90"/>
                  </a:cxn>
                  <a:cxn ang="0">
                    <a:pos x="76" y="104"/>
                  </a:cxn>
                  <a:cxn ang="0">
                    <a:pos x="39" y="0"/>
                  </a:cxn>
                  <a:cxn ang="0">
                    <a:pos x="0" y="14"/>
                  </a:cxn>
                </a:cxnLst>
                <a:rect l="txL" t="txT" r="txR" b="txB"/>
                <a:pathLst>
                  <a:path w="20" h="36">
                    <a:moveTo>
                      <a:pt x="0" y="5"/>
                    </a:moveTo>
                    <a:lnTo>
                      <a:pt x="3" y="31"/>
                    </a:lnTo>
                    <a:lnTo>
                      <a:pt x="20" y="36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0" name="Freeform 123"/>
              <p:cNvSpPr/>
              <p:nvPr/>
            </p:nvSpPr>
            <p:spPr>
              <a:xfrm>
                <a:off x="962" y="516"/>
                <a:ext cx="25" cy="43"/>
              </a:xfrm>
              <a:custGeom>
                <a:avLst/>
                <a:gdLst>
                  <a:gd name="txL" fmla="*/ 0 w 20"/>
                  <a:gd name="txT" fmla="*/ 0 h 36"/>
                  <a:gd name="txR" fmla="*/ 20 w 20"/>
                  <a:gd name="txB" fmla="*/ 36 h 36"/>
                </a:gdLst>
                <a:ahLst/>
                <a:cxnLst>
                  <a:cxn ang="0">
                    <a:pos x="0" y="14"/>
                  </a:cxn>
                  <a:cxn ang="0">
                    <a:pos x="13" y="90"/>
                  </a:cxn>
                  <a:cxn ang="0">
                    <a:pos x="76" y="104"/>
                  </a:cxn>
                  <a:cxn ang="0">
                    <a:pos x="39" y="0"/>
                  </a:cxn>
                  <a:cxn ang="0">
                    <a:pos x="0" y="14"/>
                  </a:cxn>
                </a:cxnLst>
                <a:rect l="txL" t="txT" r="txR" b="txB"/>
                <a:pathLst>
                  <a:path w="20" h="36">
                    <a:moveTo>
                      <a:pt x="0" y="5"/>
                    </a:moveTo>
                    <a:lnTo>
                      <a:pt x="3" y="31"/>
                    </a:lnTo>
                    <a:lnTo>
                      <a:pt x="20" y="36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1" name="Freeform 124"/>
              <p:cNvSpPr/>
              <p:nvPr/>
            </p:nvSpPr>
            <p:spPr>
              <a:xfrm>
                <a:off x="973" y="586"/>
                <a:ext cx="107" cy="89"/>
              </a:xfrm>
              <a:custGeom>
                <a:avLst/>
                <a:gdLst>
                  <a:gd name="txL" fmla="*/ 0 w 90"/>
                  <a:gd name="txT" fmla="*/ 0 h 74"/>
                  <a:gd name="txR" fmla="*/ 90 w 90"/>
                  <a:gd name="txB" fmla="*/ 74 h 74"/>
                </a:gdLst>
                <a:ahLst/>
                <a:cxnLst>
                  <a:cxn ang="0">
                    <a:pos x="0" y="12"/>
                  </a:cxn>
                  <a:cxn ang="0">
                    <a:pos x="68" y="178"/>
                  </a:cxn>
                  <a:cxn ang="0">
                    <a:pos x="122" y="148"/>
                  </a:cxn>
                  <a:cxn ang="0">
                    <a:pos x="151" y="224"/>
                  </a:cxn>
                  <a:cxn ang="0">
                    <a:pos x="234" y="224"/>
                  </a:cxn>
                  <a:cxn ang="0">
                    <a:pos x="254" y="158"/>
                  </a:cxn>
                  <a:cxn ang="0">
                    <a:pos x="241" y="42"/>
                  </a:cxn>
                  <a:cxn ang="0">
                    <a:pos x="193" y="1"/>
                  </a:cxn>
                  <a:cxn ang="0">
                    <a:pos x="130" y="0"/>
                  </a:cxn>
                  <a:cxn ang="0">
                    <a:pos x="105" y="95"/>
                  </a:cxn>
                  <a:cxn ang="0">
                    <a:pos x="36" y="10"/>
                  </a:cxn>
                  <a:cxn ang="0">
                    <a:pos x="0" y="12"/>
                  </a:cxn>
                </a:cxnLst>
                <a:rect l="txL" t="txT" r="txR" b="txB"/>
                <a:pathLst>
                  <a:path w="90" h="74">
                    <a:moveTo>
                      <a:pt x="0" y="4"/>
                    </a:moveTo>
                    <a:lnTo>
                      <a:pt x="24" y="59"/>
                    </a:lnTo>
                    <a:lnTo>
                      <a:pt x="43" y="49"/>
                    </a:lnTo>
                    <a:lnTo>
                      <a:pt x="54" y="74"/>
                    </a:lnTo>
                    <a:lnTo>
                      <a:pt x="83" y="74"/>
                    </a:lnTo>
                    <a:lnTo>
                      <a:pt x="90" y="52"/>
                    </a:lnTo>
                    <a:lnTo>
                      <a:pt x="86" y="14"/>
                    </a:lnTo>
                    <a:lnTo>
                      <a:pt x="68" y="1"/>
                    </a:lnTo>
                    <a:lnTo>
                      <a:pt x="46" y="0"/>
                    </a:lnTo>
                    <a:lnTo>
                      <a:pt x="37" y="32"/>
                    </a:lnTo>
                    <a:lnTo>
                      <a:pt x="13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2" name="Freeform 125"/>
              <p:cNvSpPr/>
              <p:nvPr/>
            </p:nvSpPr>
            <p:spPr>
              <a:xfrm>
                <a:off x="973" y="586"/>
                <a:ext cx="107" cy="89"/>
              </a:xfrm>
              <a:custGeom>
                <a:avLst/>
                <a:gdLst>
                  <a:gd name="txL" fmla="*/ 0 w 90"/>
                  <a:gd name="txT" fmla="*/ 0 h 74"/>
                  <a:gd name="txR" fmla="*/ 90 w 90"/>
                  <a:gd name="txB" fmla="*/ 74 h 74"/>
                </a:gdLst>
                <a:ahLst/>
                <a:cxnLst>
                  <a:cxn ang="0">
                    <a:pos x="0" y="12"/>
                  </a:cxn>
                  <a:cxn ang="0">
                    <a:pos x="68" y="178"/>
                  </a:cxn>
                  <a:cxn ang="0">
                    <a:pos x="122" y="148"/>
                  </a:cxn>
                  <a:cxn ang="0">
                    <a:pos x="151" y="224"/>
                  </a:cxn>
                  <a:cxn ang="0">
                    <a:pos x="234" y="224"/>
                  </a:cxn>
                  <a:cxn ang="0">
                    <a:pos x="254" y="158"/>
                  </a:cxn>
                  <a:cxn ang="0">
                    <a:pos x="241" y="42"/>
                  </a:cxn>
                  <a:cxn ang="0">
                    <a:pos x="193" y="1"/>
                  </a:cxn>
                  <a:cxn ang="0">
                    <a:pos x="130" y="0"/>
                  </a:cxn>
                  <a:cxn ang="0">
                    <a:pos x="105" y="95"/>
                  </a:cxn>
                  <a:cxn ang="0">
                    <a:pos x="36" y="10"/>
                  </a:cxn>
                  <a:cxn ang="0">
                    <a:pos x="0" y="12"/>
                  </a:cxn>
                </a:cxnLst>
                <a:rect l="txL" t="txT" r="txR" b="txB"/>
                <a:pathLst>
                  <a:path w="90" h="74">
                    <a:moveTo>
                      <a:pt x="0" y="4"/>
                    </a:moveTo>
                    <a:lnTo>
                      <a:pt x="24" y="59"/>
                    </a:lnTo>
                    <a:lnTo>
                      <a:pt x="43" y="49"/>
                    </a:lnTo>
                    <a:lnTo>
                      <a:pt x="54" y="74"/>
                    </a:lnTo>
                    <a:lnTo>
                      <a:pt x="83" y="74"/>
                    </a:lnTo>
                    <a:lnTo>
                      <a:pt x="90" y="52"/>
                    </a:lnTo>
                    <a:lnTo>
                      <a:pt x="86" y="14"/>
                    </a:lnTo>
                    <a:lnTo>
                      <a:pt x="68" y="1"/>
                    </a:lnTo>
                    <a:lnTo>
                      <a:pt x="46" y="0"/>
                    </a:lnTo>
                    <a:lnTo>
                      <a:pt x="37" y="32"/>
                    </a:lnTo>
                    <a:lnTo>
                      <a:pt x="13" y="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3" name="Freeform 126"/>
              <p:cNvSpPr/>
              <p:nvPr/>
            </p:nvSpPr>
            <p:spPr>
              <a:xfrm>
                <a:off x="973" y="655"/>
                <a:ext cx="25" cy="24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77"/>
                  </a:cxn>
                  <a:cxn ang="0">
                    <a:pos x="76" y="68"/>
                  </a:cxn>
                  <a:cxn ang="0">
                    <a:pos x="31" y="0"/>
                  </a:cxn>
                  <a:cxn ang="0">
                    <a:pos x="0" y="77"/>
                  </a:cxn>
                </a:cxnLst>
                <a:rect l="txL" t="txT" r="txR" b="txB"/>
                <a:pathLst>
                  <a:path w="20" h="19">
                    <a:moveTo>
                      <a:pt x="0" y="19"/>
                    </a:moveTo>
                    <a:lnTo>
                      <a:pt x="20" y="17"/>
                    </a:lnTo>
                    <a:lnTo>
                      <a:pt x="8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4" name="Freeform 127"/>
              <p:cNvSpPr/>
              <p:nvPr/>
            </p:nvSpPr>
            <p:spPr>
              <a:xfrm>
                <a:off x="973" y="655"/>
                <a:ext cx="25" cy="24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77"/>
                  </a:cxn>
                  <a:cxn ang="0">
                    <a:pos x="76" y="68"/>
                  </a:cxn>
                  <a:cxn ang="0">
                    <a:pos x="31" y="0"/>
                  </a:cxn>
                  <a:cxn ang="0">
                    <a:pos x="0" y="77"/>
                  </a:cxn>
                </a:cxnLst>
                <a:rect l="txL" t="txT" r="txR" b="txB"/>
                <a:pathLst>
                  <a:path w="20" h="19">
                    <a:moveTo>
                      <a:pt x="0" y="19"/>
                    </a:moveTo>
                    <a:lnTo>
                      <a:pt x="20" y="17"/>
                    </a:lnTo>
                    <a:lnTo>
                      <a:pt x="8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5" name="Freeform 128"/>
              <p:cNvSpPr/>
              <p:nvPr/>
            </p:nvSpPr>
            <p:spPr>
              <a:xfrm>
                <a:off x="842" y="462"/>
                <a:ext cx="73" cy="28"/>
              </a:xfrm>
              <a:custGeom>
                <a:avLst/>
                <a:gdLst>
                  <a:gd name="txL" fmla="*/ 0 w 61"/>
                  <a:gd name="txT" fmla="*/ 0 h 24"/>
                  <a:gd name="txR" fmla="*/ 61 w 61"/>
                  <a:gd name="txB" fmla="*/ 24 h 24"/>
                </a:gdLst>
                <a:ahLst/>
                <a:cxnLst>
                  <a:cxn ang="0">
                    <a:pos x="0" y="49"/>
                  </a:cxn>
                  <a:cxn ang="0">
                    <a:pos x="153" y="63"/>
                  </a:cxn>
                  <a:cxn ang="0">
                    <a:pos x="177" y="32"/>
                  </a:cxn>
                  <a:cxn ang="0">
                    <a:pos x="108" y="0"/>
                  </a:cxn>
                  <a:cxn ang="0">
                    <a:pos x="24" y="15"/>
                  </a:cxn>
                  <a:cxn ang="0">
                    <a:pos x="0" y="49"/>
                  </a:cxn>
                </a:cxnLst>
                <a:rect l="txL" t="txT" r="txR" b="txB"/>
                <a:pathLst>
                  <a:path w="61" h="24">
                    <a:moveTo>
                      <a:pt x="0" y="20"/>
                    </a:moveTo>
                    <a:lnTo>
                      <a:pt x="52" y="24"/>
                    </a:lnTo>
                    <a:lnTo>
                      <a:pt x="61" y="13"/>
                    </a:lnTo>
                    <a:lnTo>
                      <a:pt x="37" y="0"/>
                    </a:lnTo>
                    <a:lnTo>
                      <a:pt x="8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6" name="Freeform 129"/>
              <p:cNvSpPr/>
              <p:nvPr/>
            </p:nvSpPr>
            <p:spPr>
              <a:xfrm>
                <a:off x="842" y="462"/>
                <a:ext cx="73" cy="28"/>
              </a:xfrm>
              <a:custGeom>
                <a:avLst/>
                <a:gdLst>
                  <a:gd name="txL" fmla="*/ 0 w 61"/>
                  <a:gd name="txT" fmla="*/ 0 h 24"/>
                  <a:gd name="txR" fmla="*/ 61 w 61"/>
                  <a:gd name="txB" fmla="*/ 24 h 24"/>
                </a:gdLst>
                <a:ahLst/>
                <a:cxnLst>
                  <a:cxn ang="0">
                    <a:pos x="0" y="49"/>
                  </a:cxn>
                  <a:cxn ang="0">
                    <a:pos x="153" y="63"/>
                  </a:cxn>
                  <a:cxn ang="0">
                    <a:pos x="177" y="32"/>
                  </a:cxn>
                  <a:cxn ang="0">
                    <a:pos x="108" y="0"/>
                  </a:cxn>
                  <a:cxn ang="0">
                    <a:pos x="24" y="15"/>
                  </a:cxn>
                  <a:cxn ang="0">
                    <a:pos x="0" y="49"/>
                  </a:cxn>
                </a:cxnLst>
                <a:rect l="txL" t="txT" r="txR" b="txB"/>
                <a:pathLst>
                  <a:path w="61" h="24">
                    <a:moveTo>
                      <a:pt x="0" y="20"/>
                    </a:moveTo>
                    <a:lnTo>
                      <a:pt x="52" y="24"/>
                    </a:lnTo>
                    <a:lnTo>
                      <a:pt x="61" y="13"/>
                    </a:lnTo>
                    <a:lnTo>
                      <a:pt x="37" y="0"/>
                    </a:lnTo>
                    <a:lnTo>
                      <a:pt x="8" y="6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7" name="Freeform 130"/>
              <p:cNvSpPr/>
              <p:nvPr/>
            </p:nvSpPr>
            <p:spPr>
              <a:xfrm>
                <a:off x="811" y="499"/>
                <a:ext cx="24" cy="24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0" y="24"/>
                  </a:cxn>
                  <a:cxn ang="0">
                    <a:pos x="24" y="60"/>
                  </a:cxn>
                  <a:cxn ang="0">
                    <a:pos x="60" y="49"/>
                  </a:cxn>
                  <a:cxn ang="0">
                    <a:pos x="53" y="0"/>
                  </a:cxn>
                  <a:cxn ang="0">
                    <a:pos x="0" y="24"/>
                  </a:cxn>
                </a:cxnLst>
                <a:rect l="txL" t="txT" r="txR" b="txB"/>
                <a:pathLst>
                  <a:path w="20" h="20">
                    <a:moveTo>
                      <a:pt x="0" y="8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8" name="Freeform 131"/>
              <p:cNvSpPr/>
              <p:nvPr/>
            </p:nvSpPr>
            <p:spPr>
              <a:xfrm>
                <a:off x="811" y="499"/>
                <a:ext cx="24" cy="24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0" y="24"/>
                  </a:cxn>
                  <a:cxn ang="0">
                    <a:pos x="24" y="60"/>
                  </a:cxn>
                  <a:cxn ang="0">
                    <a:pos x="60" y="49"/>
                  </a:cxn>
                  <a:cxn ang="0">
                    <a:pos x="53" y="0"/>
                  </a:cxn>
                  <a:cxn ang="0">
                    <a:pos x="0" y="24"/>
                  </a:cxn>
                </a:cxnLst>
                <a:rect l="txL" t="txT" r="txR" b="txB"/>
                <a:pathLst>
                  <a:path w="20" h="20">
                    <a:moveTo>
                      <a:pt x="0" y="8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1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9" name="Freeform 132"/>
              <p:cNvSpPr/>
              <p:nvPr/>
            </p:nvSpPr>
            <p:spPr>
              <a:xfrm>
                <a:off x="845" y="500"/>
                <a:ext cx="55" cy="44"/>
              </a:xfrm>
              <a:custGeom>
                <a:avLst/>
                <a:gdLst>
                  <a:gd name="txL" fmla="*/ 0 w 46"/>
                  <a:gd name="txT" fmla="*/ 0 h 37"/>
                  <a:gd name="txR" fmla="*/ 46 w 46"/>
                  <a:gd name="txB" fmla="*/ 37 h 37"/>
                </a:gdLst>
                <a:ahLst/>
                <a:cxnLst>
                  <a:cxn ang="0">
                    <a:pos x="0" y="43"/>
                  </a:cxn>
                  <a:cxn ang="0">
                    <a:pos x="12" y="90"/>
                  </a:cxn>
                  <a:cxn ang="0">
                    <a:pos x="67" y="105"/>
                  </a:cxn>
                  <a:cxn ang="0">
                    <a:pos x="124" y="64"/>
                  </a:cxn>
                  <a:cxn ang="0">
                    <a:pos x="134" y="0"/>
                  </a:cxn>
                  <a:cxn ang="0">
                    <a:pos x="0" y="43"/>
                  </a:cxn>
                </a:cxnLst>
                <a:rect l="txL" t="txT" r="txR" b="txB"/>
                <a:pathLst>
                  <a:path w="46" h="37">
                    <a:moveTo>
                      <a:pt x="0" y="15"/>
                    </a:moveTo>
                    <a:lnTo>
                      <a:pt x="4" y="32"/>
                    </a:lnTo>
                    <a:lnTo>
                      <a:pt x="23" y="37"/>
                    </a:lnTo>
                    <a:lnTo>
                      <a:pt x="43" y="23"/>
                    </a:lnTo>
                    <a:lnTo>
                      <a:pt x="4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0" name="Freeform 133"/>
              <p:cNvSpPr/>
              <p:nvPr/>
            </p:nvSpPr>
            <p:spPr>
              <a:xfrm>
                <a:off x="845" y="500"/>
                <a:ext cx="55" cy="44"/>
              </a:xfrm>
              <a:custGeom>
                <a:avLst/>
                <a:gdLst>
                  <a:gd name="txL" fmla="*/ 0 w 46"/>
                  <a:gd name="txT" fmla="*/ 0 h 37"/>
                  <a:gd name="txR" fmla="*/ 46 w 46"/>
                  <a:gd name="txB" fmla="*/ 37 h 37"/>
                </a:gdLst>
                <a:ahLst/>
                <a:cxnLst>
                  <a:cxn ang="0">
                    <a:pos x="0" y="43"/>
                  </a:cxn>
                  <a:cxn ang="0">
                    <a:pos x="12" y="90"/>
                  </a:cxn>
                  <a:cxn ang="0">
                    <a:pos x="67" y="105"/>
                  </a:cxn>
                  <a:cxn ang="0">
                    <a:pos x="124" y="64"/>
                  </a:cxn>
                  <a:cxn ang="0">
                    <a:pos x="134" y="0"/>
                  </a:cxn>
                  <a:cxn ang="0">
                    <a:pos x="0" y="43"/>
                  </a:cxn>
                </a:cxnLst>
                <a:rect l="txL" t="txT" r="txR" b="txB"/>
                <a:pathLst>
                  <a:path w="46" h="37">
                    <a:moveTo>
                      <a:pt x="0" y="15"/>
                    </a:moveTo>
                    <a:lnTo>
                      <a:pt x="4" y="32"/>
                    </a:lnTo>
                    <a:lnTo>
                      <a:pt x="23" y="37"/>
                    </a:lnTo>
                    <a:lnTo>
                      <a:pt x="43" y="23"/>
                    </a:lnTo>
                    <a:lnTo>
                      <a:pt x="46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1" name="Freeform 134"/>
              <p:cNvSpPr/>
              <p:nvPr/>
            </p:nvSpPr>
            <p:spPr>
              <a:xfrm>
                <a:off x="754" y="620"/>
                <a:ext cx="25" cy="35"/>
              </a:xfrm>
              <a:custGeom>
                <a:avLst/>
                <a:gdLst>
                  <a:gd name="txL" fmla="*/ 0 w 21"/>
                  <a:gd name="txT" fmla="*/ 0 h 30"/>
                  <a:gd name="txR" fmla="*/ 21 w 21"/>
                  <a:gd name="txB" fmla="*/ 30 h 30"/>
                </a:gdLst>
                <a:ahLst/>
                <a:cxnLst>
                  <a:cxn ang="0">
                    <a:pos x="0" y="65"/>
                  </a:cxn>
                  <a:cxn ang="0">
                    <a:pos x="35" y="76"/>
                  </a:cxn>
                  <a:cxn ang="0">
                    <a:pos x="61" y="0"/>
                  </a:cxn>
                  <a:cxn ang="0">
                    <a:pos x="0" y="65"/>
                  </a:cxn>
                </a:cxnLst>
                <a:rect l="txL" t="txT" r="txR" b="txB"/>
                <a:pathLst>
                  <a:path w="21" h="30">
                    <a:moveTo>
                      <a:pt x="0" y="26"/>
                    </a:moveTo>
                    <a:lnTo>
                      <a:pt x="12" y="30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2" name="Freeform 135"/>
              <p:cNvSpPr/>
              <p:nvPr/>
            </p:nvSpPr>
            <p:spPr>
              <a:xfrm>
                <a:off x="754" y="620"/>
                <a:ext cx="25" cy="35"/>
              </a:xfrm>
              <a:custGeom>
                <a:avLst/>
                <a:gdLst>
                  <a:gd name="txL" fmla="*/ 0 w 21"/>
                  <a:gd name="txT" fmla="*/ 0 h 30"/>
                  <a:gd name="txR" fmla="*/ 21 w 21"/>
                  <a:gd name="txB" fmla="*/ 30 h 30"/>
                </a:gdLst>
                <a:ahLst/>
                <a:cxnLst>
                  <a:cxn ang="0">
                    <a:pos x="0" y="65"/>
                  </a:cxn>
                  <a:cxn ang="0">
                    <a:pos x="35" y="76"/>
                  </a:cxn>
                  <a:cxn ang="0">
                    <a:pos x="61" y="0"/>
                  </a:cxn>
                  <a:cxn ang="0">
                    <a:pos x="0" y="65"/>
                  </a:cxn>
                </a:cxnLst>
                <a:rect l="txL" t="txT" r="txR" b="txB"/>
                <a:pathLst>
                  <a:path w="21" h="30">
                    <a:moveTo>
                      <a:pt x="0" y="26"/>
                    </a:moveTo>
                    <a:lnTo>
                      <a:pt x="12" y="30"/>
                    </a:lnTo>
                    <a:lnTo>
                      <a:pt x="21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3" name="Freeform 136"/>
              <p:cNvSpPr/>
              <p:nvPr/>
            </p:nvSpPr>
            <p:spPr>
              <a:xfrm>
                <a:off x="681" y="530"/>
                <a:ext cx="132" cy="104"/>
              </a:xfrm>
              <a:custGeom>
                <a:avLst/>
                <a:gdLst>
                  <a:gd name="txL" fmla="*/ 0 w 111"/>
                  <a:gd name="txT" fmla="*/ 0 h 87"/>
                  <a:gd name="txR" fmla="*/ 111 w 111"/>
                  <a:gd name="txB" fmla="*/ 87 h 87"/>
                </a:gdLst>
                <a:ahLst/>
                <a:cxnLst>
                  <a:cxn ang="0">
                    <a:pos x="0" y="196"/>
                  </a:cxn>
                  <a:cxn ang="0">
                    <a:pos x="40" y="250"/>
                  </a:cxn>
                  <a:cxn ang="0">
                    <a:pos x="127" y="253"/>
                  </a:cxn>
                  <a:cxn ang="0">
                    <a:pos x="187" y="159"/>
                  </a:cxn>
                  <a:cxn ang="0">
                    <a:pos x="240" y="190"/>
                  </a:cxn>
                  <a:cxn ang="0">
                    <a:pos x="290" y="129"/>
                  </a:cxn>
                  <a:cxn ang="0">
                    <a:pos x="275" y="73"/>
                  </a:cxn>
                  <a:cxn ang="0">
                    <a:pos x="314" y="38"/>
                  </a:cxn>
                  <a:cxn ang="0">
                    <a:pos x="266" y="0"/>
                  </a:cxn>
                  <a:cxn ang="0">
                    <a:pos x="234" y="44"/>
                  </a:cxn>
                  <a:cxn ang="0">
                    <a:pos x="177" y="38"/>
                  </a:cxn>
                  <a:cxn ang="0">
                    <a:pos x="0" y="196"/>
                  </a:cxn>
                </a:cxnLst>
                <a:rect l="txL" t="txT" r="txR" b="txB"/>
                <a:pathLst>
                  <a:path w="111" h="87">
                    <a:moveTo>
                      <a:pt x="0" y="67"/>
                    </a:moveTo>
                    <a:lnTo>
                      <a:pt x="14" y="85"/>
                    </a:lnTo>
                    <a:lnTo>
                      <a:pt x="45" y="87"/>
                    </a:lnTo>
                    <a:lnTo>
                      <a:pt x="66" y="54"/>
                    </a:lnTo>
                    <a:lnTo>
                      <a:pt x="85" y="65"/>
                    </a:lnTo>
                    <a:lnTo>
                      <a:pt x="103" y="44"/>
                    </a:lnTo>
                    <a:lnTo>
                      <a:pt x="97" y="25"/>
                    </a:lnTo>
                    <a:lnTo>
                      <a:pt x="111" y="13"/>
                    </a:lnTo>
                    <a:lnTo>
                      <a:pt x="94" y="0"/>
                    </a:lnTo>
                    <a:lnTo>
                      <a:pt x="83" y="15"/>
                    </a:lnTo>
                    <a:lnTo>
                      <a:pt x="62" y="1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4" name="Freeform 137"/>
              <p:cNvSpPr/>
              <p:nvPr/>
            </p:nvSpPr>
            <p:spPr>
              <a:xfrm>
                <a:off x="681" y="530"/>
                <a:ext cx="132" cy="104"/>
              </a:xfrm>
              <a:custGeom>
                <a:avLst/>
                <a:gdLst>
                  <a:gd name="txL" fmla="*/ 0 w 111"/>
                  <a:gd name="txT" fmla="*/ 0 h 87"/>
                  <a:gd name="txR" fmla="*/ 111 w 111"/>
                  <a:gd name="txB" fmla="*/ 87 h 87"/>
                </a:gdLst>
                <a:ahLst/>
                <a:cxnLst>
                  <a:cxn ang="0">
                    <a:pos x="0" y="196"/>
                  </a:cxn>
                  <a:cxn ang="0">
                    <a:pos x="40" y="250"/>
                  </a:cxn>
                  <a:cxn ang="0">
                    <a:pos x="127" y="253"/>
                  </a:cxn>
                  <a:cxn ang="0">
                    <a:pos x="187" y="159"/>
                  </a:cxn>
                  <a:cxn ang="0">
                    <a:pos x="240" y="190"/>
                  </a:cxn>
                  <a:cxn ang="0">
                    <a:pos x="290" y="129"/>
                  </a:cxn>
                  <a:cxn ang="0">
                    <a:pos x="275" y="73"/>
                  </a:cxn>
                  <a:cxn ang="0">
                    <a:pos x="314" y="38"/>
                  </a:cxn>
                  <a:cxn ang="0">
                    <a:pos x="266" y="0"/>
                  </a:cxn>
                  <a:cxn ang="0">
                    <a:pos x="234" y="44"/>
                  </a:cxn>
                  <a:cxn ang="0">
                    <a:pos x="177" y="38"/>
                  </a:cxn>
                  <a:cxn ang="0">
                    <a:pos x="0" y="196"/>
                  </a:cxn>
                </a:cxnLst>
                <a:rect l="txL" t="txT" r="txR" b="txB"/>
                <a:pathLst>
                  <a:path w="111" h="87">
                    <a:moveTo>
                      <a:pt x="0" y="67"/>
                    </a:moveTo>
                    <a:lnTo>
                      <a:pt x="14" y="85"/>
                    </a:lnTo>
                    <a:lnTo>
                      <a:pt x="45" y="87"/>
                    </a:lnTo>
                    <a:lnTo>
                      <a:pt x="66" y="54"/>
                    </a:lnTo>
                    <a:lnTo>
                      <a:pt x="85" y="65"/>
                    </a:lnTo>
                    <a:lnTo>
                      <a:pt x="103" y="44"/>
                    </a:lnTo>
                    <a:lnTo>
                      <a:pt x="97" y="25"/>
                    </a:lnTo>
                    <a:lnTo>
                      <a:pt x="111" y="13"/>
                    </a:lnTo>
                    <a:lnTo>
                      <a:pt x="94" y="0"/>
                    </a:lnTo>
                    <a:lnTo>
                      <a:pt x="83" y="15"/>
                    </a:lnTo>
                    <a:lnTo>
                      <a:pt x="62" y="13"/>
                    </a:lnTo>
                    <a:lnTo>
                      <a:pt x="0" y="6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5" name="Freeform 138"/>
              <p:cNvSpPr/>
              <p:nvPr/>
            </p:nvSpPr>
            <p:spPr>
              <a:xfrm>
                <a:off x="779" y="577"/>
                <a:ext cx="182" cy="132"/>
              </a:xfrm>
              <a:custGeom>
                <a:avLst/>
                <a:gdLst>
                  <a:gd name="txL" fmla="*/ 0 w 153"/>
                  <a:gd name="txT" fmla="*/ 0 h 111"/>
                  <a:gd name="txR" fmla="*/ 153 w 153"/>
                  <a:gd name="txB" fmla="*/ 111 h 111"/>
                </a:gdLst>
                <a:ahLst/>
                <a:cxnLst>
                  <a:cxn ang="0">
                    <a:pos x="0" y="212"/>
                  </a:cxn>
                  <a:cxn ang="0">
                    <a:pos x="88" y="244"/>
                  </a:cxn>
                  <a:cxn ang="0">
                    <a:pos x="123" y="212"/>
                  </a:cxn>
                  <a:cxn ang="0">
                    <a:pos x="162" y="252"/>
                  </a:cxn>
                  <a:cxn ang="0">
                    <a:pos x="117" y="277"/>
                  </a:cxn>
                  <a:cxn ang="0">
                    <a:pos x="136" y="302"/>
                  </a:cxn>
                  <a:cxn ang="0">
                    <a:pos x="180" y="314"/>
                  </a:cxn>
                  <a:cxn ang="0">
                    <a:pos x="296" y="240"/>
                  </a:cxn>
                  <a:cxn ang="0">
                    <a:pos x="416" y="239"/>
                  </a:cxn>
                  <a:cxn ang="0">
                    <a:pos x="433" y="127"/>
                  </a:cxn>
                  <a:cxn ang="0">
                    <a:pos x="327" y="64"/>
                  </a:cxn>
                  <a:cxn ang="0">
                    <a:pos x="305" y="0"/>
                  </a:cxn>
                  <a:cxn ang="0">
                    <a:pos x="246" y="76"/>
                  </a:cxn>
                  <a:cxn ang="0">
                    <a:pos x="284" y="96"/>
                  </a:cxn>
                  <a:cxn ang="0">
                    <a:pos x="274" y="134"/>
                  </a:cxn>
                  <a:cxn ang="0">
                    <a:pos x="299" y="178"/>
                  </a:cxn>
                  <a:cxn ang="0">
                    <a:pos x="224" y="166"/>
                  </a:cxn>
                  <a:cxn ang="0">
                    <a:pos x="180" y="88"/>
                  </a:cxn>
                  <a:cxn ang="0">
                    <a:pos x="68" y="45"/>
                  </a:cxn>
                  <a:cxn ang="0">
                    <a:pos x="0" y="212"/>
                  </a:cxn>
                </a:cxnLst>
                <a:rect l="txL" t="txT" r="txR" b="txB"/>
                <a:pathLst>
                  <a:path w="153" h="111">
                    <a:moveTo>
                      <a:pt x="0" y="75"/>
                    </a:moveTo>
                    <a:lnTo>
                      <a:pt x="31" y="87"/>
                    </a:lnTo>
                    <a:lnTo>
                      <a:pt x="43" y="75"/>
                    </a:lnTo>
                    <a:lnTo>
                      <a:pt x="57" y="89"/>
                    </a:lnTo>
                    <a:lnTo>
                      <a:pt x="41" y="98"/>
                    </a:lnTo>
                    <a:lnTo>
                      <a:pt x="48" y="107"/>
                    </a:lnTo>
                    <a:lnTo>
                      <a:pt x="64" y="111"/>
                    </a:lnTo>
                    <a:lnTo>
                      <a:pt x="104" y="85"/>
                    </a:lnTo>
                    <a:lnTo>
                      <a:pt x="147" y="84"/>
                    </a:lnTo>
                    <a:lnTo>
                      <a:pt x="153" y="45"/>
                    </a:lnTo>
                    <a:lnTo>
                      <a:pt x="115" y="23"/>
                    </a:lnTo>
                    <a:lnTo>
                      <a:pt x="108" y="0"/>
                    </a:lnTo>
                    <a:lnTo>
                      <a:pt x="87" y="27"/>
                    </a:lnTo>
                    <a:lnTo>
                      <a:pt x="100" y="34"/>
                    </a:lnTo>
                    <a:lnTo>
                      <a:pt x="96" y="47"/>
                    </a:lnTo>
                    <a:lnTo>
                      <a:pt x="105" y="63"/>
                    </a:lnTo>
                    <a:lnTo>
                      <a:pt x="79" y="59"/>
                    </a:lnTo>
                    <a:lnTo>
                      <a:pt x="64" y="31"/>
                    </a:lnTo>
                    <a:lnTo>
                      <a:pt x="24" y="1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6" name="Freeform 139"/>
              <p:cNvSpPr/>
              <p:nvPr/>
            </p:nvSpPr>
            <p:spPr>
              <a:xfrm>
                <a:off x="779" y="577"/>
                <a:ext cx="182" cy="132"/>
              </a:xfrm>
              <a:custGeom>
                <a:avLst/>
                <a:gdLst>
                  <a:gd name="txL" fmla="*/ 0 w 153"/>
                  <a:gd name="txT" fmla="*/ 0 h 111"/>
                  <a:gd name="txR" fmla="*/ 153 w 153"/>
                  <a:gd name="txB" fmla="*/ 111 h 111"/>
                </a:gdLst>
                <a:ahLst/>
                <a:cxnLst>
                  <a:cxn ang="0">
                    <a:pos x="0" y="212"/>
                  </a:cxn>
                  <a:cxn ang="0">
                    <a:pos x="88" y="244"/>
                  </a:cxn>
                  <a:cxn ang="0">
                    <a:pos x="123" y="212"/>
                  </a:cxn>
                  <a:cxn ang="0">
                    <a:pos x="162" y="252"/>
                  </a:cxn>
                  <a:cxn ang="0">
                    <a:pos x="117" y="277"/>
                  </a:cxn>
                  <a:cxn ang="0">
                    <a:pos x="136" y="302"/>
                  </a:cxn>
                  <a:cxn ang="0">
                    <a:pos x="180" y="314"/>
                  </a:cxn>
                  <a:cxn ang="0">
                    <a:pos x="296" y="240"/>
                  </a:cxn>
                  <a:cxn ang="0">
                    <a:pos x="416" y="239"/>
                  </a:cxn>
                  <a:cxn ang="0">
                    <a:pos x="433" y="127"/>
                  </a:cxn>
                  <a:cxn ang="0">
                    <a:pos x="327" y="64"/>
                  </a:cxn>
                  <a:cxn ang="0">
                    <a:pos x="305" y="0"/>
                  </a:cxn>
                  <a:cxn ang="0">
                    <a:pos x="246" y="76"/>
                  </a:cxn>
                  <a:cxn ang="0">
                    <a:pos x="284" y="96"/>
                  </a:cxn>
                  <a:cxn ang="0">
                    <a:pos x="274" y="134"/>
                  </a:cxn>
                  <a:cxn ang="0">
                    <a:pos x="299" y="178"/>
                  </a:cxn>
                  <a:cxn ang="0">
                    <a:pos x="224" y="166"/>
                  </a:cxn>
                  <a:cxn ang="0">
                    <a:pos x="180" y="88"/>
                  </a:cxn>
                  <a:cxn ang="0">
                    <a:pos x="68" y="45"/>
                  </a:cxn>
                  <a:cxn ang="0">
                    <a:pos x="0" y="212"/>
                  </a:cxn>
                </a:cxnLst>
                <a:rect l="txL" t="txT" r="txR" b="txB"/>
                <a:pathLst>
                  <a:path w="153" h="111">
                    <a:moveTo>
                      <a:pt x="0" y="75"/>
                    </a:moveTo>
                    <a:lnTo>
                      <a:pt x="31" y="87"/>
                    </a:lnTo>
                    <a:lnTo>
                      <a:pt x="43" y="75"/>
                    </a:lnTo>
                    <a:lnTo>
                      <a:pt x="57" y="89"/>
                    </a:lnTo>
                    <a:lnTo>
                      <a:pt x="41" y="98"/>
                    </a:lnTo>
                    <a:lnTo>
                      <a:pt x="48" y="107"/>
                    </a:lnTo>
                    <a:lnTo>
                      <a:pt x="64" y="111"/>
                    </a:lnTo>
                    <a:lnTo>
                      <a:pt x="104" y="85"/>
                    </a:lnTo>
                    <a:lnTo>
                      <a:pt x="147" y="84"/>
                    </a:lnTo>
                    <a:lnTo>
                      <a:pt x="153" y="45"/>
                    </a:lnTo>
                    <a:lnTo>
                      <a:pt x="115" y="23"/>
                    </a:lnTo>
                    <a:lnTo>
                      <a:pt x="108" y="0"/>
                    </a:lnTo>
                    <a:lnTo>
                      <a:pt x="87" y="27"/>
                    </a:lnTo>
                    <a:lnTo>
                      <a:pt x="100" y="34"/>
                    </a:lnTo>
                    <a:lnTo>
                      <a:pt x="96" y="47"/>
                    </a:lnTo>
                    <a:lnTo>
                      <a:pt x="105" y="63"/>
                    </a:lnTo>
                    <a:lnTo>
                      <a:pt x="79" y="59"/>
                    </a:lnTo>
                    <a:lnTo>
                      <a:pt x="64" y="31"/>
                    </a:lnTo>
                    <a:lnTo>
                      <a:pt x="24" y="16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7" name="Freeform 140"/>
              <p:cNvSpPr/>
              <p:nvPr/>
            </p:nvSpPr>
            <p:spPr>
              <a:xfrm>
                <a:off x="1004" y="723"/>
                <a:ext cx="101" cy="131"/>
              </a:xfrm>
              <a:custGeom>
                <a:avLst/>
                <a:gdLst>
                  <a:gd name="txL" fmla="*/ 0 w 84"/>
                  <a:gd name="txT" fmla="*/ 0 h 109"/>
                  <a:gd name="txR" fmla="*/ 84 w 84"/>
                  <a:gd name="txB" fmla="*/ 109 h 109"/>
                </a:gdLst>
                <a:ahLst/>
                <a:cxnLst>
                  <a:cxn ang="0">
                    <a:pos x="0" y="148"/>
                  </a:cxn>
                  <a:cxn ang="0">
                    <a:pos x="34" y="225"/>
                  </a:cxn>
                  <a:cxn ang="0">
                    <a:pos x="71" y="225"/>
                  </a:cxn>
                  <a:cxn ang="0">
                    <a:pos x="145" y="328"/>
                  </a:cxn>
                  <a:cxn ang="0">
                    <a:pos x="195" y="288"/>
                  </a:cxn>
                  <a:cxn ang="0">
                    <a:pos x="249" y="273"/>
                  </a:cxn>
                  <a:cxn ang="0">
                    <a:pos x="251" y="208"/>
                  </a:cxn>
                  <a:cxn ang="0">
                    <a:pos x="237" y="137"/>
                  </a:cxn>
                  <a:cxn ang="0">
                    <a:pos x="184" y="117"/>
                  </a:cxn>
                  <a:cxn ang="0">
                    <a:pos x="220" y="62"/>
                  </a:cxn>
                  <a:cxn ang="0">
                    <a:pos x="195" y="0"/>
                  </a:cxn>
                  <a:cxn ang="0">
                    <a:pos x="158" y="24"/>
                  </a:cxn>
                  <a:cxn ang="0">
                    <a:pos x="102" y="14"/>
                  </a:cxn>
                  <a:cxn ang="0">
                    <a:pos x="63" y="35"/>
                  </a:cxn>
                  <a:cxn ang="0">
                    <a:pos x="59" y="77"/>
                  </a:cxn>
                  <a:cxn ang="0">
                    <a:pos x="91" y="135"/>
                  </a:cxn>
                  <a:cxn ang="0">
                    <a:pos x="34" y="130"/>
                  </a:cxn>
                  <a:cxn ang="0">
                    <a:pos x="0" y="148"/>
                  </a:cxn>
                </a:cxnLst>
                <a:rect l="txL" t="txT" r="txR" b="txB"/>
                <a:pathLst>
                  <a:path w="84" h="109">
                    <a:moveTo>
                      <a:pt x="0" y="49"/>
                    </a:moveTo>
                    <a:lnTo>
                      <a:pt x="11" y="75"/>
                    </a:lnTo>
                    <a:lnTo>
                      <a:pt x="23" y="75"/>
                    </a:lnTo>
                    <a:lnTo>
                      <a:pt x="48" y="109"/>
                    </a:lnTo>
                    <a:lnTo>
                      <a:pt x="64" y="96"/>
                    </a:lnTo>
                    <a:lnTo>
                      <a:pt x="82" y="91"/>
                    </a:lnTo>
                    <a:lnTo>
                      <a:pt x="84" y="69"/>
                    </a:lnTo>
                    <a:lnTo>
                      <a:pt x="78" y="46"/>
                    </a:lnTo>
                    <a:lnTo>
                      <a:pt x="61" y="39"/>
                    </a:lnTo>
                    <a:lnTo>
                      <a:pt x="72" y="21"/>
                    </a:lnTo>
                    <a:lnTo>
                      <a:pt x="64" y="0"/>
                    </a:lnTo>
                    <a:lnTo>
                      <a:pt x="52" y="8"/>
                    </a:lnTo>
                    <a:lnTo>
                      <a:pt x="34" y="5"/>
                    </a:lnTo>
                    <a:lnTo>
                      <a:pt x="21" y="12"/>
                    </a:lnTo>
                    <a:lnTo>
                      <a:pt x="19" y="26"/>
                    </a:lnTo>
                    <a:lnTo>
                      <a:pt x="30" y="44"/>
                    </a:lnTo>
                    <a:lnTo>
                      <a:pt x="11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8" name="Freeform 141"/>
              <p:cNvSpPr/>
              <p:nvPr/>
            </p:nvSpPr>
            <p:spPr>
              <a:xfrm>
                <a:off x="1004" y="723"/>
                <a:ext cx="101" cy="131"/>
              </a:xfrm>
              <a:custGeom>
                <a:avLst/>
                <a:gdLst>
                  <a:gd name="txL" fmla="*/ 0 w 84"/>
                  <a:gd name="txT" fmla="*/ 0 h 109"/>
                  <a:gd name="txR" fmla="*/ 84 w 84"/>
                  <a:gd name="txB" fmla="*/ 109 h 109"/>
                </a:gdLst>
                <a:ahLst/>
                <a:cxnLst>
                  <a:cxn ang="0">
                    <a:pos x="0" y="148"/>
                  </a:cxn>
                  <a:cxn ang="0">
                    <a:pos x="34" y="225"/>
                  </a:cxn>
                  <a:cxn ang="0">
                    <a:pos x="71" y="225"/>
                  </a:cxn>
                  <a:cxn ang="0">
                    <a:pos x="145" y="328"/>
                  </a:cxn>
                  <a:cxn ang="0">
                    <a:pos x="195" y="288"/>
                  </a:cxn>
                  <a:cxn ang="0">
                    <a:pos x="249" y="273"/>
                  </a:cxn>
                  <a:cxn ang="0">
                    <a:pos x="251" y="208"/>
                  </a:cxn>
                  <a:cxn ang="0">
                    <a:pos x="237" y="137"/>
                  </a:cxn>
                  <a:cxn ang="0">
                    <a:pos x="184" y="117"/>
                  </a:cxn>
                  <a:cxn ang="0">
                    <a:pos x="220" y="62"/>
                  </a:cxn>
                  <a:cxn ang="0">
                    <a:pos x="195" y="0"/>
                  </a:cxn>
                  <a:cxn ang="0">
                    <a:pos x="158" y="24"/>
                  </a:cxn>
                  <a:cxn ang="0">
                    <a:pos x="102" y="14"/>
                  </a:cxn>
                  <a:cxn ang="0">
                    <a:pos x="63" y="35"/>
                  </a:cxn>
                  <a:cxn ang="0">
                    <a:pos x="59" y="77"/>
                  </a:cxn>
                  <a:cxn ang="0">
                    <a:pos x="91" y="135"/>
                  </a:cxn>
                  <a:cxn ang="0">
                    <a:pos x="34" y="130"/>
                  </a:cxn>
                  <a:cxn ang="0">
                    <a:pos x="0" y="148"/>
                  </a:cxn>
                </a:cxnLst>
                <a:rect l="txL" t="txT" r="txR" b="txB"/>
                <a:pathLst>
                  <a:path w="84" h="109">
                    <a:moveTo>
                      <a:pt x="0" y="49"/>
                    </a:moveTo>
                    <a:lnTo>
                      <a:pt x="11" y="75"/>
                    </a:lnTo>
                    <a:lnTo>
                      <a:pt x="23" y="75"/>
                    </a:lnTo>
                    <a:lnTo>
                      <a:pt x="48" y="109"/>
                    </a:lnTo>
                    <a:lnTo>
                      <a:pt x="64" y="96"/>
                    </a:lnTo>
                    <a:lnTo>
                      <a:pt x="82" y="91"/>
                    </a:lnTo>
                    <a:lnTo>
                      <a:pt x="84" y="69"/>
                    </a:lnTo>
                    <a:lnTo>
                      <a:pt x="78" y="46"/>
                    </a:lnTo>
                    <a:lnTo>
                      <a:pt x="61" y="39"/>
                    </a:lnTo>
                    <a:lnTo>
                      <a:pt x="72" y="21"/>
                    </a:lnTo>
                    <a:lnTo>
                      <a:pt x="64" y="0"/>
                    </a:lnTo>
                    <a:lnTo>
                      <a:pt x="52" y="8"/>
                    </a:lnTo>
                    <a:lnTo>
                      <a:pt x="34" y="5"/>
                    </a:lnTo>
                    <a:lnTo>
                      <a:pt x="21" y="12"/>
                    </a:lnTo>
                    <a:lnTo>
                      <a:pt x="19" y="26"/>
                    </a:lnTo>
                    <a:lnTo>
                      <a:pt x="30" y="44"/>
                    </a:lnTo>
                    <a:lnTo>
                      <a:pt x="11" y="43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49" name="Freeform 142"/>
              <p:cNvSpPr/>
              <p:nvPr/>
            </p:nvSpPr>
            <p:spPr>
              <a:xfrm>
                <a:off x="757" y="743"/>
                <a:ext cx="278" cy="219"/>
              </a:xfrm>
              <a:custGeom>
                <a:avLst/>
                <a:gdLst>
                  <a:gd name="txL" fmla="*/ 0 w 232"/>
                  <a:gd name="txT" fmla="*/ 0 h 184"/>
                  <a:gd name="txR" fmla="*/ 232 w 232"/>
                  <a:gd name="txB" fmla="*/ 184 h 184"/>
                </a:gdLst>
                <a:ahLst/>
                <a:cxnLst>
                  <a:cxn ang="0">
                    <a:pos x="0" y="230"/>
                  </a:cxn>
                  <a:cxn ang="0">
                    <a:pos x="50" y="259"/>
                  </a:cxn>
                  <a:cxn ang="0">
                    <a:pos x="34" y="289"/>
                  </a:cxn>
                  <a:cxn ang="0">
                    <a:pos x="74" y="319"/>
                  </a:cxn>
                  <a:cxn ang="0">
                    <a:pos x="189" y="326"/>
                  </a:cxn>
                  <a:cxn ang="0">
                    <a:pos x="240" y="349"/>
                  </a:cxn>
                  <a:cxn ang="0">
                    <a:pos x="189" y="375"/>
                  </a:cxn>
                  <a:cxn ang="0">
                    <a:pos x="85" y="378"/>
                  </a:cxn>
                  <a:cxn ang="0">
                    <a:pos x="102" y="437"/>
                  </a:cxn>
                  <a:cxn ang="0">
                    <a:pos x="146" y="462"/>
                  </a:cxn>
                  <a:cxn ang="0">
                    <a:pos x="197" y="462"/>
                  </a:cxn>
                  <a:cxn ang="0">
                    <a:pos x="219" y="524"/>
                  </a:cxn>
                  <a:cxn ang="0">
                    <a:pos x="339" y="513"/>
                  </a:cxn>
                  <a:cxn ang="0">
                    <a:pos x="445" y="474"/>
                  </a:cxn>
                  <a:cxn ang="0">
                    <a:pos x="488" y="437"/>
                  </a:cxn>
                  <a:cxn ang="0">
                    <a:pos x="570" y="498"/>
                  </a:cxn>
                  <a:cxn ang="0">
                    <a:pos x="615" y="482"/>
                  </a:cxn>
                  <a:cxn ang="0">
                    <a:pos x="658" y="461"/>
                  </a:cxn>
                  <a:cxn ang="0">
                    <a:pos x="636" y="427"/>
                  </a:cxn>
                  <a:cxn ang="0">
                    <a:pos x="685" y="415"/>
                  </a:cxn>
                  <a:cxn ang="0">
                    <a:pos x="687" y="373"/>
                  </a:cxn>
                  <a:cxn ang="0">
                    <a:pos x="572" y="326"/>
                  </a:cxn>
                  <a:cxn ang="0">
                    <a:pos x="533" y="286"/>
                  </a:cxn>
                  <a:cxn ang="0">
                    <a:pos x="538" y="230"/>
                  </a:cxn>
                  <a:cxn ang="0">
                    <a:pos x="507" y="125"/>
                  </a:cxn>
                  <a:cxn ang="0">
                    <a:pos x="563" y="35"/>
                  </a:cxn>
                  <a:cxn ang="0">
                    <a:pos x="527" y="0"/>
                  </a:cxn>
                  <a:cxn ang="0">
                    <a:pos x="465" y="2"/>
                  </a:cxn>
                  <a:cxn ang="0">
                    <a:pos x="413" y="117"/>
                  </a:cxn>
                  <a:cxn ang="0">
                    <a:pos x="356" y="77"/>
                  </a:cxn>
                  <a:cxn ang="0">
                    <a:pos x="303" y="96"/>
                  </a:cxn>
                  <a:cxn ang="0">
                    <a:pos x="267" y="73"/>
                  </a:cxn>
                  <a:cxn ang="0">
                    <a:pos x="216" y="114"/>
                  </a:cxn>
                  <a:cxn ang="0">
                    <a:pos x="198" y="50"/>
                  </a:cxn>
                  <a:cxn ang="0">
                    <a:pos x="159" y="50"/>
                  </a:cxn>
                  <a:cxn ang="0">
                    <a:pos x="41" y="125"/>
                  </a:cxn>
                  <a:cxn ang="0">
                    <a:pos x="41" y="159"/>
                  </a:cxn>
                  <a:cxn ang="0">
                    <a:pos x="2" y="186"/>
                  </a:cxn>
                  <a:cxn ang="0">
                    <a:pos x="0" y="230"/>
                  </a:cxn>
                </a:cxnLst>
                <a:rect l="txL" t="txT" r="txR" b="txB"/>
                <a:pathLst>
                  <a:path w="232" h="184">
                    <a:moveTo>
                      <a:pt x="0" y="81"/>
                    </a:moveTo>
                    <a:lnTo>
                      <a:pt x="17" y="91"/>
                    </a:lnTo>
                    <a:lnTo>
                      <a:pt x="11" y="102"/>
                    </a:lnTo>
                    <a:lnTo>
                      <a:pt x="25" y="113"/>
                    </a:lnTo>
                    <a:lnTo>
                      <a:pt x="64" y="114"/>
                    </a:lnTo>
                    <a:lnTo>
                      <a:pt x="81" y="123"/>
                    </a:lnTo>
                    <a:lnTo>
                      <a:pt x="64" y="132"/>
                    </a:lnTo>
                    <a:lnTo>
                      <a:pt x="28" y="133"/>
                    </a:lnTo>
                    <a:lnTo>
                      <a:pt x="34" y="154"/>
                    </a:lnTo>
                    <a:lnTo>
                      <a:pt x="49" y="162"/>
                    </a:lnTo>
                    <a:lnTo>
                      <a:pt x="66" y="162"/>
                    </a:lnTo>
                    <a:lnTo>
                      <a:pt x="74" y="184"/>
                    </a:lnTo>
                    <a:lnTo>
                      <a:pt x="114" y="180"/>
                    </a:lnTo>
                    <a:lnTo>
                      <a:pt x="150" y="166"/>
                    </a:lnTo>
                    <a:lnTo>
                      <a:pt x="165" y="154"/>
                    </a:lnTo>
                    <a:lnTo>
                      <a:pt x="192" y="175"/>
                    </a:lnTo>
                    <a:lnTo>
                      <a:pt x="208" y="170"/>
                    </a:lnTo>
                    <a:lnTo>
                      <a:pt x="222" y="161"/>
                    </a:lnTo>
                    <a:lnTo>
                      <a:pt x="215" y="150"/>
                    </a:lnTo>
                    <a:lnTo>
                      <a:pt x="231" y="146"/>
                    </a:lnTo>
                    <a:lnTo>
                      <a:pt x="232" y="131"/>
                    </a:lnTo>
                    <a:lnTo>
                      <a:pt x="193" y="114"/>
                    </a:lnTo>
                    <a:lnTo>
                      <a:pt x="180" y="101"/>
                    </a:lnTo>
                    <a:lnTo>
                      <a:pt x="182" y="81"/>
                    </a:lnTo>
                    <a:lnTo>
                      <a:pt x="171" y="44"/>
                    </a:lnTo>
                    <a:lnTo>
                      <a:pt x="190" y="12"/>
                    </a:lnTo>
                    <a:lnTo>
                      <a:pt x="178" y="0"/>
                    </a:lnTo>
                    <a:lnTo>
                      <a:pt x="157" y="2"/>
                    </a:lnTo>
                    <a:lnTo>
                      <a:pt x="139" y="41"/>
                    </a:lnTo>
                    <a:lnTo>
                      <a:pt x="120" y="28"/>
                    </a:lnTo>
                    <a:lnTo>
                      <a:pt x="103" y="34"/>
                    </a:lnTo>
                    <a:lnTo>
                      <a:pt x="90" y="25"/>
                    </a:lnTo>
                    <a:lnTo>
                      <a:pt x="73" y="40"/>
                    </a:lnTo>
                    <a:lnTo>
                      <a:pt x="67" y="17"/>
                    </a:lnTo>
                    <a:lnTo>
                      <a:pt x="54" y="17"/>
                    </a:lnTo>
                    <a:lnTo>
                      <a:pt x="13" y="44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0" name="Freeform 143"/>
              <p:cNvSpPr/>
              <p:nvPr/>
            </p:nvSpPr>
            <p:spPr>
              <a:xfrm>
                <a:off x="757" y="743"/>
                <a:ext cx="278" cy="219"/>
              </a:xfrm>
              <a:custGeom>
                <a:avLst/>
                <a:gdLst>
                  <a:gd name="txL" fmla="*/ 0 w 232"/>
                  <a:gd name="txT" fmla="*/ 0 h 184"/>
                  <a:gd name="txR" fmla="*/ 232 w 232"/>
                  <a:gd name="txB" fmla="*/ 184 h 184"/>
                </a:gdLst>
                <a:ahLst/>
                <a:cxnLst>
                  <a:cxn ang="0">
                    <a:pos x="0" y="230"/>
                  </a:cxn>
                  <a:cxn ang="0">
                    <a:pos x="50" y="259"/>
                  </a:cxn>
                  <a:cxn ang="0">
                    <a:pos x="34" y="289"/>
                  </a:cxn>
                  <a:cxn ang="0">
                    <a:pos x="74" y="319"/>
                  </a:cxn>
                  <a:cxn ang="0">
                    <a:pos x="189" y="326"/>
                  </a:cxn>
                  <a:cxn ang="0">
                    <a:pos x="240" y="349"/>
                  </a:cxn>
                  <a:cxn ang="0">
                    <a:pos x="189" y="375"/>
                  </a:cxn>
                  <a:cxn ang="0">
                    <a:pos x="85" y="378"/>
                  </a:cxn>
                  <a:cxn ang="0">
                    <a:pos x="102" y="437"/>
                  </a:cxn>
                  <a:cxn ang="0">
                    <a:pos x="146" y="462"/>
                  </a:cxn>
                  <a:cxn ang="0">
                    <a:pos x="197" y="462"/>
                  </a:cxn>
                  <a:cxn ang="0">
                    <a:pos x="219" y="524"/>
                  </a:cxn>
                  <a:cxn ang="0">
                    <a:pos x="339" y="513"/>
                  </a:cxn>
                  <a:cxn ang="0">
                    <a:pos x="445" y="474"/>
                  </a:cxn>
                  <a:cxn ang="0">
                    <a:pos x="488" y="437"/>
                  </a:cxn>
                  <a:cxn ang="0">
                    <a:pos x="570" y="498"/>
                  </a:cxn>
                  <a:cxn ang="0">
                    <a:pos x="615" y="482"/>
                  </a:cxn>
                  <a:cxn ang="0">
                    <a:pos x="658" y="461"/>
                  </a:cxn>
                  <a:cxn ang="0">
                    <a:pos x="636" y="427"/>
                  </a:cxn>
                  <a:cxn ang="0">
                    <a:pos x="685" y="415"/>
                  </a:cxn>
                  <a:cxn ang="0">
                    <a:pos x="687" y="373"/>
                  </a:cxn>
                  <a:cxn ang="0">
                    <a:pos x="572" y="326"/>
                  </a:cxn>
                  <a:cxn ang="0">
                    <a:pos x="533" y="286"/>
                  </a:cxn>
                  <a:cxn ang="0">
                    <a:pos x="538" y="230"/>
                  </a:cxn>
                  <a:cxn ang="0">
                    <a:pos x="507" y="125"/>
                  </a:cxn>
                  <a:cxn ang="0">
                    <a:pos x="563" y="35"/>
                  </a:cxn>
                  <a:cxn ang="0">
                    <a:pos x="527" y="0"/>
                  </a:cxn>
                  <a:cxn ang="0">
                    <a:pos x="465" y="2"/>
                  </a:cxn>
                  <a:cxn ang="0">
                    <a:pos x="413" y="117"/>
                  </a:cxn>
                  <a:cxn ang="0">
                    <a:pos x="356" y="77"/>
                  </a:cxn>
                  <a:cxn ang="0">
                    <a:pos x="303" y="96"/>
                  </a:cxn>
                  <a:cxn ang="0">
                    <a:pos x="267" y="73"/>
                  </a:cxn>
                  <a:cxn ang="0">
                    <a:pos x="216" y="114"/>
                  </a:cxn>
                  <a:cxn ang="0">
                    <a:pos x="198" y="50"/>
                  </a:cxn>
                  <a:cxn ang="0">
                    <a:pos x="159" y="50"/>
                  </a:cxn>
                  <a:cxn ang="0">
                    <a:pos x="41" y="125"/>
                  </a:cxn>
                  <a:cxn ang="0">
                    <a:pos x="41" y="159"/>
                  </a:cxn>
                  <a:cxn ang="0">
                    <a:pos x="2" y="186"/>
                  </a:cxn>
                  <a:cxn ang="0">
                    <a:pos x="0" y="230"/>
                  </a:cxn>
                </a:cxnLst>
                <a:rect l="txL" t="txT" r="txR" b="txB"/>
                <a:pathLst>
                  <a:path w="232" h="184">
                    <a:moveTo>
                      <a:pt x="0" y="81"/>
                    </a:moveTo>
                    <a:lnTo>
                      <a:pt x="17" y="91"/>
                    </a:lnTo>
                    <a:lnTo>
                      <a:pt x="11" y="102"/>
                    </a:lnTo>
                    <a:lnTo>
                      <a:pt x="25" y="113"/>
                    </a:lnTo>
                    <a:lnTo>
                      <a:pt x="64" y="114"/>
                    </a:lnTo>
                    <a:lnTo>
                      <a:pt x="81" y="123"/>
                    </a:lnTo>
                    <a:lnTo>
                      <a:pt x="64" y="132"/>
                    </a:lnTo>
                    <a:lnTo>
                      <a:pt x="28" y="133"/>
                    </a:lnTo>
                    <a:lnTo>
                      <a:pt x="34" y="154"/>
                    </a:lnTo>
                    <a:lnTo>
                      <a:pt x="49" y="162"/>
                    </a:lnTo>
                    <a:lnTo>
                      <a:pt x="66" y="162"/>
                    </a:lnTo>
                    <a:lnTo>
                      <a:pt x="74" y="184"/>
                    </a:lnTo>
                    <a:lnTo>
                      <a:pt x="114" y="180"/>
                    </a:lnTo>
                    <a:lnTo>
                      <a:pt x="150" y="166"/>
                    </a:lnTo>
                    <a:lnTo>
                      <a:pt x="165" y="154"/>
                    </a:lnTo>
                    <a:lnTo>
                      <a:pt x="192" y="175"/>
                    </a:lnTo>
                    <a:lnTo>
                      <a:pt x="208" y="170"/>
                    </a:lnTo>
                    <a:lnTo>
                      <a:pt x="222" y="161"/>
                    </a:lnTo>
                    <a:lnTo>
                      <a:pt x="215" y="150"/>
                    </a:lnTo>
                    <a:lnTo>
                      <a:pt x="231" y="146"/>
                    </a:lnTo>
                    <a:lnTo>
                      <a:pt x="232" y="131"/>
                    </a:lnTo>
                    <a:lnTo>
                      <a:pt x="193" y="114"/>
                    </a:lnTo>
                    <a:lnTo>
                      <a:pt x="180" y="101"/>
                    </a:lnTo>
                    <a:lnTo>
                      <a:pt x="182" y="81"/>
                    </a:lnTo>
                    <a:lnTo>
                      <a:pt x="171" y="44"/>
                    </a:lnTo>
                    <a:lnTo>
                      <a:pt x="190" y="12"/>
                    </a:lnTo>
                    <a:lnTo>
                      <a:pt x="178" y="0"/>
                    </a:lnTo>
                    <a:lnTo>
                      <a:pt x="157" y="2"/>
                    </a:lnTo>
                    <a:lnTo>
                      <a:pt x="139" y="41"/>
                    </a:lnTo>
                    <a:lnTo>
                      <a:pt x="120" y="28"/>
                    </a:lnTo>
                    <a:lnTo>
                      <a:pt x="103" y="34"/>
                    </a:lnTo>
                    <a:lnTo>
                      <a:pt x="90" y="25"/>
                    </a:lnTo>
                    <a:lnTo>
                      <a:pt x="73" y="40"/>
                    </a:lnTo>
                    <a:lnTo>
                      <a:pt x="67" y="17"/>
                    </a:lnTo>
                    <a:lnTo>
                      <a:pt x="54" y="17"/>
                    </a:lnTo>
                    <a:lnTo>
                      <a:pt x="13" y="44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1" name="Freeform 144"/>
              <p:cNvSpPr/>
              <p:nvPr/>
            </p:nvSpPr>
            <p:spPr>
              <a:xfrm>
                <a:off x="668" y="706"/>
                <a:ext cx="152" cy="159"/>
              </a:xfrm>
              <a:custGeom>
                <a:avLst/>
                <a:gdLst>
                  <a:gd name="txL" fmla="*/ 0 w 128"/>
                  <a:gd name="txT" fmla="*/ 0 h 133"/>
                  <a:gd name="txR" fmla="*/ 128 w 128"/>
                  <a:gd name="txB" fmla="*/ 133 h 133"/>
                </a:gdLst>
                <a:ahLst/>
                <a:cxnLst>
                  <a:cxn ang="0">
                    <a:pos x="0" y="279"/>
                  </a:cxn>
                  <a:cxn ang="0">
                    <a:pos x="46" y="326"/>
                  </a:cxn>
                  <a:cxn ang="0">
                    <a:pos x="75" y="387"/>
                  </a:cxn>
                  <a:cxn ang="0">
                    <a:pos x="163" y="349"/>
                  </a:cxn>
                  <a:cxn ang="0">
                    <a:pos x="197" y="299"/>
                  </a:cxn>
                  <a:cxn ang="0">
                    <a:pos x="213" y="221"/>
                  </a:cxn>
                  <a:cxn ang="0">
                    <a:pos x="359" y="116"/>
                  </a:cxn>
                  <a:cxn ang="0">
                    <a:pos x="305" y="78"/>
                  </a:cxn>
                  <a:cxn ang="0">
                    <a:pos x="268" y="29"/>
                  </a:cxn>
                  <a:cxn ang="0">
                    <a:pos x="202" y="29"/>
                  </a:cxn>
                  <a:cxn ang="0">
                    <a:pos x="143" y="0"/>
                  </a:cxn>
                  <a:cxn ang="0">
                    <a:pos x="29" y="45"/>
                  </a:cxn>
                  <a:cxn ang="0">
                    <a:pos x="53" y="116"/>
                  </a:cxn>
                  <a:cxn ang="0">
                    <a:pos x="43" y="176"/>
                  </a:cxn>
                  <a:cxn ang="0">
                    <a:pos x="0" y="279"/>
                  </a:cxn>
                </a:cxnLst>
                <a:rect l="txL" t="txT" r="txR" b="txB"/>
                <a:pathLst>
                  <a:path w="128" h="133">
                    <a:moveTo>
                      <a:pt x="0" y="95"/>
                    </a:moveTo>
                    <a:lnTo>
                      <a:pt x="17" y="112"/>
                    </a:lnTo>
                    <a:lnTo>
                      <a:pt x="27" y="133"/>
                    </a:lnTo>
                    <a:lnTo>
                      <a:pt x="58" y="120"/>
                    </a:lnTo>
                    <a:lnTo>
                      <a:pt x="70" y="102"/>
                    </a:lnTo>
                    <a:lnTo>
                      <a:pt x="76" y="76"/>
                    </a:lnTo>
                    <a:lnTo>
                      <a:pt x="128" y="40"/>
                    </a:lnTo>
                    <a:lnTo>
                      <a:pt x="109" y="27"/>
                    </a:lnTo>
                    <a:lnTo>
                      <a:pt x="96" y="10"/>
                    </a:lnTo>
                    <a:lnTo>
                      <a:pt x="72" y="10"/>
                    </a:lnTo>
                    <a:lnTo>
                      <a:pt x="51" y="0"/>
                    </a:lnTo>
                    <a:lnTo>
                      <a:pt x="10" y="16"/>
                    </a:lnTo>
                    <a:lnTo>
                      <a:pt x="19" y="40"/>
                    </a:lnTo>
                    <a:lnTo>
                      <a:pt x="15" y="6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2" name="Freeform 145"/>
              <p:cNvSpPr/>
              <p:nvPr/>
            </p:nvSpPr>
            <p:spPr>
              <a:xfrm>
                <a:off x="668" y="706"/>
                <a:ext cx="152" cy="159"/>
              </a:xfrm>
              <a:custGeom>
                <a:avLst/>
                <a:gdLst>
                  <a:gd name="txL" fmla="*/ 0 w 128"/>
                  <a:gd name="txT" fmla="*/ 0 h 133"/>
                  <a:gd name="txR" fmla="*/ 128 w 128"/>
                  <a:gd name="txB" fmla="*/ 133 h 133"/>
                </a:gdLst>
                <a:ahLst/>
                <a:cxnLst>
                  <a:cxn ang="0">
                    <a:pos x="0" y="279"/>
                  </a:cxn>
                  <a:cxn ang="0">
                    <a:pos x="46" y="326"/>
                  </a:cxn>
                  <a:cxn ang="0">
                    <a:pos x="75" y="387"/>
                  </a:cxn>
                  <a:cxn ang="0">
                    <a:pos x="163" y="349"/>
                  </a:cxn>
                  <a:cxn ang="0">
                    <a:pos x="197" y="299"/>
                  </a:cxn>
                  <a:cxn ang="0">
                    <a:pos x="213" y="221"/>
                  </a:cxn>
                  <a:cxn ang="0">
                    <a:pos x="359" y="116"/>
                  </a:cxn>
                  <a:cxn ang="0">
                    <a:pos x="305" y="78"/>
                  </a:cxn>
                  <a:cxn ang="0">
                    <a:pos x="268" y="29"/>
                  </a:cxn>
                  <a:cxn ang="0">
                    <a:pos x="202" y="29"/>
                  </a:cxn>
                  <a:cxn ang="0">
                    <a:pos x="143" y="0"/>
                  </a:cxn>
                  <a:cxn ang="0">
                    <a:pos x="29" y="45"/>
                  </a:cxn>
                  <a:cxn ang="0">
                    <a:pos x="53" y="116"/>
                  </a:cxn>
                  <a:cxn ang="0">
                    <a:pos x="43" y="176"/>
                  </a:cxn>
                  <a:cxn ang="0">
                    <a:pos x="0" y="279"/>
                  </a:cxn>
                </a:cxnLst>
                <a:rect l="txL" t="txT" r="txR" b="txB"/>
                <a:pathLst>
                  <a:path w="128" h="133">
                    <a:moveTo>
                      <a:pt x="0" y="95"/>
                    </a:moveTo>
                    <a:lnTo>
                      <a:pt x="17" y="112"/>
                    </a:lnTo>
                    <a:lnTo>
                      <a:pt x="27" y="133"/>
                    </a:lnTo>
                    <a:lnTo>
                      <a:pt x="58" y="120"/>
                    </a:lnTo>
                    <a:lnTo>
                      <a:pt x="70" y="102"/>
                    </a:lnTo>
                    <a:lnTo>
                      <a:pt x="76" y="76"/>
                    </a:lnTo>
                    <a:lnTo>
                      <a:pt x="128" y="40"/>
                    </a:lnTo>
                    <a:lnTo>
                      <a:pt x="109" y="27"/>
                    </a:lnTo>
                    <a:lnTo>
                      <a:pt x="96" y="10"/>
                    </a:lnTo>
                    <a:lnTo>
                      <a:pt x="72" y="10"/>
                    </a:lnTo>
                    <a:lnTo>
                      <a:pt x="51" y="0"/>
                    </a:lnTo>
                    <a:lnTo>
                      <a:pt x="10" y="16"/>
                    </a:lnTo>
                    <a:lnTo>
                      <a:pt x="19" y="40"/>
                    </a:lnTo>
                    <a:lnTo>
                      <a:pt x="15" y="6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3" name="Freeform 146"/>
              <p:cNvSpPr/>
              <p:nvPr/>
            </p:nvSpPr>
            <p:spPr>
              <a:xfrm>
                <a:off x="22" y="1223"/>
                <a:ext cx="30" cy="24"/>
              </a:xfrm>
              <a:custGeom>
                <a:avLst/>
                <a:gdLst>
                  <a:gd name="txL" fmla="*/ 0 w 24"/>
                  <a:gd name="txT" fmla="*/ 0 h 20"/>
                  <a:gd name="txR" fmla="*/ 24 w 24"/>
                  <a:gd name="txB" fmla="*/ 20 h 20"/>
                </a:gdLst>
                <a:ahLst/>
                <a:cxnLst>
                  <a:cxn ang="0">
                    <a:pos x="0" y="24"/>
                  </a:cxn>
                  <a:cxn ang="0">
                    <a:pos x="61" y="60"/>
                  </a:cxn>
                  <a:cxn ang="0">
                    <a:pos x="91" y="44"/>
                  </a:cxn>
                  <a:cxn ang="0">
                    <a:pos x="91" y="12"/>
                  </a:cxn>
                  <a:cxn ang="0">
                    <a:pos x="70" y="0"/>
                  </a:cxn>
                  <a:cxn ang="0">
                    <a:pos x="0" y="24"/>
                  </a:cxn>
                </a:cxnLst>
                <a:rect l="txL" t="txT" r="txR" b="txB"/>
                <a:pathLst>
                  <a:path w="24" h="20">
                    <a:moveTo>
                      <a:pt x="0" y="8"/>
                    </a:moveTo>
                    <a:lnTo>
                      <a:pt x="16" y="20"/>
                    </a:lnTo>
                    <a:lnTo>
                      <a:pt x="24" y="15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4" name="Freeform 147"/>
              <p:cNvSpPr/>
              <p:nvPr/>
            </p:nvSpPr>
            <p:spPr>
              <a:xfrm>
                <a:off x="22" y="1223"/>
                <a:ext cx="30" cy="24"/>
              </a:xfrm>
              <a:custGeom>
                <a:avLst/>
                <a:gdLst>
                  <a:gd name="txL" fmla="*/ 0 w 24"/>
                  <a:gd name="txT" fmla="*/ 0 h 20"/>
                  <a:gd name="txR" fmla="*/ 24 w 24"/>
                  <a:gd name="txB" fmla="*/ 20 h 20"/>
                </a:gdLst>
                <a:ahLst/>
                <a:cxnLst>
                  <a:cxn ang="0">
                    <a:pos x="0" y="24"/>
                  </a:cxn>
                  <a:cxn ang="0">
                    <a:pos x="61" y="60"/>
                  </a:cxn>
                  <a:cxn ang="0">
                    <a:pos x="91" y="44"/>
                  </a:cxn>
                  <a:cxn ang="0">
                    <a:pos x="91" y="12"/>
                  </a:cxn>
                  <a:cxn ang="0">
                    <a:pos x="70" y="0"/>
                  </a:cxn>
                  <a:cxn ang="0">
                    <a:pos x="0" y="24"/>
                  </a:cxn>
                </a:cxnLst>
                <a:rect l="txL" t="txT" r="txR" b="txB"/>
                <a:pathLst>
                  <a:path w="24" h="20">
                    <a:moveTo>
                      <a:pt x="0" y="8"/>
                    </a:moveTo>
                    <a:lnTo>
                      <a:pt x="16" y="20"/>
                    </a:lnTo>
                    <a:lnTo>
                      <a:pt x="24" y="15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5" name="Freeform 148"/>
              <p:cNvSpPr/>
              <p:nvPr/>
            </p:nvSpPr>
            <p:spPr>
              <a:xfrm>
                <a:off x="218" y="1279"/>
                <a:ext cx="41" cy="40"/>
              </a:xfrm>
              <a:custGeom>
                <a:avLst/>
                <a:gdLst>
                  <a:gd name="txL" fmla="*/ 0 w 34"/>
                  <a:gd name="txT" fmla="*/ 0 h 34"/>
                  <a:gd name="txR" fmla="*/ 34 w 34"/>
                  <a:gd name="txB" fmla="*/ 34 h 34"/>
                </a:gdLst>
                <a:ahLst/>
                <a:cxnLst>
                  <a:cxn ang="0">
                    <a:pos x="0" y="64"/>
                  </a:cxn>
                  <a:cxn ang="0">
                    <a:pos x="25" y="89"/>
                  </a:cxn>
                  <a:cxn ang="0">
                    <a:pos x="70" y="62"/>
                  </a:cxn>
                  <a:cxn ang="0">
                    <a:pos x="94" y="49"/>
                  </a:cxn>
                  <a:cxn ang="0">
                    <a:pos x="84" y="31"/>
                  </a:cxn>
                  <a:cxn ang="0">
                    <a:pos x="70" y="26"/>
                  </a:cxn>
                  <a:cxn ang="0">
                    <a:pos x="104" y="13"/>
                  </a:cxn>
                  <a:cxn ang="0">
                    <a:pos x="84" y="0"/>
                  </a:cxn>
                  <a:cxn ang="0">
                    <a:pos x="0" y="64"/>
                  </a:cxn>
                </a:cxnLst>
                <a:rect l="txL" t="txT" r="txR" b="txB"/>
                <a:pathLst>
                  <a:path w="34" h="34">
                    <a:moveTo>
                      <a:pt x="0" y="24"/>
                    </a:moveTo>
                    <a:lnTo>
                      <a:pt x="8" y="34"/>
                    </a:lnTo>
                    <a:lnTo>
                      <a:pt x="22" y="23"/>
                    </a:lnTo>
                    <a:lnTo>
                      <a:pt x="31" y="19"/>
                    </a:lnTo>
                    <a:lnTo>
                      <a:pt x="27" y="12"/>
                    </a:lnTo>
                    <a:lnTo>
                      <a:pt x="22" y="10"/>
                    </a:lnTo>
                    <a:lnTo>
                      <a:pt x="34" y="5"/>
                    </a:lnTo>
                    <a:lnTo>
                      <a:pt x="2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6" name="Freeform 149"/>
              <p:cNvSpPr/>
              <p:nvPr/>
            </p:nvSpPr>
            <p:spPr>
              <a:xfrm>
                <a:off x="218" y="1279"/>
                <a:ext cx="41" cy="40"/>
              </a:xfrm>
              <a:custGeom>
                <a:avLst/>
                <a:gdLst>
                  <a:gd name="txL" fmla="*/ 0 w 34"/>
                  <a:gd name="txT" fmla="*/ 0 h 34"/>
                  <a:gd name="txR" fmla="*/ 34 w 34"/>
                  <a:gd name="txB" fmla="*/ 34 h 34"/>
                </a:gdLst>
                <a:ahLst/>
                <a:cxnLst>
                  <a:cxn ang="0">
                    <a:pos x="0" y="64"/>
                  </a:cxn>
                  <a:cxn ang="0">
                    <a:pos x="25" y="89"/>
                  </a:cxn>
                  <a:cxn ang="0">
                    <a:pos x="70" y="62"/>
                  </a:cxn>
                  <a:cxn ang="0">
                    <a:pos x="94" y="49"/>
                  </a:cxn>
                  <a:cxn ang="0">
                    <a:pos x="84" y="31"/>
                  </a:cxn>
                  <a:cxn ang="0">
                    <a:pos x="70" y="26"/>
                  </a:cxn>
                  <a:cxn ang="0">
                    <a:pos x="104" y="13"/>
                  </a:cxn>
                  <a:cxn ang="0">
                    <a:pos x="84" y="0"/>
                  </a:cxn>
                  <a:cxn ang="0">
                    <a:pos x="0" y="64"/>
                  </a:cxn>
                </a:cxnLst>
                <a:rect l="txL" t="txT" r="txR" b="txB"/>
                <a:pathLst>
                  <a:path w="34" h="34">
                    <a:moveTo>
                      <a:pt x="0" y="24"/>
                    </a:moveTo>
                    <a:lnTo>
                      <a:pt x="8" y="34"/>
                    </a:lnTo>
                    <a:lnTo>
                      <a:pt x="22" y="23"/>
                    </a:lnTo>
                    <a:lnTo>
                      <a:pt x="31" y="19"/>
                    </a:lnTo>
                    <a:lnTo>
                      <a:pt x="27" y="12"/>
                    </a:lnTo>
                    <a:lnTo>
                      <a:pt x="22" y="10"/>
                    </a:lnTo>
                    <a:lnTo>
                      <a:pt x="34" y="5"/>
                    </a:lnTo>
                    <a:lnTo>
                      <a:pt x="27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7" name="Freeform 150"/>
              <p:cNvSpPr/>
              <p:nvPr/>
            </p:nvSpPr>
            <p:spPr>
              <a:xfrm>
                <a:off x="547" y="1385"/>
                <a:ext cx="31" cy="50"/>
              </a:xfrm>
              <a:custGeom>
                <a:avLst/>
                <a:gdLst>
                  <a:gd name="txL" fmla="*/ 0 w 26"/>
                  <a:gd name="txT" fmla="*/ 0 h 42"/>
                  <a:gd name="txR" fmla="*/ 26 w 26"/>
                  <a:gd name="txB" fmla="*/ 42 h 42"/>
                </a:gdLst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42" y="96"/>
                  </a:cxn>
                  <a:cxn ang="0">
                    <a:pos x="74" y="120"/>
                  </a:cxn>
                  <a:cxn ang="0">
                    <a:pos x="42" y="76"/>
                  </a:cxn>
                  <a:cxn ang="0">
                    <a:pos x="50" y="61"/>
                  </a:cxn>
                  <a:cxn ang="0">
                    <a:pos x="38" y="35"/>
                  </a:cxn>
                  <a:cxn ang="0">
                    <a:pos x="5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2">
                    <a:moveTo>
                      <a:pt x="0" y="0"/>
                    </a:moveTo>
                    <a:lnTo>
                      <a:pt x="0" y="12"/>
                    </a:lnTo>
                    <a:lnTo>
                      <a:pt x="14" y="34"/>
                    </a:lnTo>
                    <a:lnTo>
                      <a:pt x="26" y="42"/>
                    </a:lnTo>
                    <a:lnTo>
                      <a:pt x="14" y="27"/>
                    </a:lnTo>
                    <a:lnTo>
                      <a:pt x="17" y="21"/>
                    </a:lnTo>
                    <a:lnTo>
                      <a:pt x="13" y="12"/>
                    </a:lnTo>
                    <a:lnTo>
                      <a:pt x="1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8" name="Freeform 151"/>
              <p:cNvSpPr/>
              <p:nvPr/>
            </p:nvSpPr>
            <p:spPr>
              <a:xfrm>
                <a:off x="547" y="1385"/>
                <a:ext cx="31" cy="50"/>
              </a:xfrm>
              <a:custGeom>
                <a:avLst/>
                <a:gdLst>
                  <a:gd name="txL" fmla="*/ 0 w 26"/>
                  <a:gd name="txT" fmla="*/ 0 h 42"/>
                  <a:gd name="txR" fmla="*/ 26 w 26"/>
                  <a:gd name="txB" fmla="*/ 42 h 42"/>
                </a:gdLst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42" y="96"/>
                  </a:cxn>
                  <a:cxn ang="0">
                    <a:pos x="74" y="120"/>
                  </a:cxn>
                  <a:cxn ang="0">
                    <a:pos x="42" y="76"/>
                  </a:cxn>
                  <a:cxn ang="0">
                    <a:pos x="50" y="61"/>
                  </a:cxn>
                  <a:cxn ang="0">
                    <a:pos x="38" y="35"/>
                  </a:cxn>
                  <a:cxn ang="0">
                    <a:pos x="5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2">
                    <a:moveTo>
                      <a:pt x="0" y="0"/>
                    </a:moveTo>
                    <a:lnTo>
                      <a:pt x="0" y="12"/>
                    </a:lnTo>
                    <a:lnTo>
                      <a:pt x="14" y="34"/>
                    </a:lnTo>
                    <a:lnTo>
                      <a:pt x="26" y="42"/>
                    </a:lnTo>
                    <a:lnTo>
                      <a:pt x="14" y="27"/>
                    </a:lnTo>
                    <a:lnTo>
                      <a:pt x="17" y="21"/>
                    </a:lnTo>
                    <a:lnTo>
                      <a:pt x="13" y="12"/>
                    </a:lnTo>
                    <a:lnTo>
                      <a:pt x="17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59" name="Freeform 152"/>
              <p:cNvSpPr/>
              <p:nvPr/>
            </p:nvSpPr>
            <p:spPr>
              <a:xfrm>
                <a:off x="618" y="1462"/>
                <a:ext cx="79" cy="52"/>
              </a:xfrm>
              <a:custGeom>
                <a:avLst/>
                <a:gdLst>
                  <a:gd name="txL" fmla="*/ 0 w 66"/>
                  <a:gd name="txT" fmla="*/ 0 h 43"/>
                  <a:gd name="txR" fmla="*/ 66 w 66"/>
                  <a:gd name="txB" fmla="*/ 43 h 43"/>
                </a:gdLst>
                <a:ahLst/>
                <a:cxnLst>
                  <a:cxn ang="0">
                    <a:pos x="0" y="10"/>
                  </a:cxn>
                  <a:cxn ang="0">
                    <a:pos x="17" y="40"/>
                  </a:cxn>
                  <a:cxn ang="0">
                    <a:pos x="72" y="62"/>
                  </a:cxn>
                  <a:cxn ang="0">
                    <a:pos x="72" y="73"/>
                  </a:cxn>
                  <a:cxn ang="0">
                    <a:pos x="122" y="96"/>
                  </a:cxn>
                  <a:cxn ang="0">
                    <a:pos x="122" y="110"/>
                  </a:cxn>
                  <a:cxn ang="0">
                    <a:pos x="175" y="134"/>
                  </a:cxn>
                  <a:cxn ang="0">
                    <a:pos x="195" y="121"/>
                  </a:cxn>
                  <a:cxn ang="0">
                    <a:pos x="102" y="28"/>
                  </a:cxn>
                  <a:cxn ang="0">
                    <a:pos x="14" y="0"/>
                  </a:cxn>
                  <a:cxn ang="0">
                    <a:pos x="0" y="10"/>
                  </a:cxn>
                </a:cxnLst>
                <a:rect l="txL" t="txT" r="txR" b="txB"/>
                <a:pathLst>
                  <a:path w="66" h="43">
                    <a:moveTo>
                      <a:pt x="0" y="3"/>
                    </a:moveTo>
                    <a:lnTo>
                      <a:pt x="6" y="12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59" y="43"/>
                    </a:lnTo>
                    <a:lnTo>
                      <a:pt x="66" y="39"/>
                    </a:lnTo>
                    <a:lnTo>
                      <a:pt x="34" y="9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0" name="Freeform 153"/>
              <p:cNvSpPr/>
              <p:nvPr/>
            </p:nvSpPr>
            <p:spPr>
              <a:xfrm>
                <a:off x="618" y="1462"/>
                <a:ext cx="79" cy="52"/>
              </a:xfrm>
              <a:custGeom>
                <a:avLst/>
                <a:gdLst>
                  <a:gd name="txL" fmla="*/ 0 w 66"/>
                  <a:gd name="txT" fmla="*/ 0 h 43"/>
                  <a:gd name="txR" fmla="*/ 66 w 66"/>
                  <a:gd name="txB" fmla="*/ 43 h 43"/>
                </a:gdLst>
                <a:ahLst/>
                <a:cxnLst>
                  <a:cxn ang="0">
                    <a:pos x="0" y="10"/>
                  </a:cxn>
                  <a:cxn ang="0">
                    <a:pos x="17" y="40"/>
                  </a:cxn>
                  <a:cxn ang="0">
                    <a:pos x="72" y="62"/>
                  </a:cxn>
                  <a:cxn ang="0">
                    <a:pos x="72" y="73"/>
                  </a:cxn>
                  <a:cxn ang="0">
                    <a:pos x="122" y="96"/>
                  </a:cxn>
                  <a:cxn ang="0">
                    <a:pos x="122" y="110"/>
                  </a:cxn>
                  <a:cxn ang="0">
                    <a:pos x="175" y="134"/>
                  </a:cxn>
                  <a:cxn ang="0">
                    <a:pos x="195" y="121"/>
                  </a:cxn>
                  <a:cxn ang="0">
                    <a:pos x="102" y="28"/>
                  </a:cxn>
                  <a:cxn ang="0">
                    <a:pos x="14" y="0"/>
                  </a:cxn>
                  <a:cxn ang="0">
                    <a:pos x="0" y="10"/>
                  </a:cxn>
                </a:cxnLst>
                <a:rect l="txL" t="txT" r="txR" b="txB"/>
                <a:pathLst>
                  <a:path w="66" h="43">
                    <a:moveTo>
                      <a:pt x="0" y="3"/>
                    </a:moveTo>
                    <a:lnTo>
                      <a:pt x="6" y="12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59" y="43"/>
                    </a:lnTo>
                    <a:lnTo>
                      <a:pt x="66" y="39"/>
                    </a:lnTo>
                    <a:lnTo>
                      <a:pt x="34" y="9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1" name="Freeform 154"/>
              <p:cNvSpPr/>
              <p:nvPr/>
            </p:nvSpPr>
            <p:spPr>
              <a:xfrm>
                <a:off x="0" y="1396"/>
                <a:ext cx="23" cy="23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0" y="46"/>
                  </a:cxn>
                  <a:cxn ang="0">
                    <a:pos x="46" y="14"/>
                  </a:cxn>
                  <a:cxn ang="0">
                    <a:pos x="46" y="0"/>
                  </a:cxn>
                  <a:cxn ang="0">
                    <a:pos x="26" y="3"/>
                  </a:cxn>
                  <a:cxn ang="0">
                    <a:pos x="0" y="43"/>
                  </a:cxn>
                  <a:cxn ang="0">
                    <a:pos x="0" y="46"/>
                  </a:cxn>
                </a:cxnLst>
                <a:rect l="txL" t="txT" r="txR" b="txB"/>
                <a:pathLst>
                  <a:path w="20" h="20">
                    <a:moveTo>
                      <a:pt x="0" y="20"/>
                    </a:moveTo>
                    <a:lnTo>
                      <a:pt x="20" y="6"/>
                    </a:lnTo>
                    <a:lnTo>
                      <a:pt x="20" y="0"/>
                    </a:lnTo>
                    <a:lnTo>
                      <a:pt x="11" y="3"/>
                    </a:lnTo>
                    <a:lnTo>
                      <a:pt x="0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2" name="Freeform 155"/>
              <p:cNvSpPr/>
              <p:nvPr/>
            </p:nvSpPr>
            <p:spPr>
              <a:xfrm>
                <a:off x="0" y="1396"/>
                <a:ext cx="23" cy="23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0" y="46"/>
                  </a:cxn>
                  <a:cxn ang="0">
                    <a:pos x="46" y="14"/>
                  </a:cxn>
                  <a:cxn ang="0">
                    <a:pos x="46" y="0"/>
                  </a:cxn>
                  <a:cxn ang="0">
                    <a:pos x="26" y="3"/>
                  </a:cxn>
                  <a:cxn ang="0">
                    <a:pos x="0" y="43"/>
                  </a:cxn>
                  <a:cxn ang="0">
                    <a:pos x="0" y="46"/>
                  </a:cxn>
                </a:cxnLst>
                <a:rect l="txL" t="txT" r="txR" b="txB"/>
                <a:pathLst>
                  <a:path w="20" h="20">
                    <a:moveTo>
                      <a:pt x="0" y="20"/>
                    </a:moveTo>
                    <a:lnTo>
                      <a:pt x="20" y="6"/>
                    </a:lnTo>
                    <a:lnTo>
                      <a:pt x="20" y="0"/>
                    </a:lnTo>
                    <a:lnTo>
                      <a:pt x="11" y="3"/>
                    </a:lnTo>
                    <a:lnTo>
                      <a:pt x="0" y="18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3" name="Freeform 156"/>
              <p:cNvSpPr/>
              <p:nvPr/>
            </p:nvSpPr>
            <p:spPr>
              <a:xfrm>
                <a:off x="22" y="1388"/>
                <a:ext cx="22" cy="25"/>
              </a:xfrm>
              <a:custGeom>
                <a:avLst/>
                <a:gdLst>
                  <a:gd name="txL" fmla="*/ 0 w 18"/>
                  <a:gd name="txT" fmla="*/ 0 h 20"/>
                  <a:gd name="txR" fmla="*/ 18 w 18"/>
                  <a:gd name="txB" fmla="*/ 20 h 20"/>
                </a:gdLst>
                <a:ahLst/>
                <a:cxnLst>
                  <a:cxn ang="0">
                    <a:pos x="0" y="76"/>
                  </a:cxn>
                  <a:cxn ang="0">
                    <a:pos x="60" y="29"/>
                  </a:cxn>
                  <a:cxn ang="0">
                    <a:pos x="60" y="0"/>
                  </a:cxn>
                  <a:cxn ang="0">
                    <a:pos x="24" y="0"/>
                  </a:cxn>
                  <a:cxn ang="0">
                    <a:pos x="24" y="41"/>
                  </a:cxn>
                  <a:cxn ang="0">
                    <a:pos x="0" y="76"/>
                  </a:cxn>
                </a:cxnLst>
                <a:rect l="txL" t="txT" r="txR" b="txB"/>
                <a:pathLst>
                  <a:path w="18" h="20">
                    <a:moveTo>
                      <a:pt x="0" y="20"/>
                    </a:moveTo>
                    <a:lnTo>
                      <a:pt x="18" y="7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7" y="1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4" name="Freeform 157"/>
              <p:cNvSpPr/>
              <p:nvPr/>
            </p:nvSpPr>
            <p:spPr>
              <a:xfrm>
                <a:off x="22" y="1388"/>
                <a:ext cx="22" cy="25"/>
              </a:xfrm>
              <a:custGeom>
                <a:avLst/>
                <a:gdLst>
                  <a:gd name="txL" fmla="*/ 0 w 18"/>
                  <a:gd name="txT" fmla="*/ 0 h 20"/>
                  <a:gd name="txR" fmla="*/ 18 w 18"/>
                  <a:gd name="txB" fmla="*/ 20 h 20"/>
                </a:gdLst>
                <a:ahLst/>
                <a:cxnLst>
                  <a:cxn ang="0">
                    <a:pos x="0" y="76"/>
                  </a:cxn>
                  <a:cxn ang="0">
                    <a:pos x="60" y="29"/>
                  </a:cxn>
                  <a:cxn ang="0">
                    <a:pos x="60" y="0"/>
                  </a:cxn>
                  <a:cxn ang="0">
                    <a:pos x="24" y="0"/>
                  </a:cxn>
                  <a:cxn ang="0">
                    <a:pos x="24" y="41"/>
                  </a:cxn>
                  <a:cxn ang="0">
                    <a:pos x="0" y="76"/>
                  </a:cxn>
                </a:cxnLst>
                <a:rect l="txL" t="txT" r="txR" b="txB"/>
                <a:pathLst>
                  <a:path w="18" h="20">
                    <a:moveTo>
                      <a:pt x="0" y="20"/>
                    </a:moveTo>
                    <a:lnTo>
                      <a:pt x="18" y="7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7" y="11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5" name="Freeform 158"/>
              <p:cNvSpPr/>
              <p:nvPr/>
            </p:nvSpPr>
            <p:spPr>
              <a:xfrm>
                <a:off x="1298" y="1624"/>
                <a:ext cx="69" cy="23"/>
              </a:xfrm>
              <a:custGeom>
                <a:avLst/>
                <a:gdLst>
                  <a:gd name="txL" fmla="*/ 0 w 58"/>
                  <a:gd name="txT" fmla="*/ 0 h 19"/>
                  <a:gd name="txR" fmla="*/ 58 w 58"/>
                  <a:gd name="txB" fmla="*/ 19 h 19"/>
                </a:gdLst>
                <a:ahLst/>
                <a:cxnLst>
                  <a:cxn ang="0">
                    <a:pos x="0" y="50"/>
                  </a:cxn>
                  <a:cxn ang="0">
                    <a:pos x="61" y="27"/>
                  </a:cxn>
                  <a:cxn ang="0">
                    <a:pos x="70" y="10"/>
                  </a:cxn>
                  <a:cxn ang="0">
                    <a:pos x="165" y="0"/>
                  </a:cxn>
                  <a:cxn ang="0">
                    <a:pos x="62" y="50"/>
                  </a:cxn>
                  <a:cxn ang="0">
                    <a:pos x="24" y="61"/>
                  </a:cxn>
                  <a:cxn ang="0">
                    <a:pos x="0" y="50"/>
                  </a:cxn>
                </a:cxnLst>
                <a:rect l="txL" t="txT" r="txR" b="txB"/>
                <a:pathLst>
                  <a:path w="58" h="19">
                    <a:moveTo>
                      <a:pt x="0" y="16"/>
                    </a:moveTo>
                    <a:lnTo>
                      <a:pt x="21" y="8"/>
                    </a:lnTo>
                    <a:lnTo>
                      <a:pt x="24" y="3"/>
                    </a:lnTo>
                    <a:lnTo>
                      <a:pt x="58" y="0"/>
                    </a:lnTo>
                    <a:lnTo>
                      <a:pt x="22" y="16"/>
                    </a:lnTo>
                    <a:lnTo>
                      <a:pt x="8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6" name="Freeform 159"/>
              <p:cNvSpPr/>
              <p:nvPr/>
            </p:nvSpPr>
            <p:spPr>
              <a:xfrm>
                <a:off x="1298" y="1624"/>
                <a:ext cx="69" cy="23"/>
              </a:xfrm>
              <a:custGeom>
                <a:avLst/>
                <a:gdLst>
                  <a:gd name="txL" fmla="*/ 0 w 58"/>
                  <a:gd name="txT" fmla="*/ 0 h 19"/>
                  <a:gd name="txR" fmla="*/ 58 w 58"/>
                  <a:gd name="txB" fmla="*/ 19 h 19"/>
                </a:gdLst>
                <a:ahLst/>
                <a:cxnLst>
                  <a:cxn ang="0">
                    <a:pos x="0" y="50"/>
                  </a:cxn>
                  <a:cxn ang="0">
                    <a:pos x="61" y="27"/>
                  </a:cxn>
                  <a:cxn ang="0">
                    <a:pos x="70" y="10"/>
                  </a:cxn>
                  <a:cxn ang="0">
                    <a:pos x="165" y="0"/>
                  </a:cxn>
                  <a:cxn ang="0">
                    <a:pos x="62" y="50"/>
                  </a:cxn>
                  <a:cxn ang="0">
                    <a:pos x="24" y="61"/>
                  </a:cxn>
                  <a:cxn ang="0">
                    <a:pos x="0" y="50"/>
                  </a:cxn>
                </a:cxnLst>
                <a:rect l="txL" t="txT" r="txR" b="txB"/>
                <a:pathLst>
                  <a:path w="58" h="19">
                    <a:moveTo>
                      <a:pt x="0" y="16"/>
                    </a:moveTo>
                    <a:lnTo>
                      <a:pt x="21" y="8"/>
                    </a:lnTo>
                    <a:lnTo>
                      <a:pt x="24" y="3"/>
                    </a:lnTo>
                    <a:lnTo>
                      <a:pt x="58" y="0"/>
                    </a:lnTo>
                    <a:lnTo>
                      <a:pt x="22" y="16"/>
                    </a:lnTo>
                    <a:lnTo>
                      <a:pt x="8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7" name="Freeform 160"/>
              <p:cNvSpPr/>
              <p:nvPr/>
            </p:nvSpPr>
            <p:spPr>
              <a:xfrm>
                <a:off x="1356" y="1593"/>
                <a:ext cx="54" cy="22"/>
              </a:xfrm>
              <a:custGeom>
                <a:avLst/>
                <a:gdLst>
                  <a:gd name="txL" fmla="*/ 0 w 45"/>
                  <a:gd name="txT" fmla="*/ 0 h 19"/>
                  <a:gd name="txR" fmla="*/ 45 w 45"/>
                  <a:gd name="txB" fmla="*/ 19 h 19"/>
                </a:gdLst>
                <a:ahLst/>
                <a:cxnLst>
                  <a:cxn ang="0">
                    <a:pos x="20" y="45"/>
                  </a:cxn>
                  <a:cxn ang="0">
                    <a:pos x="0" y="45"/>
                  </a:cxn>
                  <a:cxn ang="0">
                    <a:pos x="10" y="31"/>
                  </a:cxn>
                  <a:cxn ang="0">
                    <a:pos x="101" y="12"/>
                  </a:cxn>
                  <a:cxn ang="0">
                    <a:pos x="136" y="0"/>
                  </a:cxn>
                  <a:cxn ang="0">
                    <a:pos x="136" y="36"/>
                  </a:cxn>
                  <a:cxn ang="0">
                    <a:pos x="20" y="45"/>
                  </a:cxn>
                </a:cxnLst>
                <a:rect l="txL" t="txT" r="txR" b="txB"/>
                <a:pathLst>
                  <a:path w="45" h="19">
                    <a:moveTo>
                      <a:pt x="7" y="19"/>
                    </a:moveTo>
                    <a:lnTo>
                      <a:pt x="0" y="19"/>
                    </a:lnTo>
                    <a:lnTo>
                      <a:pt x="3" y="13"/>
                    </a:lnTo>
                    <a:lnTo>
                      <a:pt x="33" y="5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8" name="Freeform 161"/>
              <p:cNvSpPr/>
              <p:nvPr/>
            </p:nvSpPr>
            <p:spPr>
              <a:xfrm>
                <a:off x="1356" y="1593"/>
                <a:ext cx="54" cy="22"/>
              </a:xfrm>
              <a:custGeom>
                <a:avLst/>
                <a:gdLst>
                  <a:gd name="txL" fmla="*/ 0 w 45"/>
                  <a:gd name="txT" fmla="*/ 0 h 19"/>
                  <a:gd name="txR" fmla="*/ 45 w 45"/>
                  <a:gd name="txB" fmla="*/ 19 h 19"/>
                </a:gdLst>
                <a:ahLst/>
                <a:cxnLst>
                  <a:cxn ang="0">
                    <a:pos x="20" y="45"/>
                  </a:cxn>
                  <a:cxn ang="0">
                    <a:pos x="0" y="45"/>
                  </a:cxn>
                  <a:cxn ang="0">
                    <a:pos x="10" y="31"/>
                  </a:cxn>
                  <a:cxn ang="0">
                    <a:pos x="101" y="12"/>
                  </a:cxn>
                  <a:cxn ang="0">
                    <a:pos x="136" y="0"/>
                  </a:cxn>
                  <a:cxn ang="0">
                    <a:pos x="136" y="36"/>
                  </a:cxn>
                  <a:cxn ang="0">
                    <a:pos x="20" y="45"/>
                  </a:cxn>
                </a:cxnLst>
                <a:rect l="txL" t="txT" r="txR" b="txB"/>
                <a:pathLst>
                  <a:path w="45" h="19">
                    <a:moveTo>
                      <a:pt x="7" y="19"/>
                    </a:moveTo>
                    <a:lnTo>
                      <a:pt x="0" y="19"/>
                    </a:lnTo>
                    <a:lnTo>
                      <a:pt x="3" y="13"/>
                    </a:lnTo>
                    <a:lnTo>
                      <a:pt x="33" y="5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7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69" name="Freeform 162"/>
              <p:cNvSpPr/>
              <p:nvPr/>
            </p:nvSpPr>
            <p:spPr>
              <a:xfrm>
                <a:off x="1228" y="1556"/>
                <a:ext cx="126" cy="85"/>
              </a:xfrm>
              <a:custGeom>
                <a:avLst/>
                <a:gdLst>
                  <a:gd name="txL" fmla="*/ 0 w 106"/>
                  <a:gd name="txT" fmla="*/ 0 h 71"/>
                  <a:gd name="txR" fmla="*/ 106 w 106"/>
                  <a:gd name="txB" fmla="*/ 71 h 71"/>
                </a:gdLst>
                <a:ahLst/>
                <a:cxnLst>
                  <a:cxn ang="0">
                    <a:pos x="136" y="0"/>
                  </a:cxn>
                  <a:cxn ang="0">
                    <a:pos x="149" y="14"/>
                  </a:cxn>
                  <a:cxn ang="0">
                    <a:pos x="36" y="20"/>
                  </a:cxn>
                  <a:cxn ang="0">
                    <a:pos x="0" y="75"/>
                  </a:cxn>
                  <a:cxn ang="0">
                    <a:pos x="25" y="60"/>
                  </a:cxn>
                  <a:cxn ang="0">
                    <a:pos x="0" y="146"/>
                  </a:cxn>
                  <a:cxn ang="0">
                    <a:pos x="2" y="184"/>
                  </a:cxn>
                  <a:cxn ang="0">
                    <a:pos x="17" y="210"/>
                  </a:cxn>
                  <a:cxn ang="0">
                    <a:pos x="29" y="210"/>
                  </a:cxn>
                  <a:cxn ang="0">
                    <a:pos x="57" y="184"/>
                  </a:cxn>
                  <a:cxn ang="0">
                    <a:pos x="53" y="103"/>
                  </a:cxn>
                  <a:cxn ang="0">
                    <a:pos x="73" y="60"/>
                  </a:cxn>
                  <a:cxn ang="0">
                    <a:pos x="96" y="50"/>
                  </a:cxn>
                  <a:cxn ang="0">
                    <a:pos x="106" y="28"/>
                  </a:cxn>
                  <a:cxn ang="0">
                    <a:pos x="159" y="42"/>
                  </a:cxn>
                  <a:cxn ang="0">
                    <a:pos x="172" y="85"/>
                  </a:cxn>
                  <a:cxn ang="0">
                    <a:pos x="151" y="123"/>
                  </a:cxn>
                  <a:cxn ang="0">
                    <a:pos x="178" y="103"/>
                  </a:cxn>
                  <a:cxn ang="0">
                    <a:pos x="200" y="147"/>
                  </a:cxn>
                  <a:cxn ang="0">
                    <a:pos x="229" y="136"/>
                  </a:cxn>
                  <a:cxn ang="0">
                    <a:pos x="234" y="50"/>
                  </a:cxn>
                  <a:cxn ang="0">
                    <a:pos x="288" y="78"/>
                  </a:cxn>
                  <a:cxn ang="0">
                    <a:pos x="300" y="63"/>
                  </a:cxn>
                  <a:cxn ang="0">
                    <a:pos x="260" y="14"/>
                  </a:cxn>
                  <a:cxn ang="0">
                    <a:pos x="136" y="0"/>
                  </a:cxn>
                </a:cxnLst>
                <a:rect l="txL" t="txT" r="txR" b="txB"/>
                <a:pathLst>
                  <a:path w="106" h="71">
                    <a:moveTo>
                      <a:pt x="48" y="0"/>
                    </a:moveTo>
                    <a:lnTo>
                      <a:pt x="52" y="5"/>
                    </a:lnTo>
                    <a:lnTo>
                      <a:pt x="13" y="7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0" y="49"/>
                    </a:lnTo>
                    <a:lnTo>
                      <a:pt x="2" y="63"/>
                    </a:lnTo>
                    <a:lnTo>
                      <a:pt x="6" y="71"/>
                    </a:lnTo>
                    <a:lnTo>
                      <a:pt x="10" y="71"/>
                    </a:lnTo>
                    <a:lnTo>
                      <a:pt x="20" y="63"/>
                    </a:lnTo>
                    <a:lnTo>
                      <a:pt x="19" y="35"/>
                    </a:lnTo>
                    <a:lnTo>
                      <a:pt x="25" y="20"/>
                    </a:lnTo>
                    <a:lnTo>
                      <a:pt x="34" y="17"/>
                    </a:lnTo>
                    <a:lnTo>
                      <a:pt x="38" y="9"/>
                    </a:lnTo>
                    <a:lnTo>
                      <a:pt x="56" y="14"/>
                    </a:lnTo>
                    <a:lnTo>
                      <a:pt x="61" y="28"/>
                    </a:lnTo>
                    <a:lnTo>
                      <a:pt x="54" y="42"/>
                    </a:lnTo>
                    <a:lnTo>
                      <a:pt x="63" y="35"/>
                    </a:lnTo>
                    <a:lnTo>
                      <a:pt x="71" y="50"/>
                    </a:lnTo>
                    <a:lnTo>
                      <a:pt x="81" y="46"/>
                    </a:lnTo>
                    <a:lnTo>
                      <a:pt x="83" y="17"/>
                    </a:lnTo>
                    <a:lnTo>
                      <a:pt x="103" y="27"/>
                    </a:lnTo>
                    <a:lnTo>
                      <a:pt x="106" y="22"/>
                    </a:lnTo>
                    <a:lnTo>
                      <a:pt x="92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70" name="Freeform 163"/>
              <p:cNvSpPr/>
              <p:nvPr/>
            </p:nvSpPr>
            <p:spPr>
              <a:xfrm>
                <a:off x="1228" y="1556"/>
                <a:ext cx="126" cy="85"/>
              </a:xfrm>
              <a:custGeom>
                <a:avLst/>
                <a:gdLst>
                  <a:gd name="txL" fmla="*/ 0 w 106"/>
                  <a:gd name="txT" fmla="*/ 0 h 71"/>
                  <a:gd name="txR" fmla="*/ 106 w 106"/>
                  <a:gd name="txB" fmla="*/ 71 h 71"/>
                </a:gdLst>
                <a:ahLst/>
                <a:cxnLst>
                  <a:cxn ang="0">
                    <a:pos x="136" y="0"/>
                  </a:cxn>
                  <a:cxn ang="0">
                    <a:pos x="149" y="14"/>
                  </a:cxn>
                  <a:cxn ang="0">
                    <a:pos x="36" y="20"/>
                  </a:cxn>
                  <a:cxn ang="0">
                    <a:pos x="0" y="75"/>
                  </a:cxn>
                  <a:cxn ang="0">
                    <a:pos x="25" y="60"/>
                  </a:cxn>
                  <a:cxn ang="0">
                    <a:pos x="0" y="146"/>
                  </a:cxn>
                  <a:cxn ang="0">
                    <a:pos x="2" y="184"/>
                  </a:cxn>
                  <a:cxn ang="0">
                    <a:pos x="17" y="210"/>
                  </a:cxn>
                  <a:cxn ang="0">
                    <a:pos x="29" y="210"/>
                  </a:cxn>
                  <a:cxn ang="0">
                    <a:pos x="57" y="184"/>
                  </a:cxn>
                  <a:cxn ang="0">
                    <a:pos x="53" y="103"/>
                  </a:cxn>
                  <a:cxn ang="0">
                    <a:pos x="73" y="60"/>
                  </a:cxn>
                  <a:cxn ang="0">
                    <a:pos x="96" y="50"/>
                  </a:cxn>
                  <a:cxn ang="0">
                    <a:pos x="106" y="28"/>
                  </a:cxn>
                  <a:cxn ang="0">
                    <a:pos x="159" y="42"/>
                  </a:cxn>
                  <a:cxn ang="0">
                    <a:pos x="172" y="85"/>
                  </a:cxn>
                  <a:cxn ang="0">
                    <a:pos x="151" y="123"/>
                  </a:cxn>
                  <a:cxn ang="0">
                    <a:pos x="178" y="103"/>
                  </a:cxn>
                  <a:cxn ang="0">
                    <a:pos x="200" y="147"/>
                  </a:cxn>
                  <a:cxn ang="0">
                    <a:pos x="229" y="136"/>
                  </a:cxn>
                  <a:cxn ang="0">
                    <a:pos x="234" y="50"/>
                  </a:cxn>
                  <a:cxn ang="0">
                    <a:pos x="288" y="78"/>
                  </a:cxn>
                  <a:cxn ang="0">
                    <a:pos x="300" y="63"/>
                  </a:cxn>
                  <a:cxn ang="0">
                    <a:pos x="260" y="14"/>
                  </a:cxn>
                  <a:cxn ang="0">
                    <a:pos x="136" y="0"/>
                  </a:cxn>
                </a:cxnLst>
                <a:rect l="txL" t="txT" r="txR" b="txB"/>
                <a:pathLst>
                  <a:path w="106" h="71">
                    <a:moveTo>
                      <a:pt x="48" y="0"/>
                    </a:moveTo>
                    <a:lnTo>
                      <a:pt x="52" y="5"/>
                    </a:lnTo>
                    <a:lnTo>
                      <a:pt x="13" y="7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0" y="49"/>
                    </a:lnTo>
                    <a:lnTo>
                      <a:pt x="2" y="63"/>
                    </a:lnTo>
                    <a:lnTo>
                      <a:pt x="6" y="71"/>
                    </a:lnTo>
                    <a:lnTo>
                      <a:pt x="10" y="71"/>
                    </a:lnTo>
                    <a:lnTo>
                      <a:pt x="20" y="63"/>
                    </a:lnTo>
                    <a:lnTo>
                      <a:pt x="19" y="35"/>
                    </a:lnTo>
                    <a:lnTo>
                      <a:pt x="25" y="20"/>
                    </a:lnTo>
                    <a:lnTo>
                      <a:pt x="34" y="17"/>
                    </a:lnTo>
                    <a:lnTo>
                      <a:pt x="38" y="9"/>
                    </a:lnTo>
                    <a:lnTo>
                      <a:pt x="56" y="14"/>
                    </a:lnTo>
                    <a:lnTo>
                      <a:pt x="61" y="28"/>
                    </a:lnTo>
                    <a:lnTo>
                      <a:pt x="54" y="42"/>
                    </a:lnTo>
                    <a:lnTo>
                      <a:pt x="63" y="35"/>
                    </a:lnTo>
                    <a:lnTo>
                      <a:pt x="71" y="50"/>
                    </a:lnTo>
                    <a:lnTo>
                      <a:pt x="81" y="46"/>
                    </a:lnTo>
                    <a:lnTo>
                      <a:pt x="83" y="17"/>
                    </a:lnTo>
                    <a:lnTo>
                      <a:pt x="103" y="27"/>
                    </a:lnTo>
                    <a:lnTo>
                      <a:pt x="106" y="22"/>
                    </a:lnTo>
                    <a:lnTo>
                      <a:pt x="92" y="5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71" name="Freeform 164"/>
              <p:cNvSpPr/>
              <p:nvPr/>
            </p:nvSpPr>
            <p:spPr>
              <a:xfrm>
                <a:off x="1167" y="1498"/>
                <a:ext cx="115" cy="57"/>
              </a:xfrm>
              <a:custGeom>
                <a:avLst/>
                <a:gdLst>
                  <a:gd name="txL" fmla="*/ 0 w 97"/>
                  <a:gd name="txT" fmla="*/ 0 h 47"/>
                  <a:gd name="txR" fmla="*/ 97 w 97"/>
                  <a:gd name="txB" fmla="*/ 47 h 47"/>
                </a:gdLst>
                <a:ahLst/>
                <a:cxnLst>
                  <a:cxn ang="0">
                    <a:pos x="268" y="146"/>
                  </a:cxn>
                  <a:cxn ang="0">
                    <a:pos x="251" y="146"/>
                  </a:cxn>
                  <a:cxn ang="0">
                    <a:pos x="251" y="133"/>
                  </a:cxn>
                  <a:cxn ang="0">
                    <a:pos x="164" y="150"/>
                  </a:cxn>
                  <a:cxn ang="0">
                    <a:pos x="152" y="129"/>
                  </a:cxn>
                  <a:cxn ang="0">
                    <a:pos x="126" y="133"/>
                  </a:cxn>
                  <a:cxn ang="0">
                    <a:pos x="126" y="110"/>
                  </a:cxn>
                  <a:cxn ang="0">
                    <a:pos x="55" y="146"/>
                  </a:cxn>
                  <a:cxn ang="0">
                    <a:pos x="43" y="119"/>
                  </a:cxn>
                  <a:cxn ang="0">
                    <a:pos x="0" y="133"/>
                  </a:cxn>
                  <a:cxn ang="0">
                    <a:pos x="77" y="59"/>
                  </a:cxn>
                  <a:cxn ang="0">
                    <a:pos x="141" y="0"/>
                  </a:cxn>
                  <a:cxn ang="0">
                    <a:pos x="199" y="15"/>
                  </a:cxn>
                  <a:cxn ang="0">
                    <a:pos x="224" y="59"/>
                  </a:cxn>
                  <a:cxn ang="0">
                    <a:pos x="251" y="59"/>
                  </a:cxn>
                  <a:cxn ang="0">
                    <a:pos x="268" y="146"/>
                  </a:cxn>
                </a:cxnLst>
                <a:rect l="txL" t="txT" r="txR" b="txB"/>
                <a:pathLst>
                  <a:path w="97" h="47">
                    <a:moveTo>
                      <a:pt x="97" y="46"/>
                    </a:moveTo>
                    <a:lnTo>
                      <a:pt x="90" y="46"/>
                    </a:lnTo>
                    <a:lnTo>
                      <a:pt x="90" y="42"/>
                    </a:lnTo>
                    <a:lnTo>
                      <a:pt x="59" y="47"/>
                    </a:lnTo>
                    <a:lnTo>
                      <a:pt x="55" y="40"/>
                    </a:lnTo>
                    <a:lnTo>
                      <a:pt x="45" y="42"/>
                    </a:lnTo>
                    <a:lnTo>
                      <a:pt x="45" y="35"/>
                    </a:lnTo>
                    <a:lnTo>
                      <a:pt x="20" y="46"/>
                    </a:lnTo>
                    <a:lnTo>
                      <a:pt x="15" y="37"/>
                    </a:lnTo>
                    <a:lnTo>
                      <a:pt x="0" y="42"/>
                    </a:lnTo>
                    <a:lnTo>
                      <a:pt x="28" y="18"/>
                    </a:lnTo>
                    <a:lnTo>
                      <a:pt x="51" y="0"/>
                    </a:lnTo>
                    <a:lnTo>
                      <a:pt x="72" y="5"/>
                    </a:lnTo>
                    <a:lnTo>
                      <a:pt x="80" y="18"/>
                    </a:lnTo>
                    <a:lnTo>
                      <a:pt x="90" y="18"/>
                    </a:lnTo>
                    <a:lnTo>
                      <a:pt x="97" y="4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72" name="Freeform 165"/>
              <p:cNvSpPr/>
              <p:nvPr/>
            </p:nvSpPr>
            <p:spPr>
              <a:xfrm>
                <a:off x="1167" y="1498"/>
                <a:ext cx="115" cy="57"/>
              </a:xfrm>
              <a:custGeom>
                <a:avLst/>
                <a:gdLst>
                  <a:gd name="txL" fmla="*/ 0 w 97"/>
                  <a:gd name="txT" fmla="*/ 0 h 47"/>
                  <a:gd name="txR" fmla="*/ 97 w 97"/>
                  <a:gd name="txB" fmla="*/ 47 h 47"/>
                </a:gdLst>
                <a:ahLst/>
                <a:cxnLst>
                  <a:cxn ang="0">
                    <a:pos x="268" y="146"/>
                  </a:cxn>
                  <a:cxn ang="0">
                    <a:pos x="251" y="146"/>
                  </a:cxn>
                  <a:cxn ang="0">
                    <a:pos x="251" y="133"/>
                  </a:cxn>
                  <a:cxn ang="0">
                    <a:pos x="164" y="150"/>
                  </a:cxn>
                  <a:cxn ang="0">
                    <a:pos x="152" y="129"/>
                  </a:cxn>
                  <a:cxn ang="0">
                    <a:pos x="126" y="133"/>
                  </a:cxn>
                  <a:cxn ang="0">
                    <a:pos x="126" y="110"/>
                  </a:cxn>
                  <a:cxn ang="0">
                    <a:pos x="55" y="146"/>
                  </a:cxn>
                  <a:cxn ang="0">
                    <a:pos x="43" y="119"/>
                  </a:cxn>
                  <a:cxn ang="0">
                    <a:pos x="0" y="133"/>
                  </a:cxn>
                  <a:cxn ang="0">
                    <a:pos x="77" y="59"/>
                  </a:cxn>
                  <a:cxn ang="0">
                    <a:pos x="141" y="0"/>
                  </a:cxn>
                  <a:cxn ang="0">
                    <a:pos x="199" y="15"/>
                  </a:cxn>
                  <a:cxn ang="0">
                    <a:pos x="224" y="59"/>
                  </a:cxn>
                  <a:cxn ang="0">
                    <a:pos x="251" y="59"/>
                  </a:cxn>
                  <a:cxn ang="0">
                    <a:pos x="268" y="146"/>
                  </a:cxn>
                </a:cxnLst>
                <a:rect l="txL" t="txT" r="txR" b="txB"/>
                <a:pathLst>
                  <a:path w="97" h="47">
                    <a:moveTo>
                      <a:pt x="97" y="46"/>
                    </a:moveTo>
                    <a:lnTo>
                      <a:pt x="90" y="46"/>
                    </a:lnTo>
                    <a:lnTo>
                      <a:pt x="90" y="42"/>
                    </a:lnTo>
                    <a:lnTo>
                      <a:pt x="59" y="47"/>
                    </a:lnTo>
                    <a:lnTo>
                      <a:pt x="55" y="40"/>
                    </a:lnTo>
                    <a:lnTo>
                      <a:pt x="45" y="42"/>
                    </a:lnTo>
                    <a:lnTo>
                      <a:pt x="45" y="35"/>
                    </a:lnTo>
                    <a:lnTo>
                      <a:pt x="20" y="46"/>
                    </a:lnTo>
                    <a:lnTo>
                      <a:pt x="15" y="37"/>
                    </a:lnTo>
                    <a:lnTo>
                      <a:pt x="0" y="42"/>
                    </a:lnTo>
                    <a:lnTo>
                      <a:pt x="28" y="18"/>
                    </a:lnTo>
                    <a:lnTo>
                      <a:pt x="51" y="0"/>
                    </a:lnTo>
                    <a:lnTo>
                      <a:pt x="72" y="5"/>
                    </a:lnTo>
                    <a:lnTo>
                      <a:pt x="80" y="18"/>
                    </a:lnTo>
                    <a:lnTo>
                      <a:pt x="90" y="18"/>
                    </a:lnTo>
                    <a:lnTo>
                      <a:pt x="97" y="4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7573" name="组合 17572"/>
            <p:cNvGrpSpPr/>
            <p:nvPr/>
          </p:nvGrpSpPr>
          <p:grpSpPr>
            <a:xfrm>
              <a:off x="0" y="211"/>
              <a:ext cx="3254" cy="2808"/>
              <a:chOff x="0" y="0"/>
              <a:chExt cx="3337" cy="2881"/>
            </a:xfrm>
          </p:grpSpPr>
          <p:grpSp>
            <p:nvGrpSpPr>
              <p:cNvPr id="17574" name="组合 17573"/>
              <p:cNvGrpSpPr/>
              <p:nvPr/>
            </p:nvGrpSpPr>
            <p:grpSpPr>
              <a:xfrm>
                <a:off x="110" y="0"/>
                <a:ext cx="3108" cy="2635"/>
                <a:chOff x="0" y="0"/>
                <a:chExt cx="3108" cy="2635"/>
              </a:xfrm>
            </p:grpSpPr>
            <p:grpSp>
              <p:nvGrpSpPr>
                <p:cNvPr id="17575" name="组合 17574"/>
                <p:cNvGrpSpPr/>
                <p:nvPr/>
              </p:nvGrpSpPr>
              <p:grpSpPr>
                <a:xfrm>
                  <a:off x="0" y="0"/>
                  <a:ext cx="3108" cy="2635"/>
                  <a:chOff x="0" y="0"/>
                  <a:chExt cx="2538" cy="2152"/>
                </a:xfrm>
              </p:grpSpPr>
              <p:sp>
                <p:nvSpPr>
                  <p:cNvPr id="17576" name="Freeform 169"/>
                  <p:cNvSpPr/>
                  <p:nvPr/>
                </p:nvSpPr>
                <p:spPr>
                  <a:xfrm>
                    <a:off x="670" y="1269"/>
                    <a:ext cx="90" cy="67"/>
                  </a:xfrm>
                  <a:custGeom>
                    <a:avLst/>
                    <a:gdLst>
                      <a:gd name="txL" fmla="*/ 0 w 90"/>
                      <a:gd name="txT" fmla="*/ 0 h 67"/>
                      <a:gd name="txR" fmla="*/ 90 w 90"/>
                      <a:gd name="txB" fmla="*/ 67 h 67"/>
                    </a:gdLst>
                    <a:ahLst/>
                    <a:cxnLst>
                      <a:cxn ang="0">
                        <a:pos x="0" y="62"/>
                      </a:cxn>
                      <a:cxn ang="0">
                        <a:pos x="0" y="55"/>
                      </a:cxn>
                      <a:cxn ang="0">
                        <a:pos x="15" y="40"/>
                      </a:cxn>
                      <a:cxn ang="0">
                        <a:pos x="6" y="34"/>
                      </a:cxn>
                      <a:cxn ang="0">
                        <a:pos x="6" y="17"/>
                      </a:cxn>
                      <a:cxn ang="0">
                        <a:pos x="15" y="12"/>
                      </a:cxn>
                      <a:cxn ang="0">
                        <a:pos x="15" y="4"/>
                      </a:cxn>
                      <a:cxn ang="0">
                        <a:pos x="36" y="4"/>
                      </a:cxn>
                      <a:cxn ang="0">
                        <a:pos x="48" y="6"/>
                      </a:cxn>
                      <a:cxn ang="0">
                        <a:pos x="69" y="0"/>
                      </a:cxn>
                      <a:cxn ang="0">
                        <a:pos x="90" y="0"/>
                      </a:cxn>
                      <a:cxn ang="0">
                        <a:pos x="75" y="10"/>
                      </a:cxn>
                      <a:cxn ang="0">
                        <a:pos x="70" y="37"/>
                      </a:cxn>
                      <a:cxn ang="0">
                        <a:pos x="40" y="52"/>
                      </a:cxn>
                      <a:cxn ang="0">
                        <a:pos x="40" y="54"/>
                      </a:cxn>
                      <a:cxn ang="0">
                        <a:pos x="10" y="67"/>
                      </a:cxn>
                      <a:cxn ang="0">
                        <a:pos x="0" y="62"/>
                      </a:cxn>
                    </a:cxnLst>
                    <a:rect l="txL" t="txT" r="txR" b="txB"/>
                    <a:pathLst>
                      <a:path w="90" h="67">
                        <a:moveTo>
                          <a:pt x="0" y="62"/>
                        </a:moveTo>
                        <a:lnTo>
                          <a:pt x="0" y="55"/>
                        </a:lnTo>
                        <a:lnTo>
                          <a:pt x="15" y="40"/>
                        </a:lnTo>
                        <a:lnTo>
                          <a:pt x="6" y="34"/>
                        </a:lnTo>
                        <a:lnTo>
                          <a:pt x="6" y="17"/>
                        </a:lnTo>
                        <a:lnTo>
                          <a:pt x="15" y="12"/>
                        </a:lnTo>
                        <a:lnTo>
                          <a:pt x="15" y="4"/>
                        </a:lnTo>
                        <a:lnTo>
                          <a:pt x="36" y="4"/>
                        </a:lnTo>
                        <a:lnTo>
                          <a:pt x="48" y="6"/>
                        </a:lnTo>
                        <a:lnTo>
                          <a:pt x="69" y="0"/>
                        </a:lnTo>
                        <a:lnTo>
                          <a:pt x="90" y="0"/>
                        </a:lnTo>
                        <a:lnTo>
                          <a:pt x="75" y="10"/>
                        </a:lnTo>
                        <a:lnTo>
                          <a:pt x="70" y="37"/>
                        </a:lnTo>
                        <a:lnTo>
                          <a:pt x="40" y="52"/>
                        </a:lnTo>
                        <a:lnTo>
                          <a:pt x="40" y="54"/>
                        </a:lnTo>
                        <a:lnTo>
                          <a:pt x="10" y="67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77" name="Freeform 170"/>
                  <p:cNvSpPr/>
                  <p:nvPr/>
                </p:nvSpPr>
                <p:spPr>
                  <a:xfrm>
                    <a:off x="670" y="1269"/>
                    <a:ext cx="90" cy="67"/>
                  </a:xfrm>
                  <a:custGeom>
                    <a:avLst/>
                    <a:gdLst>
                      <a:gd name="txL" fmla="*/ 0 w 90"/>
                      <a:gd name="txT" fmla="*/ 0 h 67"/>
                      <a:gd name="txR" fmla="*/ 90 w 90"/>
                      <a:gd name="txB" fmla="*/ 67 h 67"/>
                    </a:gdLst>
                    <a:ahLst/>
                    <a:cxnLst>
                      <a:cxn ang="0">
                        <a:pos x="0" y="62"/>
                      </a:cxn>
                      <a:cxn ang="0">
                        <a:pos x="0" y="55"/>
                      </a:cxn>
                      <a:cxn ang="0">
                        <a:pos x="15" y="40"/>
                      </a:cxn>
                      <a:cxn ang="0">
                        <a:pos x="6" y="34"/>
                      </a:cxn>
                      <a:cxn ang="0">
                        <a:pos x="6" y="17"/>
                      </a:cxn>
                      <a:cxn ang="0">
                        <a:pos x="15" y="12"/>
                      </a:cxn>
                      <a:cxn ang="0">
                        <a:pos x="15" y="4"/>
                      </a:cxn>
                      <a:cxn ang="0">
                        <a:pos x="36" y="4"/>
                      </a:cxn>
                      <a:cxn ang="0">
                        <a:pos x="48" y="6"/>
                      </a:cxn>
                      <a:cxn ang="0">
                        <a:pos x="69" y="0"/>
                      </a:cxn>
                      <a:cxn ang="0">
                        <a:pos x="90" y="0"/>
                      </a:cxn>
                      <a:cxn ang="0">
                        <a:pos x="75" y="10"/>
                      </a:cxn>
                      <a:cxn ang="0">
                        <a:pos x="70" y="37"/>
                      </a:cxn>
                      <a:cxn ang="0">
                        <a:pos x="40" y="52"/>
                      </a:cxn>
                      <a:cxn ang="0">
                        <a:pos x="40" y="54"/>
                      </a:cxn>
                      <a:cxn ang="0">
                        <a:pos x="10" y="67"/>
                      </a:cxn>
                      <a:cxn ang="0">
                        <a:pos x="0" y="62"/>
                      </a:cxn>
                    </a:cxnLst>
                    <a:rect l="txL" t="txT" r="txR" b="txB"/>
                    <a:pathLst>
                      <a:path w="90" h="67">
                        <a:moveTo>
                          <a:pt x="0" y="62"/>
                        </a:moveTo>
                        <a:lnTo>
                          <a:pt x="0" y="55"/>
                        </a:lnTo>
                        <a:lnTo>
                          <a:pt x="15" y="40"/>
                        </a:lnTo>
                        <a:lnTo>
                          <a:pt x="6" y="34"/>
                        </a:lnTo>
                        <a:lnTo>
                          <a:pt x="6" y="17"/>
                        </a:lnTo>
                        <a:lnTo>
                          <a:pt x="15" y="12"/>
                        </a:lnTo>
                        <a:lnTo>
                          <a:pt x="15" y="4"/>
                        </a:lnTo>
                        <a:lnTo>
                          <a:pt x="36" y="4"/>
                        </a:lnTo>
                        <a:lnTo>
                          <a:pt x="48" y="6"/>
                        </a:lnTo>
                        <a:lnTo>
                          <a:pt x="69" y="0"/>
                        </a:lnTo>
                        <a:lnTo>
                          <a:pt x="90" y="0"/>
                        </a:lnTo>
                        <a:lnTo>
                          <a:pt x="75" y="10"/>
                        </a:lnTo>
                        <a:lnTo>
                          <a:pt x="70" y="37"/>
                        </a:lnTo>
                        <a:lnTo>
                          <a:pt x="40" y="52"/>
                        </a:lnTo>
                        <a:lnTo>
                          <a:pt x="40" y="54"/>
                        </a:lnTo>
                        <a:lnTo>
                          <a:pt x="10" y="67"/>
                        </a:lnTo>
                        <a:lnTo>
                          <a:pt x="0" y="62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78" name="Freeform 171"/>
                  <p:cNvSpPr/>
                  <p:nvPr/>
                </p:nvSpPr>
                <p:spPr>
                  <a:xfrm>
                    <a:off x="662" y="1325"/>
                    <a:ext cx="55" cy="54"/>
                  </a:xfrm>
                  <a:custGeom>
                    <a:avLst/>
                    <a:gdLst>
                      <a:gd name="txL" fmla="*/ 0 w 55"/>
                      <a:gd name="txT" fmla="*/ 0 h 54"/>
                      <a:gd name="txR" fmla="*/ 55 w 55"/>
                      <a:gd name="txB" fmla="*/ 54 h 54"/>
                    </a:gdLst>
                    <a:ahLst/>
                    <a:cxnLst>
                      <a:cxn ang="0">
                        <a:pos x="55" y="16"/>
                      </a:cxn>
                      <a:cxn ang="0">
                        <a:pos x="49" y="0"/>
                      </a:cxn>
                      <a:cxn ang="0">
                        <a:pos x="48" y="0"/>
                      </a:cxn>
                      <a:cxn ang="0">
                        <a:pos x="18" y="13"/>
                      </a:cxn>
                      <a:cxn ang="0">
                        <a:pos x="7" y="8"/>
                      </a:cxn>
                      <a:cxn ang="0">
                        <a:pos x="5" y="17"/>
                      </a:cxn>
                      <a:cxn ang="0">
                        <a:pos x="5" y="33"/>
                      </a:cxn>
                      <a:cxn ang="0">
                        <a:pos x="0" y="54"/>
                      </a:cxn>
                      <a:cxn ang="0">
                        <a:pos x="14" y="54"/>
                      </a:cxn>
                      <a:cxn ang="0">
                        <a:pos x="23" y="45"/>
                      </a:cxn>
                      <a:cxn ang="0">
                        <a:pos x="29" y="45"/>
                      </a:cxn>
                      <a:cxn ang="0">
                        <a:pos x="39" y="36"/>
                      </a:cxn>
                      <a:cxn ang="0">
                        <a:pos x="27" y="24"/>
                      </a:cxn>
                      <a:cxn ang="0">
                        <a:pos x="55" y="16"/>
                      </a:cxn>
                    </a:cxnLst>
                    <a:rect l="txL" t="txT" r="txR" b="txB"/>
                    <a:pathLst>
                      <a:path w="55" h="54">
                        <a:moveTo>
                          <a:pt x="55" y="16"/>
                        </a:moveTo>
                        <a:lnTo>
                          <a:pt x="49" y="0"/>
                        </a:lnTo>
                        <a:lnTo>
                          <a:pt x="48" y="0"/>
                        </a:lnTo>
                        <a:lnTo>
                          <a:pt x="18" y="13"/>
                        </a:lnTo>
                        <a:lnTo>
                          <a:pt x="7" y="8"/>
                        </a:lnTo>
                        <a:lnTo>
                          <a:pt x="5" y="17"/>
                        </a:lnTo>
                        <a:lnTo>
                          <a:pt x="5" y="33"/>
                        </a:lnTo>
                        <a:lnTo>
                          <a:pt x="0" y="54"/>
                        </a:lnTo>
                        <a:lnTo>
                          <a:pt x="14" y="54"/>
                        </a:lnTo>
                        <a:lnTo>
                          <a:pt x="23" y="45"/>
                        </a:lnTo>
                        <a:lnTo>
                          <a:pt x="29" y="45"/>
                        </a:lnTo>
                        <a:lnTo>
                          <a:pt x="39" y="36"/>
                        </a:lnTo>
                        <a:lnTo>
                          <a:pt x="27" y="24"/>
                        </a:lnTo>
                        <a:lnTo>
                          <a:pt x="55" y="1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79" name="Freeform 172"/>
                  <p:cNvSpPr/>
                  <p:nvPr/>
                </p:nvSpPr>
                <p:spPr>
                  <a:xfrm>
                    <a:off x="662" y="1325"/>
                    <a:ext cx="55" cy="54"/>
                  </a:xfrm>
                  <a:custGeom>
                    <a:avLst/>
                    <a:gdLst>
                      <a:gd name="txL" fmla="*/ 0 w 55"/>
                      <a:gd name="txT" fmla="*/ 0 h 54"/>
                      <a:gd name="txR" fmla="*/ 55 w 55"/>
                      <a:gd name="txB" fmla="*/ 54 h 54"/>
                    </a:gdLst>
                    <a:ahLst/>
                    <a:cxnLst>
                      <a:cxn ang="0">
                        <a:pos x="55" y="16"/>
                      </a:cxn>
                      <a:cxn ang="0">
                        <a:pos x="49" y="0"/>
                      </a:cxn>
                      <a:cxn ang="0">
                        <a:pos x="48" y="0"/>
                      </a:cxn>
                      <a:cxn ang="0">
                        <a:pos x="18" y="13"/>
                      </a:cxn>
                      <a:cxn ang="0">
                        <a:pos x="7" y="8"/>
                      </a:cxn>
                      <a:cxn ang="0">
                        <a:pos x="5" y="17"/>
                      </a:cxn>
                      <a:cxn ang="0">
                        <a:pos x="5" y="33"/>
                      </a:cxn>
                      <a:cxn ang="0">
                        <a:pos x="0" y="54"/>
                      </a:cxn>
                      <a:cxn ang="0">
                        <a:pos x="14" y="54"/>
                      </a:cxn>
                      <a:cxn ang="0">
                        <a:pos x="23" y="45"/>
                      </a:cxn>
                      <a:cxn ang="0">
                        <a:pos x="29" y="45"/>
                      </a:cxn>
                      <a:cxn ang="0">
                        <a:pos x="39" y="36"/>
                      </a:cxn>
                      <a:cxn ang="0">
                        <a:pos x="27" y="24"/>
                      </a:cxn>
                      <a:cxn ang="0">
                        <a:pos x="55" y="16"/>
                      </a:cxn>
                    </a:cxnLst>
                    <a:rect l="txL" t="txT" r="txR" b="txB"/>
                    <a:pathLst>
                      <a:path w="55" h="54">
                        <a:moveTo>
                          <a:pt x="55" y="16"/>
                        </a:moveTo>
                        <a:lnTo>
                          <a:pt x="49" y="0"/>
                        </a:lnTo>
                        <a:lnTo>
                          <a:pt x="48" y="0"/>
                        </a:lnTo>
                        <a:lnTo>
                          <a:pt x="18" y="13"/>
                        </a:lnTo>
                        <a:lnTo>
                          <a:pt x="7" y="8"/>
                        </a:lnTo>
                        <a:lnTo>
                          <a:pt x="5" y="17"/>
                        </a:lnTo>
                        <a:lnTo>
                          <a:pt x="5" y="33"/>
                        </a:lnTo>
                        <a:lnTo>
                          <a:pt x="0" y="54"/>
                        </a:lnTo>
                        <a:lnTo>
                          <a:pt x="14" y="54"/>
                        </a:lnTo>
                        <a:lnTo>
                          <a:pt x="23" y="45"/>
                        </a:lnTo>
                        <a:lnTo>
                          <a:pt x="29" y="45"/>
                        </a:lnTo>
                        <a:lnTo>
                          <a:pt x="39" y="36"/>
                        </a:lnTo>
                        <a:lnTo>
                          <a:pt x="27" y="24"/>
                        </a:lnTo>
                        <a:lnTo>
                          <a:pt x="55" y="1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0" name="Freeform 173"/>
                  <p:cNvSpPr/>
                  <p:nvPr/>
                </p:nvSpPr>
                <p:spPr>
                  <a:xfrm>
                    <a:off x="664" y="1306"/>
                    <a:ext cx="22" cy="21"/>
                  </a:xfrm>
                  <a:custGeom>
                    <a:avLst/>
                    <a:gdLst>
                      <a:gd name="txL" fmla="*/ 0 w 22"/>
                      <a:gd name="txT" fmla="*/ 0 h 21"/>
                      <a:gd name="txR" fmla="*/ 22 w 22"/>
                      <a:gd name="txB" fmla="*/ 21 h 21"/>
                    </a:gdLst>
                    <a:ahLst/>
                    <a:cxnLst>
                      <a:cxn ang="0">
                        <a:pos x="6" y="19"/>
                      </a:cxn>
                      <a:cxn ang="0">
                        <a:pos x="0" y="21"/>
                      </a:cxn>
                      <a:cxn ang="0">
                        <a:pos x="11" y="3"/>
                      </a:cxn>
                      <a:cxn ang="0">
                        <a:pos x="13" y="0"/>
                      </a:cxn>
                      <a:cxn ang="0">
                        <a:pos x="22" y="6"/>
                      </a:cxn>
                      <a:cxn ang="0">
                        <a:pos x="6" y="19"/>
                      </a:cxn>
                    </a:cxnLst>
                    <a:rect l="txL" t="txT" r="txR" b="txB"/>
                    <a:pathLst>
                      <a:path w="22" h="21">
                        <a:moveTo>
                          <a:pt x="6" y="19"/>
                        </a:moveTo>
                        <a:lnTo>
                          <a:pt x="0" y="21"/>
                        </a:lnTo>
                        <a:lnTo>
                          <a:pt x="11" y="3"/>
                        </a:lnTo>
                        <a:lnTo>
                          <a:pt x="13" y="0"/>
                        </a:lnTo>
                        <a:lnTo>
                          <a:pt x="22" y="6"/>
                        </a:lnTo>
                        <a:lnTo>
                          <a:pt x="6" y="1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1" name="Freeform 174"/>
                  <p:cNvSpPr/>
                  <p:nvPr/>
                </p:nvSpPr>
                <p:spPr>
                  <a:xfrm>
                    <a:off x="664" y="1306"/>
                    <a:ext cx="22" cy="21"/>
                  </a:xfrm>
                  <a:custGeom>
                    <a:avLst/>
                    <a:gdLst>
                      <a:gd name="txL" fmla="*/ 0 w 22"/>
                      <a:gd name="txT" fmla="*/ 0 h 21"/>
                      <a:gd name="txR" fmla="*/ 22 w 22"/>
                      <a:gd name="txB" fmla="*/ 21 h 21"/>
                    </a:gdLst>
                    <a:ahLst/>
                    <a:cxnLst>
                      <a:cxn ang="0">
                        <a:pos x="6" y="19"/>
                      </a:cxn>
                      <a:cxn ang="0">
                        <a:pos x="0" y="21"/>
                      </a:cxn>
                      <a:cxn ang="0">
                        <a:pos x="11" y="3"/>
                      </a:cxn>
                      <a:cxn ang="0">
                        <a:pos x="13" y="0"/>
                      </a:cxn>
                      <a:cxn ang="0">
                        <a:pos x="22" y="6"/>
                      </a:cxn>
                      <a:cxn ang="0">
                        <a:pos x="6" y="19"/>
                      </a:cxn>
                    </a:cxnLst>
                    <a:rect l="txL" t="txT" r="txR" b="txB"/>
                    <a:pathLst>
                      <a:path w="22" h="21">
                        <a:moveTo>
                          <a:pt x="6" y="19"/>
                        </a:moveTo>
                        <a:lnTo>
                          <a:pt x="0" y="21"/>
                        </a:lnTo>
                        <a:lnTo>
                          <a:pt x="11" y="3"/>
                        </a:lnTo>
                        <a:lnTo>
                          <a:pt x="13" y="0"/>
                        </a:lnTo>
                        <a:lnTo>
                          <a:pt x="22" y="6"/>
                        </a:lnTo>
                        <a:lnTo>
                          <a:pt x="6" y="1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2" name="Freeform 175"/>
                  <p:cNvSpPr/>
                  <p:nvPr/>
                </p:nvSpPr>
                <p:spPr>
                  <a:xfrm>
                    <a:off x="651" y="1328"/>
                    <a:ext cx="21" cy="51"/>
                  </a:xfrm>
                  <a:custGeom>
                    <a:avLst/>
                    <a:gdLst>
                      <a:gd name="txL" fmla="*/ 0 w 21"/>
                      <a:gd name="txT" fmla="*/ 0 h 51"/>
                      <a:gd name="txR" fmla="*/ 21 w 21"/>
                      <a:gd name="txB" fmla="*/ 51 h 51"/>
                    </a:gdLst>
                    <a:ahLst/>
                    <a:cxnLst>
                      <a:cxn ang="0">
                        <a:pos x="20" y="5"/>
                      </a:cxn>
                      <a:cxn ang="0">
                        <a:pos x="16" y="14"/>
                      </a:cxn>
                      <a:cxn ang="0">
                        <a:pos x="16" y="29"/>
                      </a:cxn>
                      <a:cxn ang="0">
                        <a:pos x="11" y="51"/>
                      </a:cxn>
                      <a:cxn ang="0">
                        <a:pos x="0" y="26"/>
                      </a:cxn>
                      <a:cxn ang="0">
                        <a:pos x="8" y="14"/>
                      </a:cxn>
                      <a:cxn ang="0">
                        <a:pos x="14" y="1"/>
                      </a:cxn>
                      <a:cxn ang="0">
                        <a:pos x="21" y="0"/>
                      </a:cxn>
                      <a:cxn ang="0">
                        <a:pos x="20" y="5"/>
                      </a:cxn>
                    </a:cxnLst>
                    <a:rect l="txL" t="txT" r="txR" b="txB"/>
                    <a:pathLst>
                      <a:path w="21" h="51">
                        <a:moveTo>
                          <a:pt x="20" y="5"/>
                        </a:moveTo>
                        <a:lnTo>
                          <a:pt x="16" y="14"/>
                        </a:lnTo>
                        <a:lnTo>
                          <a:pt x="16" y="29"/>
                        </a:lnTo>
                        <a:lnTo>
                          <a:pt x="11" y="51"/>
                        </a:lnTo>
                        <a:lnTo>
                          <a:pt x="0" y="26"/>
                        </a:lnTo>
                        <a:lnTo>
                          <a:pt x="8" y="14"/>
                        </a:lnTo>
                        <a:lnTo>
                          <a:pt x="14" y="1"/>
                        </a:lnTo>
                        <a:lnTo>
                          <a:pt x="21" y="0"/>
                        </a:lnTo>
                        <a:lnTo>
                          <a:pt x="20" y="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3" name="Freeform 176"/>
                  <p:cNvSpPr/>
                  <p:nvPr/>
                </p:nvSpPr>
                <p:spPr>
                  <a:xfrm>
                    <a:off x="651" y="1328"/>
                    <a:ext cx="21" cy="51"/>
                  </a:xfrm>
                  <a:custGeom>
                    <a:avLst/>
                    <a:gdLst>
                      <a:gd name="txL" fmla="*/ 0 w 21"/>
                      <a:gd name="txT" fmla="*/ 0 h 51"/>
                      <a:gd name="txR" fmla="*/ 21 w 21"/>
                      <a:gd name="txB" fmla="*/ 51 h 51"/>
                    </a:gdLst>
                    <a:ahLst/>
                    <a:cxnLst>
                      <a:cxn ang="0">
                        <a:pos x="20" y="5"/>
                      </a:cxn>
                      <a:cxn ang="0">
                        <a:pos x="16" y="14"/>
                      </a:cxn>
                      <a:cxn ang="0">
                        <a:pos x="16" y="29"/>
                      </a:cxn>
                      <a:cxn ang="0">
                        <a:pos x="11" y="51"/>
                      </a:cxn>
                      <a:cxn ang="0">
                        <a:pos x="0" y="26"/>
                      </a:cxn>
                      <a:cxn ang="0">
                        <a:pos x="8" y="14"/>
                      </a:cxn>
                      <a:cxn ang="0">
                        <a:pos x="14" y="1"/>
                      </a:cxn>
                      <a:cxn ang="0">
                        <a:pos x="21" y="0"/>
                      </a:cxn>
                      <a:cxn ang="0">
                        <a:pos x="20" y="5"/>
                      </a:cxn>
                    </a:cxnLst>
                    <a:rect l="txL" t="txT" r="txR" b="txB"/>
                    <a:pathLst>
                      <a:path w="21" h="51">
                        <a:moveTo>
                          <a:pt x="20" y="5"/>
                        </a:moveTo>
                        <a:lnTo>
                          <a:pt x="16" y="14"/>
                        </a:lnTo>
                        <a:lnTo>
                          <a:pt x="16" y="29"/>
                        </a:lnTo>
                        <a:lnTo>
                          <a:pt x="11" y="51"/>
                        </a:lnTo>
                        <a:lnTo>
                          <a:pt x="0" y="26"/>
                        </a:lnTo>
                        <a:lnTo>
                          <a:pt x="8" y="14"/>
                        </a:lnTo>
                        <a:lnTo>
                          <a:pt x="14" y="1"/>
                        </a:lnTo>
                        <a:lnTo>
                          <a:pt x="21" y="0"/>
                        </a:lnTo>
                        <a:lnTo>
                          <a:pt x="20" y="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4" name="Freeform 177"/>
                  <p:cNvSpPr/>
                  <p:nvPr/>
                </p:nvSpPr>
                <p:spPr>
                  <a:xfrm>
                    <a:off x="711" y="1266"/>
                    <a:ext cx="127" cy="113"/>
                  </a:xfrm>
                  <a:custGeom>
                    <a:avLst/>
                    <a:gdLst>
                      <a:gd name="txL" fmla="*/ 0 w 127"/>
                      <a:gd name="txT" fmla="*/ 0 h 113"/>
                      <a:gd name="txR" fmla="*/ 127 w 127"/>
                      <a:gd name="txB" fmla="*/ 113 h 113"/>
                    </a:gdLst>
                    <a:ahLst/>
                    <a:cxnLst>
                      <a:cxn ang="0">
                        <a:pos x="78" y="2"/>
                      </a:cxn>
                      <a:cxn ang="0">
                        <a:pos x="85" y="20"/>
                      </a:cxn>
                      <a:cxn ang="0">
                        <a:pos x="93" y="23"/>
                      </a:cxn>
                      <a:cxn ang="0">
                        <a:pos x="94" y="31"/>
                      </a:cxn>
                      <a:cxn ang="0">
                        <a:pos x="84" y="49"/>
                      </a:cxn>
                      <a:cxn ang="0">
                        <a:pos x="93" y="62"/>
                      </a:cxn>
                      <a:cxn ang="0">
                        <a:pos x="109" y="71"/>
                      </a:cxn>
                      <a:cxn ang="0">
                        <a:pos x="113" y="89"/>
                      </a:cxn>
                      <a:cxn ang="0">
                        <a:pos x="126" y="101"/>
                      </a:cxn>
                      <a:cxn ang="0">
                        <a:pos x="127" y="102"/>
                      </a:cxn>
                      <a:cxn ang="0">
                        <a:pos x="126" y="104"/>
                      </a:cxn>
                      <a:cxn ang="0">
                        <a:pos x="111" y="103"/>
                      </a:cxn>
                      <a:cxn ang="0">
                        <a:pos x="101" y="113"/>
                      </a:cxn>
                      <a:cxn ang="0">
                        <a:pos x="86" y="109"/>
                      </a:cxn>
                      <a:cxn ang="0">
                        <a:pos x="77" y="112"/>
                      </a:cxn>
                      <a:cxn ang="0">
                        <a:pos x="62" y="105"/>
                      </a:cxn>
                      <a:cxn ang="0">
                        <a:pos x="61" y="96"/>
                      </a:cxn>
                      <a:cxn ang="0">
                        <a:pos x="52" y="92"/>
                      </a:cxn>
                      <a:cxn ang="0">
                        <a:pos x="24" y="78"/>
                      </a:cxn>
                      <a:cxn ang="0">
                        <a:pos x="5" y="73"/>
                      </a:cxn>
                      <a:cxn ang="0">
                        <a:pos x="0" y="57"/>
                      </a:cxn>
                      <a:cxn ang="0">
                        <a:pos x="29" y="42"/>
                      </a:cxn>
                      <a:cxn ang="0">
                        <a:pos x="34" y="13"/>
                      </a:cxn>
                      <a:cxn ang="0">
                        <a:pos x="49" y="4"/>
                      </a:cxn>
                      <a:cxn ang="0">
                        <a:pos x="54" y="0"/>
                      </a:cxn>
                      <a:cxn ang="0">
                        <a:pos x="78" y="2"/>
                      </a:cxn>
                    </a:cxnLst>
                    <a:rect l="txL" t="txT" r="txR" b="txB"/>
                    <a:pathLst>
                      <a:path w="127" h="113">
                        <a:moveTo>
                          <a:pt x="78" y="2"/>
                        </a:moveTo>
                        <a:lnTo>
                          <a:pt x="85" y="20"/>
                        </a:lnTo>
                        <a:lnTo>
                          <a:pt x="93" y="23"/>
                        </a:lnTo>
                        <a:lnTo>
                          <a:pt x="94" y="31"/>
                        </a:lnTo>
                        <a:lnTo>
                          <a:pt x="84" y="49"/>
                        </a:lnTo>
                        <a:lnTo>
                          <a:pt x="93" y="62"/>
                        </a:lnTo>
                        <a:lnTo>
                          <a:pt x="109" y="71"/>
                        </a:lnTo>
                        <a:lnTo>
                          <a:pt x="113" y="89"/>
                        </a:lnTo>
                        <a:lnTo>
                          <a:pt x="126" y="101"/>
                        </a:lnTo>
                        <a:lnTo>
                          <a:pt x="127" y="102"/>
                        </a:lnTo>
                        <a:lnTo>
                          <a:pt x="126" y="104"/>
                        </a:lnTo>
                        <a:lnTo>
                          <a:pt x="111" y="103"/>
                        </a:lnTo>
                        <a:lnTo>
                          <a:pt x="101" y="113"/>
                        </a:lnTo>
                        <a:lnTo>
                          <a:pt x="86" y="109"/>
                        </a:lnTo>
                        <a:lnTo>
                          <a:pt x="77" y="112"/>
                        </a:lnTo>
                        <a:lnTo>
                          <a:pt x="62" y="105"/>
                        </a:lnTo>
                        <a:lnTo>
                          <a:pt x="61" y="96"/>
                        </a:lnTo>
                        <a:lnTo>
                          <a:pt x="52" y="92"/>
                        </a:lnTo>
                        <a:lnTo>
                          <a:pt x="24" y="78"/>
                        </a:lnTo>
                        <a:lnTo>
                          <a:pt x="5" y="73"/>
                        </a:lnTo>
                        <a:lnTo>
                          <a:pt x="0" y="57"/>
                        </a:lnTo>
                        <a:lnTo>
                          <a:pt x="29" y="42"/>
                        </a:lnTo>
                        <a:lnTo>
                          <a:pt x="34" y="13"/>
                        </a:lnTo>
                        <a:lnTo>
                          <a:pt x="49" y="4"/>
                        </a:lnTo>
                        <a:lnTo>
                          <a:pt x="54" y="0"/>
                        </a:lnTo>
                        <a:lnTo>
                          <a:pt x="78" y="2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5" name="Freeform 178"/>
                  <p:cNvSpPr/>
                  <p:nvPr/>
                </p:nvSpPr>
                <p:spPr>
                  <a:xfrm>
                    <a:off x="711" y="1266"/>
                    <a:ext cx="127" cy="113"/>
                  </a:xfrm>
                  <a:custGeom>
                    <a:avLst/>
                    <a:gdLst>
                      <a:gd name="txL" fmla="*/ 0 w 127"/>
                      <a:gd name="txT" fmla="*/ 0 h 113"/>
                      <a:gd name="txR" fmla="*/ 127 w 127"/>
                      <a:gd name="txB" fmla="*/ 113 h 113"/>
                    </a:gdLst>
                    <a:ahLst/>
                    <a:cxnLst>
                      <a:cxn ang="0">
                        <a:pos x="78" y="2"/>
                      </a:cxn>
                      <a:cxn ang="0">
                        <a:pos x="85" y="20"/>
                      </a:cxn>
                      <a:cxn ang="0">
                        <a:pos x="93" y="23"/>
                      </a:cxn>
                      <a:cxn ang="0">
                        <a:pos x="94" y="31"/>
                      </a:cxn>
                      <a:cxn ang="0">
                        <a:pos x="84" y="49"/>
                      </a:cxn>
                      <a:cxn ang="0">
                        <a:pos x="93" y="62"/>
                      </a:cxn>
                      <a:cxn ang="0">
                        <a:pos x="109" y="71"/>
                      </a:cxn>
                      <a:cxn ang="0">
                        <a:pos x="113" y="89"/>
                      </a:cxn>
                      <a:cxn ang="0">
                        <a:pos x="126" y="101"/>
                      </a:cxn>
                      <a:cxn ang="0">
                        <a:pos x="127" y="102"/>
                      </a:cxn>
                      <a:cxn ang="0">
                        <a:pos x="126" y="104"/>
                      </a:cxn>
                      <a:cxn ang="0">
                        <a:pos x="111" y="103"/>
                      </a:cxn>
                      <a:cxn ang="0">
                        <a:pos x="101" y="113"/>
                      </a:cxn>
                      <a:cxn ang="0">
                        <a:pos x="86" y="109"/>
                      </a:cxn>
                      <a:cxn ang="0">
                        <a:pos x="77" y="112"/>
                      </a:cxn>
                      <a:cxn ang="0">
                        <a:pos x="62" y="105"/>
                      </a:cxn>
                      <a:cxn ang="0">
                        <a:pos x="61" y="96"/>
                      </a:cxn>
                      <a:cxn ang="0">
                        <a:pos x="52" y="92"/>
                      </a:cxn>
                      <a:cxn ang="0">
                        <a:pos x="24" y="78"/>
                      </a:cxn>
                      <a:cxn ang="0">
                        <a:pos x="5" y="73"/>
                      </a:cxn>
                      <a:cxn ang="0">
                        <a:pos x="0" y="57"/>
                      </a:cxn>
                      <a:cxn ang="0">
                        <a:pos x="29" y="42"/>
                      </a:cxn>
                      <a:cxn ang="0">
                        <a:pos x="34" y="13"/>
                      </a:cxn>
                      <a:cxn ang="0">
                        <a:pos x="49" y="4"/>
                      </a:cxn>
                      <a:cxn ang="0">
                        <a:pos x="54" y="0"/>
                      </a:cxn>
                      <a:cxn ang="0">
                        <a:pos x="78" y="2"/>
                      </a:cxn>
                    </a:cxnLst>
                    <a:rect l="txL" t="txT" r="txR" b="txB"/>
                    <a:pathLst>
                      <a:path w="127" h="113">
                        <a:moveTo>
                          <a:pt x="78" y="2"/>
                        </a:moveTo>
                        <a:lnTo>
                          <a:pt x="85" y="20"/>
                        </a:lnTo>
                        <a:lnTo>
                          <a:pt x="93" y="23"/>
                        </a:lnTo>
                        <a:lnTo>
                          <a:pt x="94" y="31"/>
                        </a:lnTo>
                        <a:lnTo>
                          <a:pt x="84" y="49"/>
                        </a:lnTo>
                        <a:lnTo>
                          <a:pt x="93" y="62"/>
                        </a:lnTo>
                        <a:lnTo>
                          <a:pt x="109" y="71"/>
                        </a:lnTo>
                        <a:lnTo>
                          <a:pt x="113" y="89"/>
                        </a:lnTo>
                        <a:lnTo>
                          <a:pt x="126" y="101"/>
                        </a:lnTo>
                        <a:lnTo>
                          <a:pt x="127" y="102"/>
                        </a:lnTo>
                        <a:lnTo>
                          <a:pt x="126" y="104"/>
                        </a:lnTo>
                        <a:lnTo>
                          <a:pt x="111" y="103"/>
                        </a:lnTo>
                        <a:lnTo>
                          <a:pt x="101" y="113"/>
                        </a:lnTo>
                        <a:lnTo>
                          <a:pt x="86" y="109"/>
                        </a:lnTo>
                        <a:lnTo>
                          <a:pt x="77" y="112"/>
                        </a:lnTo>
                        <a:lnTo>
                          <a:pt x="62" y="105"/>
                        </a:lnTo>
                        <a:lnTo>
                          <a:pt x="61" y="96"/>
                        </a:lnTo>
                        <a:lnTo>
                          <a:pt x="52" y="92"/>
                        </a:lnTo>
                        <a:lnTo>
                          <a:pt x="24" y="78"/>
                        </a:lnTo>
                        <a:lnTo>
                          <a:pt x="5" y="73"/>
                        </a:lnTo>
                        <a:lnTo>
                          <a:pt x="0" y="57"/>
                        </a:lnTo>
                        <a:lnTo>
                          <a:pt x="29" y="42"/>
                        </a:lnTo>
                        <a:lnTo>
                          <a:pt x="34" y="13"/>
                        </a:lnTo>
                        <a:lnTo>
                          <a:pt x="49" y="4"/>
                        </a:lnTo>
                        <a:lnTo>
                          <a:pt x="54" y="0"/>
                        </a:lnTo>
                        <a:lnTo>
                          <a:pt x="78" y="2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6" name="Freeform 179"/>
                  <p:cNvSpPr/>
                  <p:nvPr/>
                </p:nvSpPr>
                <p:spPr>
                  <a:xfrm>
                    <a:off x="789" y="1376"/>
                    <a:ext cx="22" cy="19"/>
                  </a:xfrm>
                  <a:custGeom>
                    <a:avLst/>
                    <a:gdLst>
                      <a:gd name="txL" fmla="*/ 0 w 22"/>
                      <a:gd name="txT" fmla="*/ 0 h 19"/>
                      <a:gd name="txR" fmla="*/ 22 w 22"/>
                      <a:gd name="txB" fmla="*/ 19 h 19"/>
                    </a:gdLst>
                    <a:ahLst/>
                    <a:cxnLst>
                      <a:cxn ang="0">
                        <a:pos x="0" y="6"/>
                      </a:cxn>
                      <a:cxn ang="0">
                        <a:pos x="9" y="0"/>
                      </a:cxn>
                      <a:cxn ang="0">
                        <a:pos x="22" y="7"/>
                      </a:cxn>
                      <a:cxn ang="0">
                        <a:pos x="9" y="19"/>
                      </a:cxn>
                      <a:cxn ang="0">
                        <a:pos x="0" y="6"/>
                      </a:cxn>
                    </a:cxnLst>
                    <a:rect l="txL" t="txT" r="txR" b="txB"/>
                    <a:pathLst>
                      <a:path w="22" h="19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22" y="7"/>
                        </a:lnTo>
                        <a:lnTo>
                          <a:pt x="9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7" name="Freeform 180"/>
                  <p:cNvSpPr/>
                  <p:nvPr/>
                </p:nvSpPr>
                <p:spPr>
                  <a:xfrm>
                    <a:off x="789" y="1376"/>
                    <a:ext cx="22" cy="19"/>
                  </a:xfrm>
                  <a:custGeom>
                    <a:avLst/>
                    <a:gdLst>
                      <a:gd name="txL" fmla="*/ 0 w 22"/>
                      <a:gd name="txT" fmla="*/ 0 h 19"/>
                      <a:gd name="txR" fmla="*/ 22 w 22"/>
                      <a:gd name="txB" fmla="*/ 19 h 19"/>
                    </a:gdLst>
                    <a:ahLst/>
                    <a:cxnLst>
                      <a:cxn ang="0">
                        <a:pos x="0" y="6"/>
                      </a:cxn>
                      <a:cxn ang="0">
                        <a:pos x="9" y="0"/>
                      </a:cxn>
                      <a:cxn ang="0">
                        <a:pos x="22" y="7"/>
                      </a:cxn>
                      <a:cxn ang="0">
                        <a:pos x="9" y="19"/>
                      </a:cxn>
                      <a:cxn ang="0">
                        <a:pos x="0" y="6"/>
                      </a:cxn>
                    </a:cxnLst>
                    <a:rect l="txL" t="txT" r="txR" b="txB"/>
                    <a:pathLst>
                      <a:path w="22" h="19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22" y="7"/>
                        </a:lnTo>
                        <a:lnTo>
                          <a:pt x="9" y="19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8" name="Freeform 181"/>
                  <p:cNvSpPr/>
                  <p:nvPr/>
                </p:nvSpPr>
                <p:spPr>
                  <a:xfrm>
                    <a:off x="812" y="1371"/>
                    <a:ext cx="25" cy="20"/>
                  </a:xfrm>
                  <a:custGeom>
                    <a:avLst/>
                    <a:gdLst>
                      <a:gd name="txL" fmla="*/ 0 w 25"/>
                      <a:gd name="txT" fmla="*/ 0 h 20"/>
                      <a:gd name="txR" fmla="*/ 25 w 25"/>
                      <a:gd name="txB" fmla="*/ 20 h 20"/>
                    </a:gdLst>
                    <a:ahLst/>
                    <a:cxnLst>
                      <a:cxn ang="0">
                        <a:pos x="0" y="10"/>
                      </a:cxn>
                      <a:cxn ang="0">
                        <a:pos x="9" y="0"/>
                      </a:cxn>
                      <a:cxn ang="0">
                        <a:pos x="25" y="0"/>
                      </a:cxn>
                      <a:cxn ang="0">
                        <a:pos x="22" y="5"/>
                      </a:cxn>
                      <a:cxn ang="0">
                        <a:pos x="15" y="6"/>
                      </a:cxn>
                      <a:cxn ang="0">
                        <a:pos x="22" y="20"/>
                      </a:cxn>
                      <a:cxn ang="0">
                        <a:pos x="22" y="17"/>
                      </a:cxn>
                      <a:cxn ang="0">
                        <a:pos x="0" y="10"/>
                      </a:cxn>
                    </a:cxnLst>
                    <a:rect l="txL" t="txT" r="txR" b="txB"/>
                    <a:pathLst>
                      <a:path w="25" h="20">
                        <a:moveTo>
                          <a:pt x="0" y="10"/>
                        </a:moveTo>
                        <a:lnTo>
                          <a:pt x="9" y="0"/>
                        </a:lnTo>
                        <a:lnTo>
                          <a:pt x="25" y="0"/>
                        </a:lnTo>
                        <a:lnTo>
                          <a:pt x="22" y="5"/>
                        </a:lnTo>
                        <a:lnTo>
                          <a:pt x="15" y="6"/>
                        </a:lnTo>
                        <a:lnTo>
                          <a:pt x="22" y="20"/>
                        </a:lnTo>
                        <a:lnTo>
                          <a:pt x="22" y="17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89" name="Freeform 182"/>
                  <p:cNvSpPr/>
                  <p:nvPr/>
                </p:nvSpPr>
                <p:spPr>
                  <a:xfrm>
                    <a:off x="812" y="1371"/>
                    <a:ext cx="25" cy="20"/>
                  </a:xfrm>
                  <a:custGeom>
                    <a:avLst/>
                    <a:gdLst>
                      <a:gd name="txL" fmla="*/ 0 w 25"/>
                      <a:gd name="txT" fmla="*/ 0 h 20"/>
                      <a:gd name="txR" fmla="*/ 25 w 25"/>
                      <a:gd name="txB" fmla="*/ 20 h 20"/>
                    </a:gdLst>
                    <a:ahLst/>
                    <a:cxnLst>
                      <a:cxn ang="0">
                        <a:pos x="0" y="10"/>
                      </a:cxn>
                      <a:cxn ang="0">
                        <a:pos x="9" y="0"/>
                      </a:cxn>
                      <a:cxn ang="0">
                        <a:pos x="25" y="0"/>
                      </a:cxn>
                      <a:cxn ang="0">
                        <a:pos x="22" y="5"/>
                      </a:cxn>
                      <a:cxn ang="0">
                        <a:pos x="15" y="6"/>
                      </a:cxn>
                      <a:cxn ang="0">
                        <a:pos x="22" y="20"/>
                      </a:cxn>
                      <a:cxn ang="0">
                        <a:pos x="22" y="17"/>
                      </a:cxn>
                      <a:cxn ang="0">
                        <a:pos x="0" y="10"/>
                      </a:cxn>
                    </a:cxnLst>
                    <a:rect l="txL" t="txT" r="txR" b="txB"/>
                    <a:pathLst>
                      <a:path w="25" h="20">
                        <a:moveTo>
                          <a:pt x="0" y="10"/>
                        </a:moveTo>
                        <a:lnTo>
                          <a:pt x="9" y="0"/>
                        </a:lnTo>
                        <a:lnTo>
                          <a:pt x="25" y="0"/>
                        </a:lnTo>
                        <a:lnTo>
                          <a:pt x="22" y="5"/>
                        </a:lnTo>
                        <a:lnTo>
                          <a:pt x="15" y="6"/>
                        </a:lnTo>
                        <a:lnTo>
                          <a:pt x="22" y="20"/>
                        </a:lnTo>
                        <a:lnTo>
                          <a:pt x="22" y="17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0" name="Freeform 183"/>
                  <p:cNvSpPr/>
                  <p:nvPr/>
                </p:nvSpPr>
                <p:spPr>
                  <a:xfrm>
                    <a:off x="661" y="1338"/>
                    <a:ext cx="277" cy="229"/>
                  </a:xfrm>
                  <a:custGeom>
                    <a:avLst/>
                    <a:gdLst>
                      <a:gd name="txL" fmla="*/ 0 w 277"/>
                      <a:gd name="txT" fmla="*/ 0 h 229"/>
                      <a:gd name="txR" fmla="*/ 277 w 277"/>
                      <a:gd name="txB" fmla="*/ 229 h 229"/>
                    </a:gdLst>
                    <a:ahLst/>
                    <a:cxnLst>
                      <a:cxn ang="0">
                        <a:pos x="237" y="184"/>
                      </a:cxn>
                      <a:cxn ang="0">
                        <a:pos x="249" y="170"/>
                      </a:cxn>
                      <a:cxn ang="0">
                        <a:pos x="258" y="161"/>
                      </a:cxn>
                      <a:cxn ang="0">
                        <a:pos x="264" y="156"/>
                      </a:cxn>
                      <a:cxn ang="0">
                        <a:pos x="272" y="149"/>
                      </a:cxn>
                      <a:cxn ang="0">
                        <a:pos x="275" y="145"/>
                      </a:cxn>
                      <a:cxn ang="0">
                        <a:pos x="277" y="140"/>
                      </a:cxn>
                      <a:cxn ang="0">
                        <a:pos x="275" y="129"/>
                      </a:cxn>
                      <a:cxn ang="0">
                        <a:pos x="272" y="126"/>
                      </a:cxn>
                      <a:cxn ang="0">
                        <a:pos x="270" y="122"/>
                      </a:cxn>
                      <a:cxn ang="0">
                        <a:pos x="269" y="119"/>
                      </a:cxn>
                      <a:cxn ang="0">
                        <a:pos x="263" y="113"/>
                      </a:cxn>
                      <a:cxn ang="0">
                        <a:pos x="258" y="113"/>
                      </a:cxn>
                      <a:cxn ang="0">
                        <a:pos x="255" y="113"/>
                      </a:cxn>
                      <a:cxn ang="0">
                        <a:pos x="242" y="119"/>
                      </a:cxn>
                      <a:cxn ang="0">
                        <a:pos x="236" y="120"/>
                      </a:cxn>
                      <a:cxn ang="0">
                        <a:pos x="229" y="122"/>
                      </a:cxn>
                      <a:cxn ang="0">
                        <a:pos x="224" y="123"/>
                      </a:cxn>
                      <a:cxn ang="0">
                        <a:pos x="218" y="123"/>
                      </a:cxn>
                      <a:cxn ang="0">
                        <a:pos x="212" y="122"/>
                      </a:cxn>
                      <a:cxn ang="0">
                        <a:pos x="205" y="120"/>
                      </a:cxn>
                      <a:cxn ang="0">
                        <a:pos x="204" y="117"/>
                      </a:cxn>
                      <a:cxn ang="0">
                        <a:pos x="200" y="115"/>
                      </a:cxn>
                      <a:cxn ang="0">
                        <a:pos x="209" y="103"/>
                      </a:cxn>
                      <a:cxn ang="0">
                        <a:pos x="193" y="72"/>
                      </a:cxn>
                      <a:cxn ang="0">
                        <a:pos x="171" y="47"/>
                      </a:cxn>
                      <a:cxn ang="0">
                        <a:pos x="136" y="44"/>
                      </a:cxn>
                      <a:cxn ang="0">
                        <a:pos x="111" y="32"/>
                      </a:cxn>
                      <a:cxn ang="0">
                        <a:pos x="102" y="17"/>
                      </a:cxn>
                      <a:cxn ang="0">
                        <a:pos x="56" y="0"/>
                      </a:cxn>
                      <a:cxn ang="0">
                        <a:pos x="41" y="21"/>
                      </a:cxn>
                      <a:cxn ang="0">
                        <a:pos x="24" y="30"/>
                      </a:cxn>
                      <a:cxn ang="0">
                        <a:pos x="2" y="39"/>
                      </a:cxn>
                      <a:cxn ang="0">
                        <a:pos x="6" y="54"/>
                      </a:cxn>
                      <a:cxn ang="0">
                        <a:pos x="47" y="110"/>
                      </a:cxn>
                      <a:cxn ang="0">
                        <a:pos x="56" y="145"/>
                      </a:cxn>
                      <a:cxn ang="0">
                        <a:pos x="97" y="193"/>
                      </a:cxn>
                      <a:cxn ang="0">
                        <a:pos x="101" y="200"/>
                      </a:cxn>
                      <a:cxn ang="0">
                        <a:pos x="138" y="217"/>
                      </a:cxn>
                      <a:cxn ang="0">
                        <a:pos x="142" y="229"/>
                      </a:cxn>
                      <a:cxn ang="0">
                        <a:pos x="228" y="190"/>
                      </a:cxn>
                    </a:cxnLst>
                    <a:rect l="txL" t="txT" r="txR" b="txB"/>
                    <a:pathLst>
                      <a:path w="277" h="229">
                        <a:moveTo>
                          <a:pt x="228" y="190"/>
                        </a:moveTo>
                        <a:lnTo>
                          <a:pt x="237" y="184"/>
                        </a:lnTo>
                        <a:lnTo>
                          <a:pt x="247" y="171"/>
                        </a:lnTo>
                        <a:lnTo>
                          <a:pt x="249" y="170"/>
                        </a:lnTo>
                        <a:lnTo>
                          <a:pt x="254" y="165"/>
                        </a:lnTo>
                        <a:lnTo>
                          <a:pt x="258" y="161"/>
                        </a:lnTo>
                        <a:lnTo>
                          <a:pt x="261" y="158"/>
                        </a:lnTo>
                        <a:lnTo>
                          <a:pt x="264" y="156"/>
                        </a:lnTo>
                        <a:lnTo>
                          <a:pt x="268" y="154"/>
                        </a:lnTo>
                        <a:lnTo>
                          <a:pt x="272" y="149"/>
                        </a:lnTo>
                        <a:lnTo>
                          <a:pt x="273" y="148"/>
                        </a:lnTo>
                        <a:lnTo>
                          <a:pt x="275" y="145"/>
                        </a:lnTo>
                        <a:lnTo>
                          <a:pt x="276" y="142"/>
                        </a:lnTo>
                        <a:lnTo>
                          <a:pt x="277" y="140"/>
                        </a:lnTo>
                        <a:lnTo>
                          <a:pt x="276" y="131"/>
                        </a:lnTo>
                        <a:lnTo>
                          <a:pt x="275" y="129"/>
                        </a:lnTo>
                        <a:lnTo>
                          <a:pt x="273" y="128"/>
                        </a:lnTo>
                        <a:lnTo>
                          <a:pt x="272" y="126"/>
                        </a:lnTo>
                        <a:lnTo>
                          <a:pt x="271" y="123"/>
                        </a:lnTo>
                        <a:lnTo>
                          <a:pt x="270" y="122"/>
                        </a:lnTo>
                        <a:lnTo>
                          <a:pt x="269" y="120"/>
                        </a:lnTo>
                        <a:lnTo>
                          <a:pt x="269" y="119"/>
                        </a:lnTo>
                        <a:lnTo>
                          <a:pt x="268" y="119"/>
                        </a:lnTo>
                        <a:lnTo>
                          <a:pt x="263" y="113"/>
                        </a:lnTo>
                        <a:lnTo>
                          <a:pt x="261" y="113"/>
                        </a:lnTo>
                        <a:lnTo>
                          <a:pt x="258" y="113"/>
                        </a:lnTo>
                        <a:lnTo>
                          <a:pt x="256" y="113"/>
                        </a:lnTo>
                        <a:lnTo>
                          <a:pt x="255" y="113"/>
                        </a:lnTo>
                        <a:lnTo>
                          <a:pt x="246" y="117"/>
                        </a:lnTo>
                        <a:lnTo>
                          <a:pt x="242" y="119"/>
                        </a:lnTo>
                        <a:lnTo>
                          <a:pt x="239" y="119"/>
                        </a:lnTo>
                        <a:lnTo>
                          <a:pt x="236" y="120"/>
                        </a:lnTo>
                        <a:lnTo>
                          <a:pt x="233" y="120"/>
                        </a:lnTo>
                        <a:lnTo>
                          <a:pt x="229" y="122"/>
                        </a:lnTo>
                        <a:lnTo>
                          <a:pt x="228" y="123"/>
                        </a:lnTo>
                        <a:lnTo>
                          <a:pt x="224" y="123"/>
                        </a:lnTo>
                        <a:lnTo>
                          <a:pt x="219" y="123"/>
                        </a:lnTo>
                        <a:lnTo>
                          <a:pt x="218" y="123"/>
                        </a:lnTo>
                        <a:lnTo>
                          <a:pt x="215" y="122"/>
                        </a:lnTo>
                        <a:lnTo>
                          <a:pt x="212" y="122"/>
                        </a:lnTo>
                        <a:lnTo>
                          <a:pt x="209" y="120"/>
                        </a:lnTo>
                        <a:lnTo>
                          <a:pt x="205" y="120"/>
                        </a:lnTo>
                        <a:lnTo>
                          <a:pt x="205" y="119"/>
                        </a:lnTo>
                        <a:lnTo>
                          <a:pt x="204" y="117"/>
                        </a:lnTo>
                        <a:lnTo>
                          <a:pt x="202" y="115"/>
                        </a:lnTo>
                        <a:lnTo>
                          <a:pt x="200" y="115"/>
                        </a:lnTo>
                        <a:lnTo>
                          <a:pt x="204" y="108"/>
                        </a:lnTo>
                        <a:lnTo>
                          <a:pt x="209" y="103"/>
                        </a:lnTo>
                        <a:lnTo>
                          <a:pt x="200" y="92"/>
                        </a:lnTo>
                        <a:lnTo>
                          <a:pt x="193" y="72"/>
                        </a:lnTo>
                        <a:lnTo>
                          <a:pt x="173" y="47"/>
                        </a:lnTo>
                        <a:lnTo>
                          <a:pt x="171" y="47"/>
                        </a:lnTo>
                        <a:lnTo>
                          <a:pt x="151" y="39"/>
                        </a:lnTo>
                        <a:lnTo>
                          <a:pt x="136" y="44"/>
                        </a:lnTo>
                        <a:lnTo>
                          <a:pt x="126" y="39"/>
                        </a:lnTo>
                        <a:lnTo>
                          <a:pt x="111" y="32"/>
                        </a:lnTo>
                        <a:lnTo>
                          <a:pt x="110" y="23"/>
                        </a:lnTo>
                        <a:lnTo>
                          <a:pt x="102" y="17"/>
                        </a:lnTo>
                        <a:lnTo>
                          <a:pt x="75" y="4"/>
                        </a:lnTo>
                        <a:lnTo>
                          <a:pt x="56" y="0"/>
                        </a:lnTo>
                        <a:lnTo>
                          <a:pt x="29" y="8"/>
                        </a:lnTo>
                        <a:lnTo>
                          <a:pt x="41" y="21"/>
                        </a:lnTo>
                        <a:lnTo>
                          <a:pt x="31" y="30"/>
                        </a:lnTo>
                        <a:lnTo>
                          <a:pt x="24" y="30"/>
                        </a:lnTo>
                        <a:lnTo>
                          <a:pt x="16" y="39"/>
                        </a:lnTo>
                        <a:lnTo>
                          <a:pt x="2" y="39"/>
                        </a:lnTo>
                        <a:lnTo>
                          <a:pt x="0" y="54"/>
                        </a:lnTo>
                        <a:lnTo>
                          <a:pt x="6" y="54"/>
                        </a:lnTo>
                        <a:lnTo>
                          <a:pt x="35" y="101"/>
                        </a:lnTo>
                        <a:lnTo>
                          <a:pt x="47" y="110"/>
                        </a:lnTo>
                        <a:lnTo>
                          <a:pt x="54" y="123"/>
                        </a:lnTo>
                        <a:lnTo>
                          <a:pt x="56" y="145"/>
                        </a:lnTo>
                        <a:lnTo>
                          <a:pt x="76" y="161"/>
                        </a:lnTo>
                        <a:lnTo>
                          <a:pt x="97" y="193"/>
                        </a:lnTo>
                        <a:lnTo>
                          <a:pt x="101" y="201"/>
                        </a:lnTo>
                        <a:lnTo>
                          <a:pt x="101" y="200"/>
                        </a:lnTo>
                        <a:lnTo>
                          <a:pt x="114" y="191"/>
                        </a:lnTo>
                        <a:lnTo>
                          <a:pt x="138" y="217"/>
                        </a:lnTo>
                        <a:lnTo>
                          <a:pt x="142" y="228"/>
                        </a:lnTo>
                        <a:lnTo>
                          <a:pt x="142" y="229"/>
                        </a:lnTo>
                        <a:lnTo>
                          <a:pt x="198" y="194"/>
                        </a:lnTo>
                        <a:lnTo>
                          <a:pt x="228" y="19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1" name="Freeform 184"/>
                  <p:cNvSpPr/>
                  <p:nvPr/>
                </p:nvSpPr>
                <p:spPr>
                  <a:xfrm>
                    <a:off x="661" y="1338"/>
                    <a:ext cx="277" cy="229"/>
                  </a:xfrm>
                  <a:custGeom>
                    <a:avLst/>
                    <a:gdLst>
                      <a:gd name="txL" fmla="*/ 0 w 277"/>
                      <a:gd name="txT" fmla="*/ 0 h 229"/>
                      <a:gd name="txR" fmla="*/ 277 w 277"/>
                      <a:gd name="txB" fmla="*/ 229 h 229"/>
                    </a:gdLst>
                    <a:ahLst/>
                    <a:cxnLst>
                      <a:cxn ang="0">
                        <a:pos x="237" y="184"/>
                      </a:cxn>
                      <a:cxn ang="0">
                        <a:pos x="249" y="170"/>
                      </a:cxn>
                      <a:cxn ang="0">
                        <a:pos x="258" y="161"/>
                      </a:cxn>
                      <a:cxn ang="0">
                        <a:pos x="264" y="156"/>
                      </a:cxn>
                      <a:cxn ang="0">
                        <a:pos x="272" y="149"/>
                      </a:cxn>
                      <a:cxn ang="0">
                        <a:pos x="275" y="145"/>
                      </a:cxn>
                      <a:cxn ang="0">
                        <a:pos x="277" y="140"/>
                      </a:cxn>
                      <a:cxn ang="0">
                        <a:pos x="275" y="129"/>
                      </a:cxn>
                      <a:cxn ang="0">
                        <a:pos x="272" y="126"/>
                      </a:cxn>
                      <a:cxn ang="0">
                        <a:pos x="270" y="122"/>
                      </a:cxn>
                      <a:cxn ang="0">
                        <a:pos x="269" y="119"/>
                      </a:cxn>
                      <a:cxn ang="0">
                        <a:pos x="263" y="113"/>
                      </a:cxn>
                      <a:cxn ang="0">
                        <a:pos x="258" y="113"/>
                      </a:cxn>
                      <a:cxn ang="0">
                        <a:pos x="255" y="113"/>
                      </a:cxn>
                      <a:cxn ang="0">
                        <a:pos x="242" y="119"/>
                      </a:cxn>
                      <a:cxn ang="0">
                        <a:pos x="236" y="120"/>
                      </a:cxn>
                      <a:cxn ang="0">
                        <a:pos x="229" y="122"/>
                      </a:cxn>
                      <a:cxn ang="0">
                        <a:pos x="224" y="123"/>
                      </a:cxn>
                      <a:cxn ang="0">
                        <a:pos x="218" y="123"/>
                      </a:cxn>
                      <a:cxn ang="0">
                        <a:pos x="212" y="122"/>
                      </a:cxn>
                      <a:cxn ang="0">
                        <a:pos x="205" y="120"/>
                      </a:cxn>
                      <a:cxn ang="0">
                        <a:pos x="204" y="117"/>
                      </a:cxn>
                      <a:cxn ang="0">
                        <a:pos x="200" y="115"/>
                      </a:cxn>
                      <a:cxn ang="0">
                        <a:pos x="209" y="103"/>
                      </a:cxn>
                      <a:cxn ang="0">
                        <a:pos x="193" y="72"/>
                      </a:cxn>
                      <a:cxn ang="0">
                        <a:pos x="171" y="47"/>
                      </a:cxn>
                      <a:cxn ang="0">
                        <a:pos x="136" y="44"/>
                      </a:cxn>
                      <a:cxn ang="0">
                        <a:pos x="111" y="32"/>
                      </a:cxn>
                      <a:cxn ang="0">
                        <a:pos x="102" y="17"/>
                      </a:cxn>
                      <a:cxn ang="0">
                        <a:pos x="56" y="0"/>
                      </a:cxn>
                      <a:cxn ang="0">
                        <a:pos x="41" y="21"/>
                      </a:cxn>
                      <a:cxn ang="0">
                        <a:pos x="24" y="30"/>
                      </a:cxn>
                      <a:cxn ang="0">
                        <a:pos x="2" y="39"/>
                      </a:cxn>
                      <a:cxn ang="0">
                        <a:pos x="6" y="54"/>
                      </a:cxn>
                      <a:cxn ang="0">
                        <a:pos x="47" y="110"/>
                      </a:cxn>
                      <a:cxn ang="0">
                        <a:pos x="56" y="145"/>
                      </a:cxn>
                      <a:cxn ang="0">
                        <a:pos x="97" y="193"/>
                      </a:cxn>
                      <a:cxn ang="0">
                        <a:pos x="101" y="200"/>
                      </a:cxn>
                      <a:cxn ang="0">
                        <a:pos x="138" y="217"/>
                      </a:cxn>
                      <a:cxn ang="0">
                        <a:pos x="142" y="229"/>
                      </a:cxn>
                      <a:cxn ang="0">
                        <a:pos x="228" y="190"/>
                      </a:cxn>
                    </a:cxnLst>
                    <a:rect l="txL" t="txT" r="txR" b="txB"/>
                    <a:pathLst>
                      <a:path w="277" h="229">
                        <a:moveTo>
                          <a:pt x="228" y="190"/>
                        </a:moveTo>
                        <a:lnTo>
                          <a:pt x="237" y="184"/>
                        </a:lnTo>
                        <a:lnTo>
                          <a:pt x="247" y="171"/>
                        </a:lnTo>
                        <a:lnTo>
                          <a:pt x="249" y="170"/>
                        </a:lnTo>
                        <a:lnTo>
                          <a:pt x="254" y="165"/>
                        </a:lnTo>
                        <a:lnTo>
                          <a:pt x="258" y="161"/>
                        </a:lnTo>
                        <a:lnTo>
                          <a:pt x="261" y="158"/>
                        </a:lnTo>
                        <a:lnTo>
                          <a:pt x="264" y="156"/>
                        </a:lnTo>
                        <a:lnTo>
                          <a:pt x="268" y="154"/>
                        </a:lnTo>
                        <a:lnTo>
                          <a:pt x="272" y="149"/>
                        </a:lnTo>
                        <a:lnTo>
                          <a:pt x="273" y="148"/>
                        </a:lnTo>
                        <a:lnTo>
                          <a:pt x="275" y="145"/>
                        </a:lnTo>
                        <a:lnTo>
                          <a:pt x="276" y="142"/>
                        </a:lnTo>
                        <a:lnTo>
                          <a:pt x="277" y="140"/>
                        </a:lnTo>
                        <a:lnTo>
                          <a:pt x="276" y="131"/>
                        </a:lnTo>
                        <a:lnTo>
                          <a:pt x="275" y="129"/>
                        </a:lnTo>
                        <a:lnTo>
                          <a:pt x="273" y="128"/>
                        </a:lnTo>
                        <a:lnTo>
                          <a:pt x="272" y="126"/>
                        </a:lnTo>
                        <a:lnTo>
                          <a:pt x="271" y="123"/>
                        </a:lnTo>
                        <a:lnTo>
                          <a:pt x="270" y="122"/>
                        </a:lnTo>
                        <a:lnTo>
                          <a:pt x="269" y="120"/>
                        </a:lnTo>
                        <a:lnTo>
                          <a:pt x="269" y="119"/>
                        </a:lnTo>
                        <a:lnTo>
                          <a:pt x="268" y="119"/>
                        </a:lnTo>
                        <a:lnTo>
                          <a:pt x="263" y="113"/>
                        </a:lnTo>
                        <a:lnTo>
                          <a:pt x="261" y="113"/>
                        </a:lnTo>
                        <a:lnTo>
                          <a:pt x="258" y="113"/>
                        </a:lnTo>
                        <a:lnTo>
                          <a:pt x="256" y="113"/>
                        </a:lnTo>
                        <a:lnTo>
                          <a:pt x="255" y="113"/>
                        </a:lnTo>
                        <a:lnTo>
                          <a:pt x="246" y="117"/>
                        </a:lnTo>
                        <a:lnTo>
                          <a:pt x="242" y="119"/>
                        </a:lnTo>
                        <a:lnTo>
                          <a:pt x="239" y="119"/>
                        </a:lnTo>
                        <a:lnTo>
                          <a:pt x="236" y="120"/>
                        </a:lnTo>
                        <a:lnTo>
                          <a:pt x="233" y="120"/>
                        </a:lnTo>
                        <a:lnTo>
                          <a:pt x="229" y="122"/>
                        </a:lnTo>
                        <a:lnTo>
                          <a:pt x="228" y="123"/>
                        </a:lnTo>
                        <a:lnTo>
                          <a:pt x="224" y="123"/>
                        </a:lnTo>
                        <a:lnTo>
                          <a:pt x="219" y="123"/>
                        </a:lnTo>
                        <a:lnTo>
                          <a:pt x="218" y="123"/>
                        </a:lnTo>
                        <a:lnTo>
                          <a:pt x="215" y="122"/>
                        </a:lnTo>
                        <a:lnTo>
                          <a:pt x="212" y="122"/>
                        </a:lnTo>
                        <a:lnTo>
                          <a:pt x="209" y="120"/>
                        </a:lnTo>
                        <a:lnTo>
                          <a:pt x="205" y="120"/>
                        </a:lnTo>
                        <a:lnTo>
                          <a:pt x="205" y="119"/>
                        </a:lnTo>
                        <a:lnTo>
                          <a:pt x="204" y="117"/>
                        </a:lnTo>
                        <a:lnTo>
                          <a:pt x="202" y="115"/>
                        </a:lnTo>
                        <a:lnTo>
                          <a:pt x="200" y="115"/>
                        </a:lnTo>
                        <a:lnTo>
                          <a:pt x="204" y="108"/>
                        </a:lnTo>
                        <a:lnTo>
                          <a:pt x="209" y="103"/>
                        </a:lnTo>
                        <a:lnTo>
                          <a:pt x="200" y="92"/>
                        </a:lnTo>
                        <a:lnTo>
                          <a:pt x="193" y="72"/>
                        </a:lnTo>
                        <a:lnTo>
                          <a:pt x="173" y="47"/>
                        </a:lnTo>
                        <a:lnTo>
                          <a:pt x="171" y="47"/>
                        </a:lnTo>
                        <a:lnTo>
                          <a:pt x="151" y="39"/>
                        </a:lnTo>
                        <a:lnTo>
                          <a:pt x="136" y="44"/>
                        </a:lnTo>
                        <a:lnTo>
                          <a:pt x="126" y="39"/>
                        </a:lnTo>
                        <a:lnTo>
                          <a:pt x="111" y="32"/>
                        </a:lnTo>
                        <a:lnTo>
                          <a:pt x="110" y="23"/>
                        </a:lnTo>
                        <a:lnTo>
                          <a:pt x="102" y="17"/>
                        </a:lnTo>
                        <a:lnTo>
                          <a:pt x="75" y="4"/>
                        </a:lnTo>
                        <a:lnTo>
                          <a:pt x="56" y="0"/>
                        </a:lnTo>
                        <a:lnTo>
                          <a:pt x="29" y="8"/>
                        </a:lnTo>
                        <a:lnTo>
                          <a:pt x="41" y="21"/>
                        </a:lnTo>
                        <a:lnTo>
                          <a:pt x="31" y="30"/>
                        </a:lnTo>
                        <a:lnTo>
                          <a:pt x="24" y="30"/>
                        </a:lnTo>
                        <a:lnTo>
                          <a:pt x="16" y="39"/>
                        </a:lnTo>
                        <a:lnTo>
                          <a:pt x="2" y="39"/>
                        </a:lnTo>
                        <a:lnTo>
                          <a:pt x="0" y="54"/>
                        </a:lnTo>
                        <a:lnTo>
                          <a:pt x="6" y="54"/>
                        </a:lnTo>
                        <a:lnTo>
                          <a:pt x="35" y="101"/>
                        </a:lnTo>
                        <a:lnTo>
                          <a:pt x="47" y="110"/>
                        </a:lnTo>
                        <a:lnTo>
                          <a:pt x="54" y="123"/>
                        </a:lnTo>
                        <a:lnTo>
                          <a:pt x="56" y="145"/>
                        </a:lnTo>
                        <a:lnTo>
                          <a:pt x="76" y="161"/>
                        </a:lnTo>
                        <a:lnTo>
                          <a:pt x="97" y="193"/>
                        </a:lnTo>
                        <a:lnTo>
                          <a:pt x="101" y="201"/>
                        </a:lnTo>
                        <a:lnTo>
                          <a:pt x="101" y="200"/>
                        </a:lnTo>
                        <a:lnTo>
                          <a:pt x="114" y="191"/>
                        </a:lnTo>
                        <a:lnTo>
                          <a:pt x="138" y="217"/>
                        </a:lnTo>
                        <a:lnTo>
                          <a:pt x="142" y="228"/>
                        </a:lnTo>
                        <a:lnTo>
                          <a:pt x="142" y="229"/>
                        </a:lnTo>
                        <a:lnTo>
                          <a:pt x="198" y="194"/>
                        </a:lnTo>
                        <a:lnTo>
                          <a:pt x="228" y="19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2" name="Freeform 185"/>
                  <p:cNvSpPr/>
                  <p:nvPr/>
                </p:nvSpPr>
                <p:spPr>
                  <a:xfrm>
                    <a:off x="863" y="1421"/>
                    <a:ext cx="21" cy="21"/>
                  </a:xfrm>
                  <a:custGeom>
                    <a:avLst/>
                    <a:gdLst>
                      <a:gd name="txL" fmla="*/ 0 w 21"/>
                      <a:gd name="txT" fmla="*/ 0 h 21"/>
                      <a:gd name="txR" fmla="*/ 21 w 21"/>
                      <a:gd name="txB" fmla="*/ 21 h 21"/>
                    </a:gdLst>
                    <a:ahLst/>
                    <a:cxnLst>
                      <a:cxn ang="0">
                        <a:pos x="11" y="21"/>
                      </a:cxn>
                      <a:cxn ang="0">
                        <a:pos x="0" y="11"/>
                      </a:cxn>
                      <a:cxn ang="0">
                        <a:pos x="8" y="0"/>
                      </a:cxn>
                      <a:cxn ang="0">
                        <a:pos x="21" y="3"/>
                      </a:cxn>
                      <a:cxn ang="0">
                        <a:pos x="11" y="21"/>
                      </a:cxn>
                    </a:cxnLst>
                    <a:rect l="txL" t="txT" r="txR" b="txB"/>
                    <a:pathLst>
                      <a:path w="21" h="21">
                        <a:moveTo>
                          <a:pt x="11" y="21"/>
                        </a:move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21" y="3"/>
                        </a:lnTo>
                        <a:lnTo>
                          <a:pt x="11" y="2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3" name="Freeform 186"/>
                  <p:cNvSpPr/>
                  <p:nvPr/>
                </p:nvSpPr>
                <p:spPr>
                  <a:xfrm>
                    <a:off x="863" y="1421"/>
                    <a:ext cx="21" cy="21"/>
                  </a:xfrm>
                  <a:custGeom>
                    <a:avLst/>
                    <a:gdLst>
                      <a:gd name="txL" fmla="*/ 0 w 21"/>
                      <a:gd name="txT" fmla="*/ 0 h 21"/>
                      <a:gd name="txR" fmla="*/ 21 w 21"/>
                      <a:gd name="txB" fmla="*/ 21 h 21"/>
                    </a:gdLst>
                    <a:ahLst/>
                    <a:cxnLst>
                      <a:cxn ang="0">
                        <a:pos x="11" y="21"/>
                      </a:cxn>
                      <a:cxn ang="0">
                        <a:pos x="0" y="11"/>
                      </a:cxn>
                      <a:cxn ang="0">
                        <a:pos x="8" y="0"/>
                      </a:cxn>
                      <a:cxn ang="0">
                        <a:pos x="21" y="3"/>
                      </a:cxn>
                      <a:cxn ang="0">
                        <a:pos x="11" y="21"/>
                      </a:cxn>
                    </a:cxnLst>
                    <a:rect l="txL" t="txT" r="txR" b="txB"/>
                    <a:pathLst>
                      <a:path w="21" h="21">
                        <a:moveTo>
                          <a:pt x="11" y="21"/>
                        </a:move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21" y="3"/>
                        </a:lnTo>
                        <a:lnTo>
                          <a:pt x="11" y="2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4" name="Freeform 187"/>
                  <p:cNvSpPr/>
                  <p:nvPr/>
                </p:nvSpPr>
                <p:spPr>
                  <a:xfrm>
                    <a:off x="864" y="1424"/>
                    <a:ext cx="72" cy="39"/>
                  </a:xfrm>
                  <a:custGeom>
                    <a:avLst/>
                    <a:gdLst>
                      <a:gd name="txL" fmla="*/ 0 w 72"/>
                      <a:gd name="txT" fmla="*/ 0 h 39"/>
                      <a:gd name="txR" fmla="*/ 72 w 72"/>
                      <a:gd name="txB" fmla="*/ 39 h 39"/>
                    </a:gdLst>
                    <a:ahLst/>
                    <a:cxnLst>
                      <a:cxn ang="0">
                        <a:pos x="61" y="28"/>
                      </a:cxn>
                      <a:cxn ang="0">
                        <a:pos x="72" y="14"/>
                      </a:cxn>
                      <a:cxn ang="0">
                        <a:pos x="72" y="13"/>
                      </a:cxn>
                      <a:cxn ang="0">
                        <a:pos x="72" y="8"/>
                      </a:cxn>
                      <a:cxn ang="0">
                        <a:pos x="72" y="9"/>
                      </a:cxn>
                      <a:cxn ang="0">
                        <a:pos x="67" y="0"/>
                      </a:cxn>
                      <a:cxn ang="0">
                        <a:pos x="65" y="0"/>
                      </a:cxn>
                      <a:cxn ang="0">
                        <a:pos x="44" y="20"/>
                      </a:cxn>
                      <a:cxn ang="0">
                        <a:pos x="23" y="24"/>
                      </a:cxn>
                      <a:cxn ang="0">
                        <a:pos x="5" y="20"/>
                      </a:cxn>
                      <a:cxn ang="0">
                        <a:pos x="1" y="24"/>
                      </a:cxn>
                      <a:cxn ang="0">
                        <a:pos x="0" y="31"/>
                      </a:cxn>
                      <a:cxn ang="0">
                        <a:pos x="1" y="33"/>
                      </a:cxn>
                      <a:cxn ang="0">
                        <a:pos x="3" y="35"/>
                      </a:cxn>
                      <a:cxn ang="0">
                        <a:pos x="3" y="36"/>
                      </a:cxn>
                      <a:cxn ang="0">
                        <a:pos x="5" y="36"/>
                      </a:cxn>
                      <a:cxn ang="0">
                        <a:pos x="9" y="38"/>
                      </a:cxn>
                      <a:cxn ang="0">
                        <a:pos x="14" y="38"/>
                      </a:cxn>
                      <a:cxn ang="0">
                        <a:pos x="15" y="39"/>
                      </a:cxn>
                      <a:cxn ang="0">
                        <a:pos x="16" y="39"/>
                      </a:cxn>
                      <a:cxn ang="0">
                        <a:pos x="22" y="39"/>
                      </a:cxn>
                      <a:cxn ang="0">
                        <a:pos x="25" y="39"/>
                      </a:cxn>
                      <a:cxn ang="0">
                        <a:pos x="27" y="39"/>
                      </a:cxn>
                      <a:cxn ang="0">
                        <a:pos x="29" y="38"/>
                      </a:cxn>
                      <a:cxn ang="0">
                        <a:pos x="32" y="36"/>
                      </a:cxn>
                      <a:cxn ang="0">
                        <a:pos x="34" y="35"/>
                      </a:cxn>
                      <a:cxn ang="0">
                        <a:pos x="35" y="35"/>
                      </a:cxn>
                      <a:cxn ang="0">
                        <a:pos x="37" y="35"/>
                      </a:cxn>
                      <a:cxn ang="0">
                        <a:pos x="40" y="34"/>
                      </a:cxn>
                      <a:cxn ang="0">
                        <a:pos x="43" y="33"/>
                      </a:cxn>
                      <a:cxn ang="0">
                        <a:pos x="44" y="33"/>
                      </a:cxn>
                      <a:cxn ang="0">
                        <a:pos x="54" y="28"/>
                      </a:cxn>
                      <a:cxn ang="0">
                        <a:pos x="55" y="28"/>
                      </a:cxn>
                      <a:cxn ang="0">
                        <a:pos x="56" y="28"/>
                      </a:cxn>
                      <a:cxn ang="0">
                        <a:pos x="59" y="28"/>
                      </a:cxn>
                      <a:cxn ang="0">
                        <a:pos x="61" y="28"/>
                      </a:cxn>
                    </a:cxnLst>
                    <a:rect l="txL" t="txT" r="txR" b="txB"/>
                    <a:pathLst>
                      <a:path w="72" h="39">
                        <a:moveTo>
                          <a:pt x="61" y="28"/>
                        </a:moveTo>
                        <a:lnTo>
                          <a:pt x="72" y="14"/>
                        </a:lnTo>
                        <a:lnTo>
                          <a:pt x="72" y="13"/>
                        </a:lnTo>
                        <a:lnTo>
                          <a:pt x="72" y="8"/>
                        </a:lnTo>
                        <a:lnTo>
                          <a:pt x="72" y="9"/>
                        </a:lnTo>
                        <a:lnTo>
                          <a:pt x="67" y="0"/>
                        </a:lnTo>
                        <a:lnTo>
                          <a:pt x="65" y="0"/>
                        </a:lnTo>
                        <a:lnTo>
                          <a:pt x="44" y="20"/>
                        </a:lnTo>
                        <a:lnTo>
                          <a:pt x="23" y="24"/>
                        </a:lnTo>
                        <a:lnTo>
                          <a:pt x="5" y="20"/>
                        </a:lnTo>
                        <a:lnTo>
                          <a:pt x="1" y="24"/>
                        </a:lnTo>
                        <a:lnTo>
                          <a:pt x="0" y="31"/>
                        </a:lnTo>
                        <a:lnTo>
                          <a:pt x="1" y="33"/>
                        </a:lnTo>
                        <a:lnTo>
                          <a:pt x="3" y="35"/>
                        </a:lnTo>
                        <a:lnTo>
                          <a:pt x="3" y="36"/>
                        </a:lnTo>
                        <a:lnTo>
                          <a:pt x="5" y="36"/>
                        </a:lnTo>
                        <a:lnTo>
                          <a:pt x="9" y="38"/>
                        </a:lnTo>
                        <a:lnTo>
                          <a:pt x="14" y="38"/>
                        </a:lnTo>
                        <a:lnTo>
                          <a:pt x="15" y="39"/>
                        </a:lnTo>
                        <a:lnTo>
                          <a:pt x="16" y="39"/>
                        </a:lnTo>
                        <a:lnTo>
                          <a:pt x="22" y="39"/>
                        </a:lnTo>
                        <a:lnTo>
                          <a:pt x="25" y="39"/>
                        </a:lnTo>
                        <a:lnTo>
                          <a:pt x="27" y="39"/>
                        </a:lnTo>
                        <a:lnTo>
                          <a:pt x="29" y="38"/>
                        </a:lnTo>
                        <a:lnTo>
                          <a:pt x="32" y="36"/>
                        </a:lnTo>
                        <a:lnTo>
                          <a:pt x="34" y="35"/>
                        </a:lnTo>
                        <a:lnTo>
                          <a:pt x="35" y="35"/>
                        </a:lnTo>
                        <a:lnTo>
                          <a:pt x="37" y="35"/>
                        </a:lnTo>
                        <a:lnTo>
                          <a:pt x="40" y="34"/>
                        </a:lnTo>
                        <a:lnTo>
                          <a:pt x="43" y="33"/>
                        </a:lnTo>
                        <a:lnTo>
                          <a:pt x="44" y="33"/>
                        </a:lnTo>
                        <a:lnTo>
                          <a:pt x="54" y="28"/>
                        </a:lnTo>
                        <a:lnTo>
                          <a:pt x="55" y="28"/>
                        </a:lnTo>
                        <a:lnTo>
                          <a:pt x="56" y="28"/>
                        </a:lnTo>
                        <a:lnTo>
                          <a:pt x="59" y="28"/>
                        </a:lnTo>
                        <a:lnTo>
                          <a:pt x="61" y="2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5" name="Freeform 188"/>
                  <p:cNvSpPr/>
                  <p:nvPr/>
                </p:nvSpPr>
                <p:spPr>
                  <a:xfrm>
                    <a:off x="864" y="1424"/>
                    <a:ext cx="72" cy="39"/>
                  </a:xfrm>
                  <a:custGeom>
                    <a:avLst/>
                    <a:gdLst>
                      <a:gd name="txL" fmla="*/ 0 w 72"/>
                      <a:gd name="txT" fmla="*/ 0 h 39"/>
                      <a:gd name="txR" fmla="*/ 72 w 72"/>
                      <a:gd name="txB" fmla="*/ 39 h 39"/>
                    </a:gdLst>
                    <a:ahLst/>
                    <a:cxnLst>
                      <a:cxn ang="0">
                        <a:pos x="61" y="28"/>
                      </a:cxn>
                      <a:cxn ang="0">
                        <a:pos x="72" y="14"/>
                      </a:cxn>
                      <a:cxn ang="0">
                        <a:pos x="72" y="13"/>
                      </a:cxn>
                      <a:cxn ang="0">
                        <a:pos x="72" y="8"/>
                      </a:cxn>
                      <a:cxn ang="0">
                        <a:pos x="72" y="9"/>
                      </a:cxn>
                      <a:cxn ang="0">
                        <a:pos x="67" y="0"/>
                      </a:cxn>
                      <a:cxn ang="0">
                        <a:pos x="65" y="0"/>
                      </a:cxn>
                      <a:cxn ang="0">
                        <a:pos x="44" y="20"/>
                      </a:cxn>
                      <a:cxn ang="0">
                        <a:pos x="23" y="24"/>
                      </a:cxn>
                      <a:cxn ang="0">
                        <a:pos x="5" y="20"/>
                      </a:cxn>
                      <a:cxn ang="0">
                        <a:pos x="1" y="24"/>
                      </a:cxn>
                      <a:cxn ang="0">
                        <a:pos x="0" y="31"/>
                      </a:cxn>
                      <a:cxn ang="0">
                        <a:pos x="1" y="33"/>
                      </a:cxn>
                      <a:cxn ang="0">
                        <a:pos x="3" y="35"/>
                      </a:cxn>
                      <a:cxn ang="0">
                        <a:pos x="3" y="36"/>
                      </a:cxn>
                      <a:cxn ang="0">
                        <a:pos x="5" y="36"/>
                      </a:cxn>
                      <a:cxn ang="0">
                        <a:pos x="9" y="38"/>
                      </a:cxn>
                      <a:cxn ang="0">
                        <a:pos x="14" y="38"/>
                      </a:cxn>
                      <a:cxn ang="0">
                        <a:pos x="15" y="39"/>
                      </a:cxn>
                      <a:cxn ang="0">
                        <a:pos x="16" y="39"/>
                      </a:cxn>
                      <a:cxn ang="0">
                        <a:pos x="22" y="39"/>
                      </a:cxn>
                      <a:cxn ang="0">
                        <a:pos x="25" y="39"/>
                      </a:cxn>
                      <a:cxn ang="0">
                        <a:pos x="27" y="39"/>
                      </a:cxn>
                      <a:cxn ang="0">
                        <a:pos x="29" y="38"/>
                      </a:cxn>
                      <a:cxn ang="0">
                        <a:pos x="32" y="36"/>
                      </a:cxn>
                      <a:cxn ang="0">
                        <a:pos x="34" y="35"/>
                      </a:cxn>
                      <a:cxn ang="0">
                        <a:pos x="35" y="35"/>
                      </a:cxn>
                      <a:cxn ang="0">
                        <a:pos x="37" y="35"/>
                      </a:cxn>
                      <a:cxn ang="0">
                        <a:pos x="40" y="34"/>
                      </a:cxn>
                      <a:cxn ang="0">
                        <a:pos x="43" y="33"/>
                      </a:cxn>
                      <a:cxn ang="0">
                        <a:pos x="44" y="33"/>
                      </a:cxn>
                      <a:cxn ang="0">
                        <a:pos x="54" y="28"/>
                      </a:cxn>
                      <a:cxn ang="0">
                        <a:pos x="55" y="28"/>
                      </a:cxn>
                      <a:cxn ang="0">
                        <a:pos x="56" y="28"/>
                      </a:cxn>
                      <a:cxn ang="0">
                        <a:pos x="59" y="28"/>
                      </a:cxn>
                      <a:cxn ang="0">
                        <a:pos x="61" y="28"/>
                      </a:cxn>
                    </a:cxnLst>
                    <a:rect l="txL" t="txT" r="txR" b="txB"/>
                    <a:pathLst>
                      <a:path w="72" h="39">
                        <a:moveTo>
                          <a:pt x="61" y="28"/>
                        </a:moveTo>
                        <a:lnTo>
                          <a:pt x="72" y="14"/>
                        </a:lnTo>
                        <a:lnTo>
                          <a:pt x="72" y="13"/>
                        </a:lnTo>
                        <a:lnTo>
                          <a:pt x="72" y="8"/>
                        </a:lnTo>
                        <a:lnTo>
                          <a:pt x="72" y="9"/>
                        </a:lnTo>
                        <a:lnTo>
                          <a:pt x="67" y="0"/>
                        </a:lnTo>
                        <a:lnTo>
                          <a:pt x="65" y="0"/>
                        </a:lnTo>
                        <a:lnTo>
                          <a:pt x="44" y="20"/>
                        </a:lnTo>
                        <a:lnTo>
                          <a:pt x="23" y="24"/>
                        </a:lnTo>
                        <a:lnTo>
                          <a:pt x="5" y="20"/>
                        </a:lnTo>
                        <a:lnTo>
                          <a:pt x="1" y="24"/>
                        </a:lnTo>
                        <a:lnTo>
                          <a:pt x="0" y="31"/>
                        </a:lnTo>
                        <a:lnTo>
                          <a:pt x="1" y="33"/>
                        </a:lnTo>
                        <a:lnTo>
                          <a:pt x="3" y="35"/>
                        </a:lnTo>
                        <a:lnTo>
                          <a:pt x="3" y="36"/>
                        </a:lnTo>
                        <a:lnTo>
                          <a:pt x="5" y="36"/>
                        </a:lnTo>
                        <a:lnTo>
                          <a:pt x="9" y="38"/>
                        </a:lnTo>
                        <a:lnTo>
                          <a:pt x="14" y="38"/>
                        </a:lnTo>
                        <a:lnTo>
                          <a:pt x="15" y="39"/>
                        </a:lnTo>
                        <a:lnTo>
                          <a:pt x="16" y="39"/>
                        </a:lnTo>
                        <a:lnTo>
                          <a:pt x="22" y="39"/>
                        </a:lnTo>
                        <a:lnTo>
                          <a:pt x="25" y="39"/>
                        </a:lnTo>
                        <a:lnTo>
                          <a:pt x="27" y="39"/>
                        </a:lnTo>
                        <a:lnTo>
                          <a:pt x="29" y="38"/>
                        </a:lnTo>
                        <a:lnTo>
                          <a:pt x="32" y="36"/>
                        </a:lnTo>
                        <a:lnTo>
                          <a:pt x="34" y="35"/>
                        </a:lnTo>
                        <a:lnTo>
                          <a:pt x="35" y="35"/>
                        </a:lnTo>
                        <a:lnTo>
                          <a:pt x="37" y="35"/>
                        </a:lnTo>
                        <a:lnTo>
                          <a:pt x="40" y="34"/>
                        </a:lnTo>
                        <a:lnTo>
                          <a:pt x="43" y="33"/>
                        </a:lnTo>
                        <a:lnTo>
                          <a:pt x="44" y="33"/>
                        </a:lnTo>
                        <a:lnTo>
                          <a:pt x="54" y="28"/>
                        </a:lnTo>
                        <a:lnTo>
                          <a:pt x="55" y="28"/>
                        </a:lnTo>
                        <a:lnTo>
                          <a:pt x="56" y="28"/>
                        </a:lnTo>
                        <a:lnTo>
                          <a:pt x="59" y="28"/>
                        </a:lnTo>
                        <a:lnTo>
                          <a:pt x="61" y="2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6" name="Freeform 189"/>
                  <p:cNvSpPr/>
                  <p:nvPr/>
                </p:nvSpPr>
                <p:spPr>
                  <a:xfrm>
                    <a:off x="929" y="1420"/>
                    <a:ext cx="19" cy="21"/>
                  </a:xfrm>
                  <a:custGeom>
                    <a:avLst/>
                    <a:gdLst>
                      <a:gd name="txL" fmla="*/ 0 w 19"/>
                      <a:gd name="txT" fmla="*/ 0 h 21"/>
                      <a:gd name="txR" fmla="*/ 19 w 19"/>
                      <a:gd name="txB" fmla="*/ 21 h 21"/>
                    </a:gdLst>
                    <a:ahLst/>
                    <a:cxnLst>
                      <a:cxn ang="0">
                        <a:pos x="15" y="21"/>
                      </a:cxn>
                      <a:cxn ang="0">
                        <a:pos x="3" y="6"/>
                      </a:cxn>
                      <a:cxn ang="0">
                        <a:pos x="0" y="6"/>
                      </a:cxn>
                      <a:cxn ang="0">
                        <a:pos x="11" y="0"/>
                      </a:cxn>
                      <a:cxn ang="0">
                        <a:pos x="19" y="0"/>
                      </a:cxn>
                      <a:cxn ang="0">
                        <a:pos x="15" y="21"/>
                      </a:cxn>
                    </a:cxnLst>
                    <a:rect l="txL" t="txT" r="txR" b="txB"/>
                    <a:pathLst>
                      <a:path w="19" h="21">
                        <a:moveTo>
                          <a:pt x="15" y="21"/>
                        </a:moveTo>
                        <a:lnTo>
                          <a:pt x="3" y="6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19" y="0"/>
                        </a:lnTo>
                        <a:lnTo>
                          <a:pt x="15" y="2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7" name="Freeform 190"/>
                  <p:cNvSpPr/>
                  <p:nvPr/>
                </p:nvSpPr>
                <p:spPr>
                  <a:xfrm>
                    <a:off x="929" y="1420"/>
                    <a:ext cx="19" cy="21"/>
                  </a:xfrm>
                  <a:custGeom>
                    <a:avLst/>
                    <a:gdLst>
                      <a:gd name="txL" fmla="*/ 0 w 19"/>
                      <a:gd name="txT" fmla="*/ 0 h 21"/>
                      <a:gd name="txR" fmla="*/ 19 w 19"/>
                      <a:gd name="txB" fmla="*/ 21 h 21"/>
                    </a:gdLst>
                    <a:ahLst/>
                    <a:cxnLst>
                      <a:cxn ang="0">
                        <a:pos x="15" y="21"/>
                      </a:cxn>
                      <a:cxn ang="0">
                        <a:pos x="3" y="6"/>
                      </a:cxn>
                      <a:cxn ang="0">
                        <a:pos x="0" y="6"/>
                      </a:cxn>
                      <a:cxn ang="0">
                        <a:pos x="11" y="0"/>
                      </a:cxn>
                      <a:cxn ang="0">
                        <a:pos x="19" y="0"/>
                      </a:cxn>
                      <a:cxn ang="0">
                        <a:pos x="15" y="21"/>
                      </a:cxn>
                    </a:cxnLst>
                    <a:rect l="txL" t="txT" r="txR" b="txB"/>
                    <a:pathLst>
                      <a:path w="19" h="21">
                        <a:moveTo>
                          <a:pt x="15" y="21"/>
                        </a:moveTo>
                        <a:lnTo>
                          <a:pt x="3" y="6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19" y="0"/>
                        </a:lnTo>
                        <a:lnTo>
                          <a:pt x="15" y="2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8" name="Freeform 191"/>
                  <p:cNvSpPr/>
                  <p:nvPr/>
                </p:nvSpPr>
                <p:spPr>
                  <a:xfrm>
                    <a:off x="891" y="1438"/>
                    <a:ext cx="89" cy="98"/>
                  </a:xfrm>
                  <a:custGeom>
                    <a:avLst/>
                    <a:gdLst>
                      <a:gd name="txL" fmla="*/ 0 w 89"/>
                      <a:gd name="txT" fmla="*/ 0 h 98"/>
                      <a:gd name="txR" fmla="*/ 89 w 89"/>
                      <a:gd name="txB" fmla="*/ 98 h 98"/>
                    </a:gdLst>
                    <a:ahLst/>
                    <a:cxnLst>
                      <a:cxn ang="0">
                        <a:pos x="1" y="98"/>
                      </a:cxn>
                      <a:cxn ang="0">
                        <a:pos x="25" y="95"/>
                      </a:cxn>
                      <a:cxn ang="0">
                        <a:pos x="32" y="86"/>
                      </a:cxn>
                      <a:cxn ang="0">
                        <a:pos x="44" y="82"/>
                      </a:cxn>
                      <a:cxn ang="0">
                        <a:pos x="53" y="72"/>
                      </a:cxn>
                      <a:cxn ang="0">
                        <a:pos x="63" y="67"/>
                      </a:cxn>
                      <a:cxn ang="0">
                        <a:pos x="63" y="58"/>
                      </a:cxn>
                      <a:cxn ang="0">
                        <a:pos x="81" y="41"/>
                      </a:cxn>
                      <a:cxn ang="0">
                        <a:pos x="89" y="28"/>
                      </a:cxn>
                      <a:cxn ang="0">
                        <a:pos x="75" y="15"/>
                      </a:cxn>
                      <a:cxn ang="0">
                        <a:pos x="55" y="8"/>
                      </a:cxn>
                      <a:cxn ang="0">
                        <a:pos x="45" y="0"/>
                      </a:cxn>
                      <a:cxn ang="0">
                        <a:pos x="33" y="15"/>
                      </a:cxn>
                      <a:cxn ang="0">
                        <a:pos x="38" y="21"/>
                      </a:cxn>
                      <a:cxn ang="0">
                        <a:pos x="39" y="21"/>
                      </a:cxn>
                      <a:cxn ang="0">
                        <a:pos x="40" y="23"/>
                      </a:cxn>
                      <a:cxn ang="0">
                        <a:pos x="42" y="24"/>
                      </a:cxn>
                      <a:cxn ang="0">
                        <a:pos x="43" y="25"/>
                      </a:cxn>
                      <a:cxn ang="0">
                        <a:pos x="44" y="27"/>
                      </a:cxn>
                      <a:cxn ang="0">
                        <a:pos x="45" y="29"/>
                      </a:cxn>
                      <a:cxn ang="0">
                        <a:pos x="46" y="32"/>
                      </a:cxn>
                      <a:cxn ang="0">
                        <a:pos x="46" y="33"/>
                      </a:cxn>
                      <a:cxn ang="0">
                        <a:pos x="47" y="41"/>
                      </a:cxn>
                      <a:cxn ang="0">
                        <a:pos x="46" y="43"/>
                      </a:cxn>
                      <a:cxn ang="0">
                        <a:pos x="45" y="47"/>
                      </a:cxn>
                      <a:cxn ang="0">
                        <a:pos x="45" y="49"/>
                      </a:cxn>
                      <a:cxn ang="0">
                        <a:pos x="43" y="51"/>
                      </a:cxn>
                      <a:cxn ang="0">
                        <a:pos x="38" y="55"/>
                      </a:cxn>
                      <a:cxn ang="0">
                        <a:pos x="35" y="58"/>
                      </a:cxn>
                      <a:cxn ang="0">
                        <a:pos x="32" y="59"/>
                      </a:cxn>
                      <a:cxn ang="0">
                        <a:pos x="30" y="62"/>
                      </a:cxn>
                      <a:cxn ang="0">
                        <a:pos x="25" y="66"/>
                      </a:cxn>
                      <a:cxn ang="0">
                        <a:pos x="21" y="71"/>
                      </a:cxn>
                      <a:cxn ang="0">
                        <a:pos x="17" y="72"/>
                      </a:cxn>
                      <a:cxn ang="0">
                        <a:pos x="8" y="85"/>
                      </a:cxn>
                      <a:cxn ang="0">
                        <a:pos x="0" y="92"/>
                      </a:cxn>
                      <a:cxn ang="0">
                        <a:pos x="1" y="98"/>
                      </a:cxn>
                    </a:cxnLst>
                    <a:rect l="txL" t="txT" r="txR" b="txB"/>
                    <a:pathLst>
                      <a:path w="89" h="98">
                        <a:moveTo>
                          <a:pt x="1" y="98"/>
                        </a:moveTo>
                        <a:lnTo>
                          <a:pt x="25" y="95"/>
                        </a:lnTo>
                        <a:lnTo>
                          <a:pt x="32" y="86"/>
                        </a:lnTo>
                        <a:lnTo>
                          <a:pt x="44" y="82"/>
                        </a:lnTo>
                        <a:lnTo>
                          <a:pt x="53" y="72"/>
                        </a:lnTo>
                        <a:lnTo>
                          <a:pt x="63" y="67"/>
                        </a:lnTo>
                        <a:lnTo>
                          <a:pt x="63" y="58"/>
                        </a:lnTo>
                        <a:lnTo>
                          <a:pt x="81" y="41"/>
                        </a:lnTo>
                        <a:lnTo>
                          <a:pt x="89" y="28"/>
                        </a:lnTo>
                        <a:lnTo>
                          <a:pt x="75" y="15"/>
                        </a:lnTo>
                        <a:lnTo>
                          <a:pt x="55" y="8"/>
                        </a:lnTo>
                        <a:lnTo>
                          <a:pt x="45" y="0"/>
                        </a:lnTo>
                        <a:lnTo>
                          <a:pt x="33" y="15"/>
                        </a:lnTo>
                        <a:lnTo>
                          <a:pt x="38" y="21"/>
                        </a:lnTo>
                        <a:lnTo>
                          <a:pt x="39" y="21"/>
                        </a:lnTo>
                        <a:lnTo>
                          <a:pt x="40" y="23"/>
                        </a:lnTo>
                        <a:lnTo>
                          <a:pt x="42" y="24"/>
                        </a:lnTo>
                        <a:lnTo>
                          <a:pt x="43" y="25"/>
                        </a:lnTo>
                        <a:lnTo>
                          <a:pt x="44" y="27"/>
                        </a:lnTo>
                        <a:lnTo>
                          <a:pt x="45" y="29"/>
                        </a:lnTo>
                        <a:lnTo>
                          <a:pt x="46" y="32"/>
                        </a:lnTo>
                        <a:lnTo>
                          <a:pt x="46" y="33"/>
                        </a:lnTo>
                        <a:lnTo>
                          <a:pt x="47" y="41"/>
                        </a:lnTo>
                        <a:lnTo>
                          <a:pt x="46" y="43"/>
                        </a:lnTo>
                        <a:lnTo>
                          <a:pt x="45" y="47"/>
                        </a:lnTo>
                        <a:lnTo>
                          <a:pt x="45" y="49"/>
                        </a:lnTo>
                        <a:lnTo>
                          <a:pt x="43" y="51"/>
                        </a:lnTo>
                        <a:lnTo>
                          <a:pt x="38" y="55"/>
                        </a:lnTo>
                        <a:lnTo>
                          <a:pt x="35" y="58"/>
                        </a:lnTo>
                        <a:lnTo>
                          <a:pt x="32" y="59"/>
                        </a:lnTo>
                        <a:lnTo>
                          <a:pt x="30" y="62"/>
                        </a:lnTo>
                        <a:lnTo>
                          <a:pt x="25" y="66"/>
                        </a:lnTo>
                        <a:lnTo>
                          <a:pt x="21" y="71"/>
                        </a:lnTo>
                        <a:lnTo>
                          <a:pt x="17" y="72"/>
                        </a:lnTo>
                        <a:lnTo>
                          <a:pt x="8" y="85"/>
                        </a:lnTo>
                        <a:lnTo>
                          <a:pt x="0" y="92"/>
                        </a:lnTo>
                        <a:lnTo>
                          <a:pt x="1" y="9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599" name="Freeform 192"/>
                  <p:cNvSpPr/>
                  <p:nvPr/>
                </p:nvSpPr>
                <p:spPr>
                  <a:xfrm>
                    <a:off x="891" y="1438"/>
                    <a:ext cx="89" cy="98"/>
                  </a:xfrm>
                  <a:custGeom>
                    <a:avLst/>
                    <a:gdLst>
                      <a:gd name="txL" fmla="*/ 0 w 89"/>
                      <a:gd name="txT" fmla="*/ 0 h 98"/>
                      <a:gd name="txR" fmla="*/ 89 w 89"/>
                      <a:gd name="txB" fmla="*/ 98 h 98"/>
                    </a:gdLst>
                    <a:ahLst/>
                    <a:cxnLst>
                      <a:cxn ang="0">
                        <a:pos x="1" y="98"/>
                      </a:cxn>
                      <a:cxn ang="0">
                        <a:pos x="25" y="95"/>
                      </a:cxn>
                      <a:cxn ang="0">
                        <a:pos x="32" y="86"/>
                      </a:cxn>
                      <a:cxn ang="0">
                        <a:pos x="44" y="82"/>
                      </a:cxn>
                      <a:cxn ang="0">
                        <a:pos x="53" y="72"/>
                      </a:cxn>
                      <a:cxn ang="0">
                        <a:pos x="63" y="67"/>
                      </a:cxn>
                      <a:cxn ang="0">
                        <a:pos x="63" y="58"/>
                      </a:cxn>
                      <a:cxn ang="0">
                        <a:pos x="81" y="41"/>
                      </a:cxn>
                      <a:cxn ang="0">
                        <a:pos x="89" y="28"/>
                      </a:cxn>
                      <a:cxn ang="0">
                        <a:pos x="75" y="15"/>
                      </a:cxn>
                      <a:cxn ang="0">
                        <a:pos x="55" y="8"/>
                      </a:cxn>
                      <a:cxn ang="0">
                        <a:pos x="45" y="0"/>
                      </a:cxn>
                      <a:cxn ang="0">
                        <a:pos x="33" y="15"/>
                      </a:cxn>
                      <a:cxn ang="0">
                        <a:pos x="38" y="21"/>
                      </a:cxn>
                      <a:cxn ang="0">
                        <a:pos x="39" y="21"/>
                      </a:cxn>
                      <a:cxn ang="0">
                        <a:pos x="40" y="23"/>
                      </a:cxn>
                      <a:cxn ang="0">
                        <a:pos x="42" y="24"/>
                      </a:cxn>
                      <a:cxn ang="0">
                        <a:pos x="43" y="25"/>
                      </a:cxn>
                      <a:cxn ang="0">
                        <a:pos x="44" y="27"/>
                      </a:cxn>
                      <a:cxn ang="0">
                        <a:pos x="45" y="29"/>
                      </a:cxn>
                      <a:cxn ang="0">
                        <a:pos x="46" y="32"/>
                      </a:cxn>
                      <a:cxn ang="0">
                        <a:pos x="46" y="33"/>
                      </a:cxn>
                      <a:cxn ang="0">
                        <a:pos x="47" y="41"/>
                      </a:cxn>
                      <a:cxn ang="0">
                        <a:pos x="46" y="43"/>
                      </a:cxn>
                      <a:cxn ang="0">
                        <a:pos x="45" y="47"/>
                      </a:cxn>
                      <a:cxn ang="0">
                        <a:pos x="45" y="49"/>
                      </a:cxn>
                      <a:cxn ang="0">
                        <a:pos x="43" y="51"/>
                      </a:cxn>
                      <a:cxn ang="0">
                        <a:pos x="38" y="55"/>
                      </a:cxn>
                      <a:cxn ang="0">
                        <a:pos x="35" y="58"/>
                      </a:cxn>
                      <a:cxn ang="0">
                        <a:pos x="32" y="59"/>
                      </a:cxn>
                      <a:cxn ang="0">
                        <a:pos x="30" y="62"/>
                      </a:cxn>
                      <a:cxn ang="0">
                        <a:pos x="25" y="66"/>
                      </a:cxn>
                      <a:cxn ang="0">
                        <a:pos x="21" y="71"/>
                      </a:cxn>
                      <a:cxn ang="0">
                        <a:pos x="17" y="72"/>
                      </a:cxn>
                      <a:cxn ang="0">
                        <a:pos x="8" y="85"/>
                      </a:cxn>
                      <a:cxn ang="0">
                        <a:pos x="0" y="92"/>
                      </a:cxn>
                      <a:cxn ang="0">
                        <a:pos x="1" y="98"/>
                      </a:cxn>
                    </a:cxnLst>
                    <a:rect l="txL" t="txT" r="txR" b="txB"/>
                    <a:pathLst>
                      <a:path w="89" h="98">
                        <a:moveTo>
                          <a:pt x="1" y="98"/>
                        </a:moveTo>
                        <a:lnTo>
                          <a:pt x="25" y="95"/>
                        </a:lnTo>
                        <a:lnTo>
                          <a:pt x="32" y="86"/>
                        </a:lnTo>
                        <a:lnTo>
                          <a:pt x="44" y="82"/>
                        </a:lnTo>
                        <a:lnTo>
                          <a:pt x="53" y="72"/>
                        </a:lnTo>
                        <a:lnTo>
                          <a:pt x="63" y="67"/>
                        </a:lnTo>
                        <a:lnTo>
                          <a:pt x="63" y="58"/>
                        </a:lnTo>
                        <a:lnTo>
                          <a:pt x="81" y="41"/>
                        </a:lnTo>
                        <a:lnTo>
                          <a:pt x="89" y="28"/>
                        </a:lnTo>
                        <a:lnTo>
                          <a:pt x="75" y="15"/>
                        </a:lnTo>
                        <a:lnTo>
                          <a:pt x="55" y="8"/>
                        </a:lnTo>
                        <a:lnTo>
                          <a:pt x="45" y="0"/>
                        </a:lnTo>
                        <a:lnTo>
                          <a:pt x="33" y="15"/>
                        </a:lnTo>
                        <a:lnTo>
                          <a:pt x="38" y="21"/>
                        </a:lnTo>
                        <a:lnTo>
                          <a:pt x="39" y="21"/>
                        </a:lnTo>
                        <a:lnTo>
                          <a:pt x="40" y="23"/>
                        </a:lnTo>
                        <a:lnTo>
                          <a:pt x="42" y="24"/>
                        </a:lnTo>
                        <a:lnTo>
                          <a:pt x="43" y="25"/>
                        </a:lnTo>
                        <a:lnTo>
                          <a:pt x="44" y="27"/>
                        </a:lnTo>
                        <a:lnTo>
                          <a:pt x="45" y="29"/>
                        </a:lnTo>
                        <a:lnTo>
                          <a:pt x="46" y="32"/>
                        </a:lnTo>
                        <a:lnTo>
                          <a:pt x="46" y="33"/>
                        </a:lnTo>
                        <a:lnTo>
                          <a:pt x="47" y="41"/>
                        </a:lnTo>
                        <a:lnTo>
                          <a:pt x="46" y="43"/>
                        </a:lnTo>
                        <a:lnTo>
                          <a:pt x="45" y="47"/>
                        </a:lnTo>
                        <a:lnTo>
                          <a:pt x="45" y="49"/>
                        </a:lnTo>
                        <a:lnTo>
                          <a:pt x="43" y="51"/>
                        </a:lnTo>
                        <a:lnTo>
                          <a:pt x="38" y="55"/>
                        </a:lnTo>
                        <a:lnTo>
                          <a:pt x="35" y="58"/>
                        </a:lnTo>
                        <a:lnTo>
                          <a:pt x="32" y="59"/>
                        </a:lnTo>
                        <a:lnTo>
                          <a:pt x="30" y="62"/>
                        </a:lnTo>
                        <a:lnTo>
                          <a:pt x="25" y="66"/>
                        </a:lnTo>
                        <a:lnTo>
                          <a:pt x="21" y="71"/>
                        </a:lnTo>
                        <a:lnTo>
                          <a:pt x="17" y="72"/>
                        </a:lnTo>
                        <a:lnTo>
                          <a:pt x="8" y="85"/>
                        </a:lnTo>
                        <a:lnTo>
                          <a:pt x="0" y="92"/>
                        </a:lnTo>
                        <a:lnTo>
                          <a:pt x="1" y="9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0" name="Freeform 193"/>
                  <p:cNvSpPr/>
                  <p:nvPr/>
                </p:nvSpPr>
                <p:spPr>
                  <a:xfrm>
                    <a:off x="760" y="1530"/>
                    <a:ext cx="130" cy="52"/>
                  </a:xfrm>
                  <a:custGeom>
                    <a:avLst/>
                    <a:gdLst>
                      <a:gd name="txL" fmla="*/ 0 w 130"/>
                      <a:gd name="txT" fmla="*/ 0 h 52"/>
                      <a:gd name="txR" fmla="*/ 130 w 130"/>
                      <a:gd name="txB" fmla="*/ 52 h 52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13" y="0"/>
                      </a:cxn>
                      <a:cxn ang="0">
                        <a:pos x="37" y="26"/>
                      </a:cxn>
                      <a:cxn ang="0">
                        <a:pos x="41" y="37"/>
                      </a:cxn>
                      <a:cxn ang="0">
                        <a:pos x="42" y="37"/>
                      </a:cxn>
                      <a:cxn ang="0">
                        <a:pos x="97" y="4"/>
                      </a:cxn>
                      <a:cxn ang="0">
                        <a:pos x="128" y="0"/>
                      </a:cxn>
                      <a:cxn ang="0">
                        <a:pos x="130" y="6"/>
                      </a:cxn>
                      <a:cxn ang="0">
                        <a:pos x="123" y="11"/>
                      </a:cxn>
                      <a:cxn ang="0">
                        <a:pos x="121" y="19"/>
                      </a:cxn>
                      <a:cxn ang="0">
                        <a:pos x="89" y="28"/>
                      </a:cxn>
                      <a:cxn ang="0">
                        <a:pos x="56" y="46"/>
                      </a:cxn>
                      <a:cxn ang="0">
                        <a:pos x="37" y="46"/>
                      </a:cxn>
                      <a:cxn ang="0">
                        <a:pos x="28" y="51"/>
                      </a:cxn>
                      <a:cxn ang="0">
                        <a:pos x="11" y="52"/>
                      </a:cxn>
                      <a:cxn ang="0">
                        <a:pos x="0" y="10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130" h="52">
                        <a:moveTo>
                          <a:pt x="0" y="9"/>
                        </a:moveTo>
                        <a:lnTo>
                          <a:pt x="13" y="0"/>
                        </a:lnTo>
                        <a:lnTo>
                          <a:pt x="37" y="26"/>
                        </a:lnTo>
                        <a:lnTo>
                          <a:pt x="41" y="37"/>
                        </a:lnTo>
                        <a:lnTo>
                          <a:pt x="42" y="37"/>
                        </a:lnTo>
                        <a:lnTo>
                          <a:pt x="97" y="4"/>
                        </a:lnTo>
                        <a:lnTo>
                          <a:pt x="128" y="0"/>
                        </a:lnTo>
                        <a:lnTo>
                          <a:pt x="130" y="6"/>
                        </a:lnTo>
                        <a:lnTo>
                          <a:pt x="123" y="11"/>
                        </a:lnTo>
                        <a:lnTo>
                          <a:pt x="121" y="19"/>
                        </a:lnTo>
                        <a:lnTo>
                          <a:pt x="89" y="28"/>
                        </a:lnTo>
                        <a:lnTo>
                          <a:pt x="56" y="46"/>
                        </a:lnTo>
                        <a:lnTo>
                          <a:pt x="37" y="46"/>
                        </a:lnTo>
                        <a:lnTo>
                          <a:pt x="28" y="51"/>
                        </a:lnTo>
                        <a:lnTo>
                          <a:pt x="11" y="52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1" name="Freeform 194"/>
                  <p:cNvSpPr/>
                  <p:nvPr/>
                </p:nvSpPr>
                <p:spPr>
                  <a:xfrm>
                    <a:off x="760" y="1530"/>
                    <a:ext cx="130" cy="52"/>
                  </a:xfrm>
                  <a:custGeom>
                    <a:avLst/>
                    <a:gdLst>
                      <a:gd name="txL" fmla="*/ 0 w 130"/>
                      <a:gd name="txT" fmla="*/ 0 h 52"/>
                      <a:gd name="txR" fmla="*/ 130 w 130"/>
                      <a:gd name="txB" fmla="*/ 52 h 52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13" y="0"/>
                      </a:cxn>
                      <a:cxn ang="0">
                        <a:pos x="37" y="26"/>
                      </a:cxn>
                      <a:cxn ang="0">
                        <a:pos x="41" y="37"/>
                      </a:cxn>
                      <a:cxn ang="0">
                        <a:pos x="42" y="37"/>
                      </a:cxn>
                      <a:cxn ang="0">
                        <a:pos x="97" y="4"/>
                      </a:cxn>
                      <a:cxn ang="0">
                        <a:pos x="128" y="0"/>
                      </a:cxn>
                      <a:cxn ang="0">
                        <a:pos x="130" y="6"/>
                      </a:cxn>
                      <a:cxn ang="0">
                        <a:pos x="123" y="11"/>
                      </a:cxn>
                      <a:cxn ang="0">
                        <a:pos x="121" y="19"/>
                      </a:cxn>
                      <a:cxn ang="0">
                        <a:pos x="89" y="28"/>
                      </a:cxn>
                      <a:cxn ang="0">
                        <a:pos x="56" y="46"/>
                      </a:cxn>
                      <a:cxn ang="0">
                        <a:pos x="37" y="46"/>
                      </a:cxn>
                      <a:cxn ang="0">
                        <a:pos x="28" y="51"/>
                      </a:cxn>
                      <a:cxn ang="0">
                        <a:pos x="11" y="52"/>
                      </a:cxn>
                      <a:cxn ang="0">
                        <a:pos x="0" y="10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130" h="52">
                        <a:moveTo>
                          <a:pt x="0" y="9"/>
                        </a:moveTo>
                        <a:lnTo>
                          <a:pt x="13" y="0"/>
                        </a:lnTo>
                        <a:lnTo>
                          <a:pt x="37" y="26"/>
                        </a:lnTo>
                        <a:lnTo>
                          <a:pt x="41" y="37"/>
                        </a:lnTo>
                        <a:lnTo>
                          <a:pt x="42" y="37"/>
                        </a:lnTo>
                        <a:lnTo>
                          <a:pt x="97" y="4"/>
                        </a:lnTo>
                        <a:lnTo>
                          <a:pt x="128" y="0"/>
                        </a:lnTo>
                        <a:lnTo>
                          <a:pt x="130" y="6"/>
                        </a:lnTo>
                        <a:lnTo>
                          <a:pt x="123" y="11"/>
                        </a:lnTo>
                        <a:lnTo>
                          <a:pt x="121" y="19"/>
                        </a:lnTo>
                        <a:lnTo>
                          <a:pt x="89" y="28"/>
                        </a:lnTo>
                        <a:lnTo>
                          <a:pt x="56" y="46"/>
                        </a:lnTo>
                        <a:lnTo>
                          <a:pt x="37" y="46"/>
                        </a:lnTo>
                        <a:lnTo>
                          <a:pt x="28" y="51"/>
                        </a:lnTo>
                        <a:lnTo>
                          <a:pt x="11" y="52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2" name="Freeform 195"/>
                  <p:cNvSpPr/>
                  <p:nvPr/>
                </p:nvSpPr>
                <p:spPr>
                  <a:xfrm>
                    <a:off x="781" y="1232"/>
                    <a:ext cx="243" cy="200"/>
                  </a:xfrm>
                  <a:custGeom>
                    <a:avLst/>
                    <a:gdLst>
                      <a:gd name="txL" fmla="*/ 0 w 243"/>
                      <a:gd name="txT" fmla="*/ 0 h 200"/>
                      <a:gd name="txR" fmla="*/ 243 w 243"/>
                      <a:gd name="txB" fmla="*/ 200 h 200"/>
                    </a:gdLst>
                    <a:ahLst/>
                    <a:cxnLst>
                      <a:cxn ang="0">
                        <a:pos x="221" y="200"/>
                      </a:cxn>
                      <a:cxn ang="0">
                        <a:pos x="167" y="193"/>
                      </a:cxn>
                      <a:cxn ang="0">
                        <a:pos x="160" y="177"/>
                      </a:cxn>
                      <a:cxn ang="0">
                        <a:pos x="135" y="184"/>
                      </a:cxn>
                      <a:cxn ang="0">
                        <a:pos x="122" y="183"/>
                      </a:cxn>
                      <a:cxn ang="0">
                        <a:pos x="93" y="167"/>
                      </a:cxn>
                      <a:cxn ang="0">
                        <a:pos x="79" y="140"/>
                      </a:cxn>
                      <a:cxn ang="0">
                        <a:pos x="60" y="131"/>
                      </a:cxn>
                      <a:cxn ang="0">
                        <a:pos x="56" y="139"/>
                      </a:cxn>
                      <a:cxn ang="0">
                        <a:pos x="56" y="137"/>
                      </a:cxn>
                      <a:cxn ang="0">
                        <a:pos x="43" y="125"/>
                      </a:cxn>
                      <a:cxn ang="0">
                        <a:pos x="41" y="106"/>
                      </a:cxn>
                      <a:cxn ang="0">
                        <a:pos x="23" y="98"/>
                      </a:cxn>
                      <a:cxn ang="0">
                        <a:pos x="15" y="84"/>
                      </a:cxn>
                      <a:cxn ang="0">
                        <a:pos x="24" y="67"/>
                      </a:cxn>
                      <a:cxn ang="0">
                        <a:pos x="23" y="58"/>
                      </a:cxn>
                      <a:cxn ang="0">
                        <a:pos x="15" y="55"/>
                      </a:cxn>
                      <a:cxn ang="0">
                        <a:pos x="8" y="38"/>
                      </a:cxn>
                      <a:cxn ang="0">
                        <a:pos x="0" y="7"/>
                      </a:cxn>
                      <a:cxn ang="0">
                        <a:pos x="6" y="0"/>
                      </a:cxn>
                      <a:cxn ang="0">
                        <a:pos x="15" y="12"/>
                      </a:cxn>
                      <a:cxn ang="0">
                        <a:pos x="24" y="15"/>
                      </a:cxn>
                      <a:cxn ang="0">
                        <a:pos x="33" y="15"/>
                      </a:cxn>
                      <a:cxn ang="0">
                        <a:pos x="48" y="4"/>
                      </a:cxn>
                      <a:cxn ang="0">
                        <a:pos x="51" y="4"/>
                      </a:cxn>
                      <a:cxn ang="0">
                        <a:pos x="49" y="13"/>
                      </a:cxn>
                      <a:cxn ang="0">
                        <a:pos x="60" y="20"/>
                      </a:cxn>
                      <a:cxn ang="0">
                        <a:pos x="62" y="33"/>
                      </a:cxn>
                      <a:cxn ang="0">
                        <a:pos x="94" y="49"/>
                      </a:cxn>
                      <a:cxn ang="0">
                        <a:pos x="124" y="45"/>
                      </a:cxn>
                      <a:cxn ang="0">
                        <a:pos x="124" y="34"/>
                      </a:cxn>
                      <a:cxn ang="0">
                        <a:pos x="143" y="25"/>
                      </a:cxn>
                      <a:cxn ang="0">
                        <a:pos x="164" y="23"/>
                      </a:cxn>
                      <a:cxn ang="0">
                        <a:pos x="217" y="50"/>
                      </a:cxn>
                      <a:cxn ang="0">
                        <a:pos x="217" y="58"/>
                      </a:cxn>
                      <a:cxn ang="0">
                        <a:pos x="217" y="60"/>
                      </a:cxn>
                      <a:cxn ang="0">
                        <a:pos x="215" y="71"/>
                      </a:cxn>
                      <a:cxn ang="0">
                        <a:pos x="208" y="84"/>
                      </a:cxn>
                      <a:cxn ang="0">
                        <a:pos x="208" y="85"/>
                      </a:cxn>
                      <a:cxn ang="0">
                        <a:pos x="210" y="115"/>
                      </a:cxn>
                      <a:cxn ang="0">
                        <a:pos x="221" y="120"/>
                      </a:cxn>
                      <a:cxn ang="0">
                        <a:pos x="222" y="127"/>
                      </a:cxn>
                      <a:cxn ang="0">
                        <a:pos x="213" y="140"/>
                      </a:cxn>
                      <a:cxn ang="0">
                        <a:pos x="225" y="158"/>
                      </a:cxn>
                      <a:cxn ang="0">
                        <a:pos x="235" y="161"/>
                      </a:cxn>
                      <a:cxn ang="0">
                        <a:pos x="243" y="176"/>
                      </a:cxn>
                      <a:cxn ang="0">
                        <a:pos x="225" y="189"/>
                      </a:cxn>
                      <a:cxn ang="0">
                        <a:pos x="221" y="200"/>
                      </a:cxn>
                    </a:cxnLst>
                    <a:rect l="txL" t="txT" r="txR" b="txB"/>
                    <a:pathLst>
                      <a:path w="243" h="200">
                        <a:moveTo>
                          <a:pt x="221" y="200"/>
                        </a:moveTo>
                        <a:lnTo>
                          <a:pt x="167" y="193"/>
                        </a:lnTo>
                        <a:lnTo>
                          <a:pt x="160" y="177"/>
                        </a:lnTo>
                        <a:lnTo>
                          <a:pt x="135" y="184"/>
                        </a:lnTo>
                        <a:lnTo>
                          <a:pt x="122" y="183"/>
                        </a:lnTo>
                        <a:lnTo>
                          <a:pt x="93" y="167"/>
                        </a:lnTo>
                        <a:lnTo>
                          <a:pt x="79" y="140"/>
                        </a:lnTo>
                        <a:lnTo>
                          <a:pt x="60" y="131"/>
                        </a:lnTo>
                        <a:lnTo>
                          <a:pt x="56" y="139"/>
                        </a:lnTo>
                        <a:lnTo>
                          <a:pt x="56" y="137"/>
                        </a:lnTo>
                        <a:lnTo>
                          <a:pt x="43" y="125"/>
                        </a:lnTo>
                        <a:lnTo>
                          <a:pt x="41" y="106"/>
                        </a:lnTo>
                        <a:lnTo>
                          <a:pt x="23" y="98"/>
                        </a:lnTo>
                        <a:lnTo>
                          <a:pt x="15" y="84"/>
                        </a:lnTo>
                        <a:lnTo>
                          <a:pt x="24" y="67"/>
                        </a:lnTo>
                        <a:lnTo>
                          <a:pt x="23" y="58"/>
                        </a:lnTo>
                        <a:lnTo>
                          <a:pt x="15" y="55"/>
                        </a:lnTo>
                        <a:lnTo>
                          <a:pt x="8" y="38"/>
                        </a:lnTo>
                        <a:lnTo>
                          <a:pt x="0" y="7"/>
                        </a:lnTo>
                        <a:lnTo>
                          <a:pt x="6" y="0"/>
                        </a:lnTo>
                        <a:lnTo>
                          <a:pt x="15" y="12"/>
                        </a:lnTo>
                        <a:lnTo>
                          <a:pt x="24" y="15"/>
                        </a:lnTo>
                        <a:lnTo>
                          <a:pt x="33" y="15"/>
                        </a:lnTo>
                        <a:lnTo>
                          <a:pt x="48" y="4"/>
                        </a:lnTo>
                        <a:lnTo>
                          <a:pt x="51" y="4"/>
                        </a:lnTo>
                        <a:lnTo>
                          <a:pt x="49" y="13"/>
                        </a:lnTo>
                        <a:lnTo>
                          <a:pt x="60" y="20"/>
                        </a:lnTo>
                        <a:lnTo>
                          <a:pt x="62" y="33"/>
                        </a:lnTo>
                        <a:lnTo>
                          <a:pt x="94" y="49"/>
                        </a:lnTo>
                        <a:lnTo>
                          <a:pt x="124" y="45"/>
                        </a:lnTo>
                        <a:lnTo>
                          <a:pt x="124" y="34"/>
                        </a:lnTo>
                        <a:lnTo>
                          <a:pt x="143" y="25"/>
                        </a:lnTo>
                        <a:lnTo>
                          <a:pt x="164" y="23"/>
                        </a:lnTo>
                        <a:lnTo>
                          <a:pt x="217" y="50"/>
                        </a:lnTo>
                        <a:lnTo>
                          <a:pt x="217" y="58"/>
                        </a:lnTo>
                        <a:lnTo>
                          <a:pt x="217" y="60"/>
                        </a:lnTo>
                        <a:lnTo>
                          <a:pt x="215" y="71"/>
                        </a:lnTo>
                        <a:lnTo>
                          <a:pt x="208" y="84"/>
                        </a:lnTo>
                        <a:lnTo>
                          <a:pt x="208" y="85"/>
                        </a:lnTo>
                        <a:lnTo>
                          <a:pt x="210" y="115"/>
                        </a:lnTo>
                        <a:lnTo>
                          <a:pt x="221" y="120"/>
                        </a:lnTo>
                        <a:lnTo>
                          <a:pt x="222" y="127"/>
                        </a:lnTo>
                        <a:lnTo>
                          <a:pt x="213" y="140"/>
                        </a:lnTo>
                        <a:lnTo>
                          <a:pt x="225" y="158"/>
                        </a:lnTo>
                        <a:lnTo>
                          <a:pt x="235" y="161"/>
                        </a:lnTo>
                        <a:lnTo>
                          <a:pt x="243" y="176"/>
                        </a:lnTo>
                        <a:lnTo>
                          <a:pt x="225" y="189"/>
                        </a:lnTo>
                        <a:lnTo>
                          <a:pt x="221" y="20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3" name="Freeform 196"/>
                  <p:cNvSpPr/>
                  <p:nvPr/>
                </p:nvSpPr>
                <p:spPr>
                  <a:xfrm>
                    <a:off x="781" y="1232"/>
                    <a:ext cx="243" cy="200"/>
                  </a:xfrm>
                  <a:custGeom>
                    <a:avLst/>
                    <a:gdLst>
                      <a:gd name="txL" fmla="*/ 0 w 243"/>
                      <a:gd name="txT" fmla="*/ 0 h 200"/>
                      <a:gd name="txR" fmla="*/ 243 w 243"/>
                      <a:gd name="txB" fmla="*/ 200 h 200"/>
                    </a:gdLst>
                    <a:ahLst/>
                    <a:cxnLst>
                      <a:cxn ang="0">
                        <a:pos x="221" y="200"/>
                      </a:cxn>
                      <a:cxn ang="0">
                        <a:pos x="167" y="193"/>
                      </a:cxn>
                      <a:cxn ang="0">
                        <a:pos x="160" y="177"/>
                      </a:cxn>
                      <a:cxn ang="0">
                        <a:pos x="135" y="184"/>
                      </a:cxn>
                      <a:cxn ang="0">
                        <a:pos x="122" y="183"/>
                      </a:cxn>
                      <a:cxn ang="0">
                        <a:pos x="93" y="167"/>
                      </a:cxn>
                      <a:cxn ang="0">
                        <a:pos x="79" y="140"/>
                      </a:cxn>
                      <a:cxn ang="0">
                        <a:pos x="60" y="131"/>
                      </a:cxn>
                      <a:cxn ang="0">
                        <a:pos x="56" y="139"/>
                      </a:cxn>
                      <a:cxn ang="0">
                        <a:pos x="56" y="137"/>
                      </a:cxn>
                      <a:cxn ang="0">
                        <a:pos x="43" y="125"/>
                      </a:cxn>
                      <a:cxn ang="0">
                        <a:pos x="41" y="106"/>
                      </a:cxn>
                      <a:cxn ang="0">
                        <a:pos x="23" y="98"/>
                      </a:cxn>
                      <a:cxn ang="0">
                        <a:pos x="15" y="84"/>
                      </a:cxn>
                      <a:cxn ang="0">
                        <a:pos x="24" y="67"/>
                      </a:cxn>
                      <a:cxn ang="0">
                        <a:pos x="23" y="58"/>
                      </a:cxn>
                      <a:cxn ang="0">
                        <a:pos x="15" y="55"/>
                      </a:cxn>
                      <a:cxn ang="0">
                        <a:pos x="8" y="38"/>
                      </a:cxn>
                      <a:cxn ang="0">
                        <a:pos x="0" y="7"/>
                      </a:cxn>
                      <a:cxn ang="0">
                        <a:pos x="6" y="0"/>
                      </a:cxn>
                      <a:cxn ang="0">
                        <a:pos x="15" y="12"/>
                      </a:cxn>
                      <a:cxn ang="0">
                        <a:pos x="24" y="15"/>
                      </a:cxn>
                      <a:cxn ang="0">
                        <a:pos x="33" y="15"/>
                      </a:cxn>
                      <a:cxn ang="0">
                        <a:pos x="48" y="4"/>
                      </a:cxn>
                      <a:cxn ang="0">
                        <a:pos x="51" y="4"/>
                      </a:cxn>
                      <a:cxn ang="0">
                        <a:pos x="49" y="13"/>
                      </a:cxn>
                      <a:cxn ang="0">
                        <a:pos x="60" y="20"/>
                      </a:cxn>
                      <a:cxn ang="0">
                        <a:pos x="62" y="33"/>
                      </a:cxn>
                      <a:cxn ang="0">
                        <a:pos x="94" y="49"/>
                      </a:cxn>
                      <a:cxn ang="0">
                        <a:pos x="124" y="45"/>
                      </a:cxn>
                      <a:cxn ang="0">
                        <a:pos x="124" y="34"/>
                      </a:cxn>
                      <a:cxn ang="0">
                        <a:pos x="143" y="25"/>
                      </a:cxn>
                      <a:cxn ang="0">
                        <a:pos x="164" y="23"/>
                      </a:cxn>
                      <a:cxn ang="0">
                        <a:pos x="217" y="50"/>
                      </a:cxn>
                      <a:cxn ang="0">
                        <a:pos x="217" y="58"/>
                      </a:cxn>
                      <a:cxn ang="0">
                        <a:pos x="217" y="60"/>
                      </a:cxn>
                      <a:cxn ang="0">
                        <a:pos x="215" y="71"/>
                      </a:cxn>
                      <a:cxn ang="0">
                        <a:pos x="208" y="84"/>
                      </a:cxn>
                      <a:cxn ang="0">
                        <a:pos x="208" y="85"/>
                      </a:cxn>
                      <a:cxn ang="0">
                        <a:pos x="210" y="115"/>
                      </a:cxn>
                      <a:cxn ang="0">
                        <a:pos x="221" y="120"/>
                      </a:cxn>
                      <a:cxn ang="0">
                        <a:pos x="222" y="127"/>
                      </a:cxn>
                      <a:cxn ang="0">
                        <a:pos x="213" y="140"/>
                      </a:cxn>
                      <a:cxn ang="0">
                        <a:pos x="225" y="158"/>
                      </a:cxn>
                      <a:cxn ang="0">
                        <a:pos x="235" y="161"/>
                      </a:cxn>
                      <a:cxn ang="0">
                        <a:pos x="243" y="176"/>
                      </a:cxn>
                      <a:cxn ang="0">
                        <a:pos x="225" y="189"/>
                      </a:cxn>
                      <a:cxn ang="0">
                        <a:pos x="221" y="200"/>
                      </a:cxn>
                    </a:cxnLst>
                    <a:rect l="txL" t="txT" r="txR" b="txB"/>
                    <a:pathLst>
                      <a:path w="243" h="200">
                        <a:moveTo>
                          <a:pt x="221" y="200"/>
                        </a:moveTo>
                        <a:lnTo>
                          <a:pt x="167" y="193"/>
                        </a:lnTo>
                        <a:lnTo>
                          <a:pt x="160" y="177"/>
                        </a:lnTo>
                        <a:lnTo>
                          <a:pt x="135" y="184"/>
                        </a:lnTo>
                        <a:lnTo>
                          <a:pt x="122" y="183"/>
                        </a:lnTo>
                        <a:lnTo>
                          <a:pt x="93" y="167"/>
                        </a:lnTo>
                        <a:lnTo>
                          <a:pt x="79" y="140"/>
                        </a:lnTo>
                        <a:lnTo>
                          <a:pt x="60" y="131"/>
                        </a:lnTo>
                        <a:lnTo>
                          <a:pt x="56" y="139"/>
                        </a:lnTo>
                        <a:lnTo>
                          <a:pt x="56" y="137"/>
                        </a:lnTo>
                        <a:lnTo>
                          <a:pt x="43" y="125"/>
                        </a:lnTo>
                        <a:lnTo>
                          <a:pt x="41" y="106"/>
                        </a:lnTo>
                        <a:lnTo>
                          <a:pt x="23" y="98"/>
                        </a:lnTo>
                        <a:lnTo>
                          <a:pt x="15" y="84"/>
                        </a:lnTo>
                        <a:lnTo>
                          <a:pt x="24" y="67"/>
                        </a:lnTo>
                        <a:lnTo>
                          <a:pt x="23" y="58"/>
                        </a:lnTo>
                        <a:lnTo>
                          <a:pt x="15" y="55"/>
                        </a:lnTo>
                        <a:lnTo>
                          <a:pt x="8" y="38"/>
                        </a:lnTo>
                        <a:lnTo>
                          <a:pt x="0" y="7"/>
                        </a:lnTo>
                        <a:lnTo>
                          <a:pt x="6" y="0"/>
                        </a:lnTo>
                        <a:lnTo>
                          <a:pt x="15" y="12"/>
                        </a:lnTo>
                        <a:lnTo>
                          <a:pt x="24" y="15"/>
                        </a:lnTo>
                        <a:lnTo>
                          <a:pt x="33" y="15"/>
                        </a:lnTo>
                        <a:lnTo>
                          <a:pt x="48" y="4"/>
                        </a:lnTo>
                        <a:lnTo>
                          <a:pt x="51" y="4"/>
                        </a:lnTo>
                        <a:lnTo>
                          <a:pt x="49" y="13"/>
                        </a:lnTo>
                        <a:lnTo>
                          <a:pt x="60" y="20"/>
                        </a:lnTo>
                        <a:lnTo>
                          <a:pt x="62" y="33"/>
                        </a:lnTo>
                        <a:lnTo>
                          <a:pt x="94" y="49"/>
                        </a:lnTo>
                        <a:lnTo>
                          <a:pt x="124" y="45"/>
                        </a:lnTo>
                        <a:lnTo>
                          <a:pt x="124" y="34"/>
                        </a:lnTo>
                        <a:lnTo>
                          <a:pt x="143" y="25"/>
                        </a:lnTo>
                        <a:lnTo>
                          <a:pt x="164" y="23"/>
                        </a:lnTo>
                        <a:lnTo>
                          <a:pt x="217" y="50"/>
                        </a:lnTo>
                        <a:lnTo>
                          <a:pt x="217" y="58"/>
                        </a:lnTo>
                        <a:lnTo>
                          <a:pt x="217" y="60"/>
                        </a:lnTo>
                        <a:lnTo>
                          <a:pt x="215" y="71"/>
                        </a:lnTo>
                        <a:lnTo>
                          <a:pt x="208" y="84"/>
                        </a:lnTo>
                        <a:lnTo>
                          <a:pt x="208" y="85"/>
                        </a:lnTo>
                        <a:lnTo>
                          <a:pt x="210" y="115"/>
                        </a:lnTo>
                        <a:lnTo>
                          <a:pt x="221" y="120"/>
                        </a:lnTo>
                        <a:lnTo>
                          <a:pt x="222" y="127"/>
                        </a:lnTo>
                        <a:lnTo>
                          <a:pt x="213" y="140"/>
                        </a:lnTo>
                        <a:lnTo>
                          <a:pt x="225" y="158"/>
                        </a:lnTo>
                        <a:lnTo>
                          <a:pt x="235" y="161"/>
                        </a:lnTo>
                        <a:lnTo>
                          <a:pt x="243" y="176"/>
                        </a:lnTo>
                        <a:lnTo>
                          <a:pt x="225" y="189"/>
                        </a:lnTo>
                        <a:lnTo>
                          <a:pt x="221" y="20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4" name="Freeform 197"/>
                  <p:cNvSpPr/>
                  <p:nvPr/>
                </p:nvSpPr>
                <p:spPr>
                  <a:xfrm>
                    <a:off x="989" y="1253"/>
                    <a:ext cx="180" cy="123"/>
                  </a:xfrm>
                  <a:custGeom>
                    <a:avLst/>
                    <a:gdLst>
                      <a:gd name="txL" fmla="*/ 0 w 180"/>
                      <a:gd name="txT" fmla="*/ 0 h 123"/>
                      <a:gd name="txR" fmla="*/ 180 w 180"/>
                      <a:gd name="txB" fmla="*/ 123 h 123"/>
                    </a:gdLst>
                    <a:ahLst/>
                    <a:cxnLst>
                      <a:cxn ang="0">
                        <a:pos x="178" y="20"/>
                      </a:cxn>
                      <a:cxn ang="0">
                        <a:pos x="166" y="21"/>
                      </a:cxn>
                      <a:cxn ang="0">
                        <a:pos x="156" y="21"/>
                      </a:cxn>
                      <a:cxn ang="0">
                        <a:pos x="138" y="31"/>
                      </a:cxn>
                      <a:cxn ang="0">
                        <a:pos x="138" y="48"/>
                      </a:cxn>
                      <a:cxn ang="0">
                        <a:pos x="130" y="62"/>
                      </a:cxn>
                      <a:cxn ang="0">
                        <a:pos x="119" y="62"/>
                      </a:cxn>
                      <a:cxn ang="0">
                        <a:pos x="122" y="68"/>
                      </a:cxn>
                      <a:cxn ang="0">
                        <a:pos x="114" y="76"/>
                      </a:cxn>
                      <a:cxn ang="0">
                        <a:pos x="108" y="91"/>
                      </a:cxn>
                      <a:cxn ang="0">
                        <a:pos x="81" y="98"/>
                      </a:cxn>
                      <a:cxn ang="0">
                        <a:pos x="74" y="103"/>
                      </a:cxn>
                      <a:cxn ang="0">
                        <a:pos x="72" y="119"/>
                      </a:cxn>
                      <a:cxn ang="0">
                        <a:pos x="23" y="123"/>
                      </a:cxn>
                      <a:cxn ang="0">
                        <a:pos x="5" y="118"/>
                      </a:cxn>
                      <a:cxn ang="0">
                        <a:pos x="5" y="119"/>
                      </a:cxn>
                      <a:cxn ang="0">
                        <a:pos x="15" y="103"/>
                      </a:cxn>
                      <a:cxn ang="0">
                        <a:pos x="14" y="97"/>
                      </a:cxn>
                      <a:cxn ang="0">
                        <a:pos x="4" y="92"/>
                      </a:cxn>
                      <a:cxn ang="0">
                        <a:pos x="0" y="63"/>
                      </a:cxn>
                      <a:cxn ang="0">
                        <a:pos x="0" y="62"/>
                      </a:cxn>
                      <a:cxn ang="0">
                        <a:pos x="7" y="49"/>
                      </a:cxn>
                      <a:cxn ang="0">
                        <a:pos x="9" y="37"/>
                      </a:cxn>
                      <a:cxn ang="0">
                        <a:pos x="10" y="37"/>
                      </a:cxn>
                      <a:cxn ang="0">
                        <a:pos x="29" y="41"/>
                      </a:cxn>
                      <a:cxn ang="0">
                        <a:pos x="34" y="35"/>
                      </a:cxn>
                      <a:cxn ang="0">
                        <a:pos x="50" y="30"/>
                      </a:cxn>
                      <a:cxn ang="0">
                        <a:pos x="55" y="16"/>
                      </a:cxn>
                      <a:cxn ang="0">
                        <a:pos x="62" y="16"/>
                      </a:cxn>
                      <a:cxn ang="0">
                        <a:pos x="65" y="12"/>
                      </a:cxn>
                      <a:cxn ang="0">
                        <a:pos x="98" y="19"/>
                      </a:cxn>
                      <a:cxn ang="0">
                        <a:pos x="112" y="15"/>
                      </a:cxn>
                      <a:cxn ang="0">
                        <a:pos x="114" y="11"/>
                      </a:cxn>
                      <a:cxn ang="0">
                        <a:pos x="120" y="12"/>
                      </a:cxn>
                      <a:cxn ang="0">
                        <a:pos x="130" y="0"/>
                      </a:cxn>
                      <a:cxn ang="0">
                        <a:pos x="138" y="8"/>
                      </a:cxn>
                      <a:cxn ang="0">
                        <a:pos x="140" y="24"/>
                      </a:cxn>
                      <a:cxn ang="0">
                        <a:pos x="161" y="13"/>
                      </a:cxn>
                      <a:cxn ang="0">
                        <a:pos x="180" y="16"/>
                      </a:cxn>
                      <a:cxn ang="0">
                        <a:pos x="176" y="16"/>
                      </a:cxn>
                      <a:cxn ang="0">
                        <a:pos x="178" y="20"/>
                      </a:cxn>
                    </a:cxnLst>
                    <a:rect l="txL" t="txT" r="txR" b="txB"/>
                    <a:pathLst>
                      <a:path w="180" h="123">
                        <a:moveTo>
                          <a:pt x="178" y="20"/>
                        </a:moveTo>
                        <a:lnTo>
                          <a:pt x="166" y="21"/>
                        </a:lnTo>
                        <a:lnTo>
                          <a:pt x="156" y="21"/>
                        </a:lnTo>
                        <a:lnTo>
                          <a:pt x="138" y="31"/>
                        </a:lnTo>
                        <a:lnTo>
                          <a:pt x="138" y="48"/>
                        </a:lnTo>
                        <a:lnTo>
                          <a:pt x="130" y="62"/>
                        </a:lnTo>
                        <a:lnTo>
                          <a:pt x="119" y="62"/>
                        </a:lnTo>
                        <a:lnTo>
                          <a:pt x="122" y="68"/>
                        </a:lnTo>
                        <a:lnTo>
                          <a:pt x="114" y="76"/>
                        </a:lnTo>
                        <a:lnTo>
                          <a:pt x="108" y="91"/>
                        </a:lnTo>
                        <a:lnTo>
                          <a:pt x="81" y="98"/>
                        </a:lnTo>
                        <a:lnTo>
                          <a:pt x="74" y="103"/>
                        </a:lnTo>
                        <a:lnTo>
                          <a:pt x="72" y="119"/>
                        </a:lnTo>
                        <a:lnTo>
                          <a:pt x="23" y="123"/>
                        </a:lnTo>
                        <a:lnTo>
                          <a:pt x="5" y="118"/>
                        </a:lnTo>
                        <a:lnTo>
                          <a:pt x="5" y="119"/>
                        </a:lnTo>
                        <a:lnTo>
                          <a:pt x="15" y="103"/>
                        </a:lnTo>
                        <a:lnTo>
                          <a:pt x="14" y="97"/>
                        </a:lnTo>
                        <a:lnTo>
                          <a:pt x="4" y="92"/>
                        </a:lnTo>
                        <a:lnTo>
                          <a:pt x="0" y="63"/>
                        </a:lnTo>
                        <a:lnTo>
                          <a:pt x="0" y="62"/>
                        </a:lnTo>
                        <a:lnTo>
                          <a:pt x="7" y="49"/>
                        </a:lnTo>
                        <a:lnTo>
                          <a:pt x="9" y="37"/>
                        </a:lnTo>
                        <a:lnTo>
                          <a:pt x="10" y="37"/>
                        </a:lnTo>
                        <a:lnTo>
                          <a:pt x="29" y="41"/>
                        </a:lnTo>
                        <a:lnTo>
                          <a:pt x="34" y="35"/>
                        </a:lnTo>
                        <a:lnTo>
                          <a:pt x="50" y="30"/>
                        </a:lnTo>
                        <a:lnTo>
                          <a:pt x="55" y="16"/>
                        </a:lnTo>
                        <a:lnTo>
                          <a:pt x="62" y="16"/>
                        </a:lnTo>
                        <a:lnTo>
                          <a:pt x="65" y="12"/>
                        </a:lnTo>
                        <a:lnTo>
                          <a:pt x="98" y="19"/>
                        </a:lnTo>
                        <a:lnTo>
                          <a:pt x="112" y="15"/>
                        </a:lnTo>
                        <a:lnTo>
                          <a:pt x="114" y="11"/>
                        </a:lnTo>
                        <a:lnTo>
                          <a:pt x="120" y="12"/>
                        </a:lnTo>
                        <a:lnTo>
                          <a:pt x="130" y="0"/>
                        </a:lnTo>
                        <a:lnTo>
                          <a:pt x="138" y="8"/>
                        </a:lnTo>
                        <a:lnTo>
                          <a:pt x="140" y="24"/>
                        </a:lnTo>
                        <a:lnTo>
                          <a:pt x="161" y="13"/>
                        </a:lnTo>
                        <a:lnTo>
                          <a:pt x="180" y="16"/>
                        </a:lnTo>
                        <a:lnTo>
                          <a:pt x="176" y="16"/>
                        </a:lnTo>
                        <a:lnTo>
                          <a:pt x="178" y="2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5" name="Freeform 198"/>
                  <p:cNvSpPr/>
                  <p:nvPr/>
                </p:nvSpPr>
                <p:spPr>
                  <a:xfrm>
                    <a:off x="989" y="1253"/>
                    <a:ext cx="180" cy="123"/>
                  </a:xfrm>
                  <a:custGeom>
                    <a:avLst/>
                    <a:gdLst>
                      <a:gd name="txL" fmla="*/ 0 w 180"/>
                      <a:gd name="txT" fmla="*/ 0 h 123"/>
                      <a:gd name="txR" fmla="*/ 180 w 180"/>
                      <a:gd name="txB" fmla="*/ 123 h 123"/>
                    </a:gdLst>
                    <a:ahLst/>
                    <a:cxnLst>
                      <a:cxn ang="0">
                        <a:pos x="178" y="20"/>
                      </a:cxn>
                      <a:cxn ang="0">
                        <a:pos x="166" y="21"/>
                      </a:cxn>
                      <a:cxn ang="0">
                        <a:pos x="156" y="21"/>
                      </a:cxn>
                      <a:cxn ang="0">
                        <a:pos x="138" y="31"/>
                      </a:cxn>
                      <a:cxn ang="0">
                        <a:pos x="138" y="48"/>
                      </a:cxn>
                      <a:cxn ang="0">
                        <a:pos x="130" y="62"/>
                      </a:cxn>
                      <a:cxn ang="0">
                        <a:pos x="119" y="62"/>
                      </a:cxn>
                      <a:cxn ang="0">
                        <a:pos x="122" y="68"/>
                      </a:cxn>
                      <a:cxn ang="0">
                        <a:pos x="114" y="76"/>
                      </a:cxn>
                      <a:cxn ang="0">
                        <a:pos x="108" y="91"/>
                      </a:cxn>
                      <a:cxn ang="0">
                        <a:pos x="81" y="98"/>
                      </a:cxn>
                      <a:cxn ang="0">
                        <a:pos x="74" y="103"/>
                      </a:cxn>
                      <a:cxn ang="0">
                        <a:pos x="72" y="119"/>
                      </a:cxn>
                      <a:cxn ang="0">
                        <a:pos x="23" y="123"/>
                      </a:cxn>
                      <a:cxn ang="0">
                        <a:pos x="5" y="118"/>
                      </a:cxn>
                      <a:cxn ang="0">
                        <a:pos x="5" y="119"/>
                      </a:cxn>
                      <a:cxn ang="0">
                        <a:pos x="15" y="103"/>
                      </a:cxn>
                      <a:cxn ang="0">
                        <a:pos x="14" y="97"/>
                      </a:cxn>
                      <a:cxn ang="0">
                        <a:pos x="4" y="92"/>
                      </a:cxn>
                      <a:cxn ang="0">
                        <a:pos x="0" y="63"/>
                      </a:cxn>
                      <a:cxn ang="0">
                        <a:pos x="0" y="62"/>
                      </a:cxn>
                      <a:cxn ang="0">
                        <a:pos x="7" y="49"/>
                      </a:cxn>
                      <a:cxn ang="0">
                        <a:pos x="9" y="37"/>
                      </a:cxn>
                      <a:cxn ang="0">
                        <a:pos x="10" y="37"/>
                      </a:cxn>
                      <a:cxn ang="0">
                        <a:pos x="29" y="41"/>
                      </a:cxn>
                      <a:cxn ang="0">
                        <a:pos x="34" y="35"/>
                      </a:cxn>
                      <a:cxn ang="0">
                        <a:pos x="50" y="30"/>
                      </a:cxn>
                      <a:cxn ang="0">
                        <a:pos x="55" y="16"/>
                      </a:cxn>
                      <a:cxn ang="0">
                        <a:pos x="62" y="16"/>
                      </a:cxn>
                      <a:cxn ang="0">
                        <a:pos x="65" y="12"/>
                      </a:cxn>
                      <a:cxn ang="0">
                        <a:pos x="98" y="19"/>
                      </a:cxn>
                      <a:cxn ang="0">
                        <a:pos x="112" y="15"/>
                      </a:cxn>
                      <a:cxn ang="0">
                        <a:pos x="114" y="11"/>
                      </a:cxn>
                      <a:cxn ang="0">
                        <a:pos x="120" y="12"/>
                      </a:cxn>
                      <a:cxn ang="0">
                        <a:pos x="130" y="0"/>
                      </a:cxn>
                      <a:cxn ang="0">
                        <a:pos x="138" y="8"/>
                      </a:cxn>
                      <a:cxn ang="0">
                        <a:pos x="140" y="24"/>
                      </a:cxn>
                      <a:cxn ang="0">
                        <a:pos x="161" y="13"/>
                      </a:cxn>
                      <a:cxn ang="0">
                        <a:pos x="180" y="16"/>
                      </a:cxn>
                      <a:cxn ang="0">
                        <a:pos x="176" y="16"/>
                      </a:cxn>
                      <a:cxn ang="0">
                        <a:pos x="178" y="20"/>
                      </a:cxn>
                    </a:cxnLst>
                    <a:rect l="txL" t="txT" r="txR" b="txB"/>
                    <a:pathLst>
                      <a:path w="180" h="123">
                        <a:moveTo>
                          <a:pt x="178" y="20"/>
                        </a:moveTo>
                        <a:lnTo>
                          <a:pt x="166" y="21"/>
                        </a:lnTo>
                        <a:lnTo>
                          <a:pt x="156" y="21"/>
                        </a:lnTo>
                        <a:lnTo>
                          <a:pt x="138" y="31"/>
                        </a:lnTo>
                        <a:lnTo>
                          <a:pt x="138" y="48"/>
                        </a:lnTo>
                        <a:lnTo>
                          <a:pt x="130" y="62"/>
                        </a:lnTo>
                        <a:lnTo>
                          <a:pt x="119" y="62"/>
                        </a:lnTo>
                        <a:lnTo>
                          <a:pt x="122" y="68"/>
                        </a:lnTo>
                        <a:lnTo>
                          <a:pt x="114" y="76"/>
                        </a:lnTo>
                        <a:lnTo>
                          <a:pt x="108" y="91"/>
                        </a:lnTo>
                        <a:lnTo>
                          <a:pt x="81" y="98"/>
                        </a:lnTo>
                        <a:lnTo>
                          <a:pt x="74" y="103"/>
                        </a:lnTo>
                        <a:lnTo>
                          <a:pt x="72" y="119"/>
                        </a:lnTo>
                        <a:lnTo>
                          <a:pt x="23" y="123"/>
                        </a:lnTo>
                        <a:lnTo>
                          <a:pt x="5" y="118"/>
                        </a:lnTo>
                        <a:lnTo>
                          <a:pt x="5" y="119"/>
                        </a:lnTo>
                        <a:lnTo>
                          <a:pt x="15" y="103"/>
                        </a:lnTo>
                        <a:lnTo>
                          <a:pt x="14" y="97"/>
                        </a:lnTo>
                        <a:lnTo>
                          <a:pt x="4" y="92"/>
                        </a:lnTo>
                        <a:lnTo>
                          <a:pt x="0" y="63"/>
                        </a:lnTo>
                        <a:lnTo>
                          <a:pt x="0" y="62"/>
                        </a:lnTo>
                        <a:lnTo>
                          <a:pt x="7" y="49"/>
                        </a:lnTo>
                        <a:lnTo>
                          <a:pt x="9" y="37"/>
                        </a:lnTo>
                        <a:lnTo>
                          <a:pt x="10" y="37"/>
                        </a:lnTo>
                        <a:lnTo>
                          <a:pt x="29" y="41"/>
                        </a:lnTo>
                        <a:lnTo>
                          <a:pt x="34" y="35"/>
                        </a:lnTo>
                        <a:lnTo>
                          <a:pt x="50" y="30"/>
                        </a:lnTo>
                        <a:lnTo>
                          <a:pt x="55" y="16"/>
                        </a:lnTo>
                        <a:lnTo>
                          <a:pt x="62" y="16"/>
                        </a:lnTo>
                        <a:lnTo>
                          <a:pt x="65" y="12"/>
                        </a:lnTo>
                        <a:lnTo>
                          <a:pt x="98" y="19"/>
                        </a:lnTo>
                        <a:lnTo>
                          <a:pt x="112" y="15"/>
                        </a:lnTo>
                        <a:lnTo>
                          <a:pt x="114" y="11"/>
                        </a:lnTo>
                        <a:lnTo>
                          <a:pt x="120" y="12"/>
                        </a:lnTo>
                        <a:lnTo>
                          <a:pt x="130" y="0"/>
                        </a:lnTo>
                        <a:lnTo>
                          <a:pt x="138" y="8"/>
                        </a:lnTo>
                        <a:lnTo>
                          <a:pt x="140" y="24"/>
                        </a:lnTo>
                        <a:lnTo>
                          <a:pt x="161" y="13"/>
                        </a:lnTo>
                        <a:lnTo>
                          <a:pt x="180" y="16"/>
                        </a:lnTo>
                        <a:lnTo>
                          <a:pt x="176" y="16"/>
                        </a:lnTo>
                        <a:lnTo>
                          <a:pt x="178" y="2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6" name="Freeform 199"/>
                  <p:cNvSpPr/>
                  <p:nvPr/>
                </p:nvSpPr>
                <p:spPr>
                  <a:xfrm>
                    <a:off x="994" y="1272"/>
                    <a:ext cx="213" cy="177"/>
                  </a:xfrm>
                  <a:custGeom>
                    <a:avLst/>
                    <a:gdLst>
                      <a:gd name="txL" fmla="*/ 0 w 213"/>
                      <a:gd name="txT" fmla="*/ 0 h 177"/>
                      <a:gd name="txR" fmla="*/ 213 w 213"/>
                      <a:gd name="txB" fmla="*/ 177 h 177"/>
                    </a:gdLst>
                    <a:ahLst/>
                    <a:cxnLst>
                      <a:cxn ang="0">
                        <a:pos x="8" y="159"/>
                      </a:cxn>
                      <a:cxn ang="0">
                        <a:pos x="11" y="147"/>
                      </a:cxn>
                      <a:cxn ang="0">
                        <a:pos x="28" y="133"/>
                      </a:cxn>
                      <a:cxn ang="0">
                        <a:pos x="20" y="119"/>
                      </a:cxn>
                      <a:cxn ang="0">
                        <a:pos x="11" y="115"/>
                      </a:cxn>
                      <a:cxn ang="0">
                        <a:pos x="0" y="98"/>
                      </a:cxn>
                      <a:cxn ang="0">
                        <a:pos x="17" y="104"/>
                      </a:cxn>
                      <a:cxn ang="0">
                        <a:pos x="65" y="98"/>
                      </a:cxn>
                      <a:cxn ang="0">
                        <a:pos x="70" y="84"/>
                      </a:cxn>
                      <a:cxn ang="0">
                        <a:pos x="76" y="77"/>
                      </a:cxn>
                      <a:cxn ang="0">
                        <a:pos x="104" y="72"/>
                      </a:cxn>
                      <a:cxn ang="0">
                        <a:pos x="109" y="55"/>
                      </a:cxn>
                      <a:cxn ang="0">
                        <a:pos x="117" y="48"/>
                      </a:cxn>
                      <a:cxn ang="0">
                        <a:pos x="115" y="43"/>
                      </a:cxn>
                      <a:cxn ang="0">
                        <a:pos x="127" y="43"/>
                      </a:cxn>
                      <a:cxn ang="0">
                        <a:pos x="134" y="27"/>
                      </a:cxn>
                      <a:cxn ang="0">
                        <a:pos x="132" y="10"/>
                      </a:cxn>
                      <a:cxn ang="0">
                        <a:pos x="151" y="1"/>
                      </a:cxn>
                      <a:cxn ang="0">
                        <a:pos x="161" y="1"/>
                      </a:cxn>
                      <a:cxn ang="0">
                        <a:pos x="174" y="0"/>
                      </a:cxn>
                      <a:cxn ang="0">
                        <a:pos x="188" y="3"/>
                      </a:cxn>
                      <a:cxn ang="0">
                        <a:pos x="194" y="15"/>
                      </a:cxn>
                      <a:cxn ang="0">
                        <a:pos x="213" y="20"/>
                      </a:cxn>
                      <a:cxn ang="0">
                        <a:pos x="204" y="30"/>
                      </a:cxn>
                      <a:cxn ang="0">
                        <a:pos x="189" y="34"/>
                      </a:cxn>
                      <a:cxn ang="0">
                        <a:pos x="171" y="30"/>
                      </a:cxn>
                      <a:cxn ang="0">
                        <a:pos x="164" y="34"/>
                      </a:cxn>
                      <a:cxn ang="0">
                        <a:pos x="168" y="40"/>
                      </a:cxn>
                      <a:cxn ang="0">
                        <a:pos x="168" y="54"/>
                      </a:cxn>
                      <a:cxn ang="0">
                        <a:pos x="182" y="65"/>
                      </a:cxn>
                      <a:cxn ang="0">
                        <a:pos x="182" y="68"/>
                      </a:cxn>
                      <a:cxn ang="0">
                        <a:pos x="175" y="70"/>
                      </a:cxn>
                      <a:cxn ang="0">
                        <a:pos x="176" y="82"/>
                      </a:cxn>
                      <a:cxn ang="0">
                        <a:pos x="137" y="124"/>
                      </a:cxn>
                      <a:cxn ang="0">
                        <a:pos x="125" y="126"/>
                      </a:cxn>
                      <a:cxn ang="0">
                        <a:pos x="120" y="124"/>
                      </a:cxn>
                      <a:cxn ang="0">
                        <a:pos x="112" y="133"/>
                      </a:cxn>
                      <a:cxn ang="0">
                        <a:pos x="109" y="141"/>
                      </a:cxn>
                      <a:cxn ang="0">
                        <a:pos x="115" y="142"/>
                      </a:cxn>
                      <a:cxn ang="0">
                        <a:pos x="115" y="149"/>
                      </a:cxn>
                      <a:cxn ang="0">
                        <a:pos x="122" y="153"/>
                      </a:cxn>
                      <a:cxn ang="0">
                        <a:pos x="127" y="163"/>
                      </a:cxn>
                      <a:cxn ang="0">
                        <a:pos x="125" y="170"/>
                      </a:cxn>
                      <a:cxn ang="0">
                        <a:pos x="101" y="172"/>
                      </a:cxn>
                      <a:cxn ang="0">
                        <a:pos x="90" y="177"/>
                      </a:cxn>
                      <a:cxn ang="0">
                        <a:pos x="91" y="177"/>
                      </a:cxn>
                      <a:cxn ang="0">
                        <a:pos x="82" y="175"/>
                      </a:cxn>
                      <a:cxn ang="0">
                        <a:pos x="71" y="156"/>
                      </a:cxn>
                      <a:cxn ang="0">
                        <a:pos x="46" y="160"/>
                      </a:cxn>
                      <a:cxn ang="0">
                        <a:pos x="35" y="155"/>
                      </a:cxn>
                      <a:cxn ang="0">
                        <a:pos x="8" y="159"/>
                      </a:cxn>
                    </a:cxnLst>
                    <a:rect l="txL" t="txT" r="txR" b="txB"/>
                    <a:pathLst>
                      <a:path w="213" h="177">
                        <a:moveTo>
                          <a:pt x="8" y="159"/>
                        </a:moveTo>
                        <a:lnTo>
                          <a:pt x="11" y="147"/>
                        </a:lnTo>
                        <a:lnTo>
                          <a:pt x="28" y="133"/>
                        </a:lnTo>
                        <a:lnTo>
                          <a:pt x="20" y="119"/>
                        </a:lnTo>
                        <a:lnTo>
                          <a:pt x="11" y="115"/>
                        </a:lnTo>
                        <a:lnTo>
                          <a:pt x="0" y="98"/>
                        </a:lnTo>
                        <a:lnTo>
                          <a:pt x="17" y="104"/>
                        </a:lnTo>
                        <a:lnTo>
                          <a:pt x="65" y="98"/>
                        </a:lnTo>
                        <a:lnTo>
                          <a:pt x="70" y="84"/>
                        </a:lnTo>
                        <a:lnTo>
                          <a:pt x="76" y="77"/>
                        </a:lnTo>
                        <a:lnTo>
                          <a:pt x="104" y="72"/>
                        </a:lnTo>
                        <a:lnTo>
                          <a:pt x="109" y="55"/>
                        </a:lnTo>
                        <a:lnTo>
                          <a:pt x="117" y="48"/>
                        </a:lnTo>
                        <a:lnTo>
                          <a:pt x="115" y="43"/>
                        </a:lnTo>
                        <a:lnTo>
                          <a:pt x="127" y="43"/>
                        </a:lnTo>
                        <a:lnTo>
                          <a:pt x="134" y="27"/>
                        </a:lnTo>
                        <a:lnTo>
                          <a:pt x="132" y="10"/>
                        </a:lnTo>
                        <a:lnTo>
                          <a:pt x="151" y="1"/>
                        </a:lnTo>
                        <a:lnTo>
                          <a:pt x="161" y="1"/>
                        </a:lnTo>
                        <a:lnTo>
                          <a:pt x="174" y="0"/>
                        </a:lnTo>
                        <a:lnTo>
                          <a:pt x="188" y="3"/>
                        </a:lnTo>
                        <a:lnTo>
                          <a:pt x="194" y="15"/>
                        </a:lnTo>
                        <a:lnTo>
                          <a:pt x="213" y="20"/>
                        </a:lnTo>
                        <a:lnTo>
                          <a:pt x="204" y="30"/>
                        </a:lnTo>
                        <a:lnTo>
                          <a:pt x="189" y="34"/>
                        </a:lnTo>
                        <a:lnTo>
                          <a:pt x="171" y="30"/>
                        </a:lnTo>
                        <a:lnTo>
                          <a:pt x="164" y="34"/>
                        </a:lnTo>
                        <a:lnTo>
                          <a:pt x="168" y="40"/>
                        </a:lnTo>
                        <a:lnTo>
                          <a:pt x="168" y="54"/>
                        </a:lnTo>
                        <a:lnTo>
                          <a:pt x="182" y="65"/>
                        </a:lnTo>
                        <a:lnTo>
                          <a:pt x="182" y="68"/>
                        </a:lnTo>
                        <a:lnTo>
                          <a:pt x="175" y="70"/>
                        </a:lnTo>
                        <a:lnTo>
                          <a:pt x="176" y="82"/>
                        </a:lnTo>
                        <a:lnTo>
                          <a:pt x="137" y="124"/>
                        </a:lnTo>
                        <a:lnTo>
                          <a:pt x="125" y="126"/>
                        </a:lnTo>
                        <a:lnTo>
                          <a:pt x="120" y="124"/>
                        </a:lnTo>
                        <a:lnTo>
                          <a:pt x="112" y="133"/>
                        </a:lnTo>
                        <a:lnTo>
                          <a:pt x="109" y="141"/>
                        </a:lnTo>
                        <a:lnTo>
                          <a:pt x="115" y="142"/>
                        </a:lnTo>
                        <a:lnTo>
                          <a:pt x="115" y="149"/>
                        </a:lnTo>
                        <a:lnTo>
                          <a:pt x="122" y="153"/>
                        </a:lnTo>
                        <a:lnTo>
                          <a:pt x="127" y="163"/>
                        </a:lnTo>
                        <a:lnTo>
                          <a:pt x="125" y="170"/>
                        </a:lnTo>
                        <a:lnTo>
                          <a:pt x="101" y="172"/>
                        </a:lnTo>
                        <a:lnTo>
                          <a:pt x="90" y="177"/>
                        </a:lnTo>
                        <a:lnTo>
                          <a:pt x="91" y="177"/>
                        </a:lnTo>
                        <a:lnTo>
                          <a:pt x="82" y="175"/>
                        </a:lnTo>
                        <a:lnTo>
                          <a:pt x="71" y="156"/>
                        </a:lnTo>
                        <a:lnTo>
                          <a:pt x="46" y="160"/>
                        </a:lnTo>
                        <a:lnTo>
                          <a:pt x="35" y="155"/>
                        </a:lnTo>
                        <a:lnTo>
                          <a:pt x="8" y="15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7" name="Freeform 200"/>
                  <p:cNvSpPr/>
                  <p:nvPr/>
                </p:nvSpPr>
                <p:spPr>
                  <a:xfrm>
                    <a:off x="994" y="1272"/>
                    <a:ext cx="213" cy="177"/>
                  </a:xfrm>
                  <a:custGeom>
                    <a:avLst/>
                    <a:gdLst>
                      <a:gd name="txL" fmla="*/ 0 w 213"/>
                      <a:gd name="txT" fmla="*/ 0 h 177"/>
                      <a:gd name="txR" fmla="*/ 213 w 213"/>
                      <a:gd name="txB" fmla="*/ 177 h 177"/>
                    </a:gdLst>
                    <a:ahLst/>
                    <a:cxnLst>
                      <a:cxn ang="0">
                        <a:pos x="8" y="159"/>
                      </a:cxn>
                      <a:cxn ang="0">
                        <a:pos x="11" y="147"/>
                      </a:cxn>
                      <a:cxn ang="0">
                        <a:pos x="28" y="133"/>
                      </a:cxn>
                      <a:cxn ang="0">
                        <a:pos x="20" y="119"/>
                      </a:cxn>
                      <a:cxn ang="0">
                        <a:pos x="11" y="115"/>
                      </a:cxn>
                      <a:cxn ang="0">
                        <a:pos x="0" y="98"/>
                      </a:cxn>
                      <a:cxn ang="0">
                        <a:pos x="17" y="104"/>
                      </a:cxn>
                      <a:cxn ang="0">
                        <a:pos x="65" y="98"/>
                      </a:cxn>
                      <a:cxn ang="0">
                        <a:pos x="70" y="84"/>
                      </a:cxn>
                      <a:cxn ang="0">
                        <a:pos x="76" y="77"/>
                      </a:cxn>
                      <a:cxn ang="0">
                        <a:pos x="104" y="72"/>
                      </a:cxn>
                      <a:cxn ang="0">
                        <a:pos x="109" y="55"/>
                      </a:cxn>
                      <a:cxn ang="0">
                        <a:pos x="117" y="48"/>
                      </a:cxn>
                      <a:cxn ang="0">
                        <a:pos x="115" y="43"/>
                      </a:cxn>
                      <a:cxn ang="0">
                        <a:pos x="127" y="43"/>
                      </a:cxn>
                      <a:cxn ang="0">
                        <a:pos x="134" y="27"/>
                      </a:cxn>
                      <a:cxn ang="0">
                        <a:pos x="132" y="10"/>
                      </a:cxn>
                      <a:cxn ang="0">
                        <a:pos x="151" y="1"/>
                      </a:cxn>
                      <a:cxn ang="0">
                        <a:pos x="161" y="1"/>
                      </a:cxn>
                      <a:cxn ang="0">
                        <a:pos x="174" y="0"/>
                      </a:cxn>
                      <a:cxn ang="0">
                        <a:pos x="188" y="3"/>
                      </a:cxn>
                      <a:cxn ang="0">
                        <a:pos x="194" y="15"/>
                      </a:cxn>
                      <a:cxn ang="0">
                        <a:pos x="213" y="20"/>
                      </a:cxn>
                      <a:cxn ang="0">
                        <a:pos x="204" y="30"/>
                      </a:cxn>
                      <a:cxn ang="0">
                        <a:pos x="189" y="34"/>
                      </a:cxn>
                      <a:cxn ang="0">
                        <a:pos x="171" y="30"/>
                      </a:cxn>
                      <a:cxn ang="0">
                        <a:pos x="164" y="34"/>
                      </a:cxn>
                      <a:cxn ang="0">
                        <a:pos x="168" y="40"/>
                      </a:cxn>
                      <a:cxn ang="0">
                        <a:pos x="168" y="54"/>
                      </a:cxn>
                      <a:cxn ang="0">
                        <a:pos x="182" y="65"/>
                      </a:cxn>
                      <a:cxn ang="0">
                        <a:pos x="182" y="68"/>
                      </a:cxn>
                      <a:cxn ang="0">
                        <a:pos x="175" y="70"/>
                      </a:cxn>
                      <a:cxn ang="0">
                        <a:pos x="176" y="82"/>
                      </a:cxn>
                      <a:cxn ang="0">
                        <a:pos x="137" y="124"/>
                      </a:cxn>
                      <a:cxn ang="0">
                        <a:pos x="125" y="126"/>
                      </a:cxn>
                      <a:cxn ang="0">
                        <a:pos x="120" y="124"/>
                      </a:cxn>
                      <a:cxn ang="0">
                        <a:pos x="112" y="133"/>
                      </a:cxn>
                      <a:cxn ang="0">
                        <a:pos x="109" y="141"/>
                      </a:cxn>
                      <a:cxn ang="0">
                        <a:pos x="115" y="142"/>
                      </a:cxn>
                      <a:cxn ang="0">
                        <a:pos x="115" y="149"/>
                      </a:cxn>
                      <a:cxn ang="0">
                        <a:pos x="122" y="153"/>
                      </a:cxn>
                      <a:cxn ang="0">
                        <a:pos x="127" y="163"/>
                      </a:cxn>
                      <a:cxn ang="0">
                        <a:pos x="125" y="170"/>
                      </a:cxn>
                      <a:cxn ang="0">
                        <a:pos x="101" y="172"/>
                      </a:cxn>
                      <a:cxn ang="0">
                        <a:pos x="90" y="177"/>
                      </a:cxn>
                      <a:cxn ang="0">
                        <a:pos x="91" y="177"/>
                      </a:cxn>
                      <a:cxn ang="0">
                        <a:pos x="82" y="175"/>
                      </a:cxn>
                      <a:cxn ang="0">
                        <a:pos x="71" y="156"/>
                      </a:cxn>
                      <a:cxn ang="0">
                        <a:pos x="46" y="160"/>
                      </a:cxn>
                      <a:cxn ang="0">
                        <a:pos x="35" y="155"/>
                      </a:cxn>
                      <a:cxn ang="0">
                        <a:pos x="8" y="159"/>
                      </a:cxn>
                    </a:cxnLst>
                    <a:rect l="txL" t="txT" r="txR" b="txB"/>
                    <a:pathLst>
                      <a:path w="213" h="177">
                        <a:moveTo>
                          <a:pt x="8" y="159"/>
                        </a:moveTo>
                        <a:lnTo>
                          <a:pt x="11" y="147"/>
                        </a:lnTo>
                        <a:lnTo>
                          <a:pt x="28" y="133"/>
                        </a:lnTo>
                        <a:lnTo>
                          <a:pt x="20" y="119"/>
                        </a:lnTo>
                        <a:lnTo>
                          <a:pt x="11" y="115"/>
                        </a:lnTo>
                        <a:lnTo>
                          <a:pt x="0" y="98"/>
                        </a:lnTo>
                        <a:lnTo>
                          <a:pt x="17" y="104"/>
                        </a:lnTo>
                        <a:lnTo>
                          <a:pt x="65" y="98"/>
                        </a:lnTo>
                        <a:lnTo>
                          <a:pt x="70" y="84"/>
                        </a:lnTo>
                        <a:lnTo>
                          <a:pt x="76" y="77"/>
                        </a:lnTo>
                        <a:lnTo>
                          <a:pt x="104" y="72"/>
                        </a:lnTo>
                        <a:lnTo>
                          <a:pt x="109" y="55"/>
                        </a:lnTo>
                        <a:lnTo>
                          <a:pt x="117" y="48"/>
                        </a:lnTo>
                        <a:lnTo>
                          <a:pt x="115" y="43"/>
                        </a:lnTo>
                        <a:lnTo>
                          <a:pt x="127" y="43"/>
                        </a:lnTo>
                        <a:lnTo>
                          <a:pt x="134" y="27"/>
                        </a:lnTo>
                        <a:lnTo>
                          <a:pt x="132" y="10"/>
                        </a:lnTo>
                        <a:lnTo>
                          <a:pt x="151" y="1"/>
                        </a:lnTo>
                        <a:lnTo>
                          <a:pt x="161" y="1"/>
                        </a:lnTo>
                        <a:lnTo>
                          <a:pt x="174" y="0"/>
                        </a:lnTo>
                        <a:lnTo>
                          <a:pt x="188" y="3"/>
                        </a:lnTo>
                        <a:lnTo>
                          <a:pt x="194" y="15"/>
                        </a:lnTo>
                        <a:lnTo>
                          <a:pt x="213" y="20"/>
                        </a:lnTo>
                        <a:lnTo>
                          <a:pt x="204" y="30"/>
                        </a:lnTo>
                        <a:lnTo>
                          <a:pt x="189" y="34"/>
                        </a:lnTo>
                        <a:lnTo>
                          <a:pt x="171" y="30"/>
                        </a:lnTo>
                        <a:lnTo>
                          <a:pt x="164" y="34"/>
                        </a:lnTo>
                        <a:lnTo>
                          <a:pt x="168" y="40"/>
                        </a:lnTo>
                        <a:lnTo>
                          <a:pt x="168" y="54"/>
                        </a:lnTo>
                        <a:lnTo>
                          <a:pt x="182" y="65"/>
                        </a:lnTo>
                        <a:lnTo>
                          <a:pt x="182" y="68"/>
                        </a:lnTo>
                        <a:lnTo>
                          <a:pt x="175" y="70"/>
                        </a:lnTo>
                        <a:lnTo>
                          <a:pt x="176" y="82"/>
                        </a:lnTo>
                        <a:lnTo>
                          <a:pt x="137" y="124"/>
                        </a:lnTo>
                        <a:lnTo>
                          <a:pt x="125" y="126"/>
                        </a:lnTo>
                        <a:lnTo>
                          <a:pt x="120" y="124"/>
                        </a:lnTo>
                        <a:lnTo>
                          <a:pt x="112" y="133"/>
                        </a:lnTo>
                        <a:lnTo>
                          <a:pt x="109" y="141"/>
                        </a:lnTo>
                        <a:lnTo>
                          <a:pt x="115" y="142"/>
                        </a:lnTo>
                        <a:lnTo>
                          <a:pt x="115" y="149"/>
                        </a:lnTo>
                        <a:lnTo>
                          <a:pt x="122" y="153"/>
                        </a:lnTo>
                        <a:lnTo>
                          <a:pt x="127" y="163"/>
                        </a:lnTo>
                        <a:lnTo>
                          <a:pt x="125" y="170"/>
                        </a:lnTo>
                        <a:lnTo>
                          <a:pt x="101" y="172"/>
                        </a:lnTo>
                        <a:lnTo>
                          <a:pt x="90" y="177"/>
                        </a:lnTo>
                        <a:lnTo>
                          <a:pt x="91" y="177"/>
                        </a:lnTo>
                        <a:lnTo>
                          <a:pt x="82" y="175"/>
                        </a:lnTo>
                        <a:lnTo>
                          <a:pt x="71" y="156"/>
                        </a:lnTo>
                        <a:lnTo>
                          <a:pt x="46" y="160"/>
                        </a:lnTo>
                        <a:lnTo>
                          <a:pt x="35" y="155"/>
                        </a:lnTo>
                        <a:lnTo>
                          <a:pt x="8" y="15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8" name="Freeform 201"/>
                  <p:cNvSpPr/>
                  <p:nvPr/>
                </p:nvSpPr>
                <p:spPr>
                  <a:xfrm>
                    <a:off x="1236" y="1368"/>
                    <a:ext cx="99" cy="50"/>
                  </a:xfrm>
                  <a:custGeom>
                    <a:avLst/>
                    <a:gdLst>
                      <a:gd name="txL" fmla="*/ 0 w 99"/>
                      <a:gd name="txT" fmla="*/ 0 h 50"/>
                      <a:gd name="txR" fmla="*/ 99 w 99"/>
                      <a:gd name="txB" fmla="*/ 50 h 50"/>
                    </a:gdLst>
                    <a:ahLst/>
                    <a:cxnLst>
                      <a:cxn ang="0">
                        <a:pos x="11" y="0"/>
                      </a:cxn>
                      <a:cxn ang="0">
                        <a:pos x="0" y="20"/>
                      </a:cxn>
                      <a:cxn ang="0">
                        <a:pos x="21" y="31"/>
                      </a:cxn>
                      <a:cxn ang="0">
                        <a:pos x="87" y="49"/>
                      </a:cxn>
                      <a:cxn ang="0">
                        <a:pos x="99" y="50"/>
                      </a:cxn>
                      <a:cxn ang="0">
                        <a:pos x="98" y="40"/>
                      </a:cxn>
                      <a:cxn ang="0">
                        <a:pos x="99" y="31"/>
                      </a:cxn>
                      <a:cxn ang="0">
                        <a:pos x="73" y="30"/>
                      </a:cxn>
                      <a:cxn ang="0">
                        <a:pos x="52" y="20"/>
                      </a:cxn>
                      <a:cxn ang="0">
                        <a:pos x="50" y="12"/>
                      </a:cxn>
                      <a:cxn ang="0">
                        <a:pos x="41" y="13"/>
                      </a:cxn>
                      <a:cxn ang="0">
                        <a:pos x="28" y="1"/>
                      </a:cxn>
                      <a:cxn ang="0">
                        <a:pos x="11" y="0"/>
                      </a:cxn>
                    </a:cxnLst>
                    <a:rect l="txL" t="txT" r="txR" b="txB"/>
                    <a:pathLst>
                      <a:path w="99" h="50">
                        <a:moveTo>
                          <a:pt x="11" y="0"/>
                        </a:moveTo>
                        <a:lnTo>
                          <a:pt x="0" y="20"/>
                        </a:lnTo>
                        <a:lnTo>
                          <a:pt x="21" y="31"/>
                        </a:lnTo>
                        <a:lnTo>
                          <a:pt x="87" y="49"/>
                        </a:lnTo>
                        <a:lnTo>
                          <a:pt x="99" y="50"/>
                        </a:lnTo>
                        <a:lnTo>
                          <a:pt x="98" y="40"/>
                        </a:lnTo>
                        <a:lnTo>
                          <a:pt x="99" y="31"/>
                        </a:lnTo>
                        <a:lnTo>
                          <a:pt x="73" y="30"/>
                        </a:lnTo>
                        <a:lnTo>
                          <a:pt x="52" y="20"/>
                        </a:lnTo>
                        <a:lnTo>
                          <a:pt x="50" y="12"/>
                        </a:lnTo>
                        <a:lnTo>
                          <a:pt x="41" y="13"/>
                        </a:lnTo>
                        <a:lnTo>
                          <a:pt x="28" y="1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09" name="Freeform 202"/>
                  <p:cNvSpPr/>
                  <p:nvPr/>
                </p:nvSpPr>
                <p:spPr>
                  <a:xfrm>
                    <a:off x="1236" y="1368"/>
                    <a:ext cx="99" cy="50"/>
                  </a:xfrm>
                  <a:custGeom>
                    <a:avLst/>
                    <a:gdLst>
                      <a:gd name="txL" fmla="*/ 0 w 99"/>
                      <a:gd name="txT" fmla="*/ 0 h 50"/>
                      <a:gd name="txR" fmla="*/ 99 w 99"/>
                      <a:gd name="txB" fmla="*/ 50 h 50"/>
                    </a:gdLst>
                    <a:ahLst/>
                    <a:cxnLst>
                      <a:cxn ang="0">
                        <a:pos x="11" y="0"/>
                      </a:cxn>
                      <a:cxn ang="0">
                        <a:pos x="0" y="20"/>
                      </a:cxn>
                      <a:cxn ang="0">
                        <a:pos x="21" y="31"/>
                      </a:cxn>
                      <a:cxn ang="0">
                        <a:pos x="87" y="49"/>
                      </a:cxn>
                      <a:cxn ang="0">
                        <a:pos x="99" y="50"/>
                      </a:cxn>
                      <a:cxn ang="0">
                        <a:pos x="98" y="40"/>
                      </a:cxn>
                      <a:cxn ang="0">
                        <a:pos x="99" y="31"/>
                      </a:cxn>
                      <a:cxn ang="0">
                        <a:pos x="73" y="30"/>
                      </a:cxn>
                      <a:cxn ang="0">
                        <a:pos x="52" y="20"/>
                      </a:cxn>
                      <a:cxn ang="0">
                        <a:pos x="50" y="12"/>
                      </a:cxn>
                      <a:cxn ang="0">
                        <a:pos x="41" y="13"/>
                      </a:cxn>
                      <a:cxn ang="0">
                        <a:pos x="28" y="1"/>
                      </a:cxn>
                      <a:cxn ang="0">
                        <a:pos x="11" y="0"/>
                      </a:cxn>
                    </a:cxnLst>
                    <a:rect l="txL" t="txT" r="txR" b="txB"/>
                    <a:pathLst>
                      <a:path w="99" h="50">
                        <a:moveTo>
                          <a:pt x="11" y="0"/>
                        </a:moveTo>
                        <a:lnTo>
                          <a:pt x="0" y="20"/>
                        </a:lnTo>
                        <a:lnTo>
                          <a:pt x="21" y="31"/>
                        </a:lnTo>
                        <a:lnTo>
                          <a:pt x="87" y="49"/>
                        </a:lnTo>
                        <a:lnTo>
                          <a:pt x="99" y="50"/>
                        </a:lnTo>
                        <a:lnTo>
                          <a:pt x="98" y="40"/>
                        </a:lnTo>
                        <a:lnTo>
                          <a:pt x="99" y="31"/>
                        </a:lnTo>
                        <a:lnTo>
                          <a:pt x="73" y="30"/>
                        </a:lnTo>
                        <a:lnTo>
                          <a:pt x="52" y="20"/>
                        </a:lnTo>
                        <a:lnTo>
                          <a:pt x="50" y="12"/>
                        </a:lnTo>
                        <a:lnTo>
                          <a:pt x="41" y="13"/>
                        </a:lnTo>
                        <a:lnTo>
                          <a:pt x="28" y="1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0" name="Freeform 203"/>
                  <p:cNvSpPr/>
                  <p:nvPr/>
                </p:nvSpPr>
                <p:spPr>
                  <a:xfrm>
                    <a:off x="1335" y="1417"/>
                    <a:ext cx="59" cy="70"/>
                  </a:xfrm>
                  <a:custGeom>
                    <a:avLst/>
                    <a:gdLst>
                      <a:gd name="txL" fmla="*/ 0 w 59"/>
                      <a:gd name="txT" fmla="*/ 0 h 70"/>
                      <a:gd name="txR" fmla="*/ 59 w 59"/>
                      <a:gd name="txB" fmla="*/ 70 h 70"/>
                    </a:gdLst>
                    <a:ahLst/>
                    <a:cxnLst>
                      <a:cxn ang="0">
                        <a:pos x="59" y="56"/>
                      </a:cxn>
                      <a:cxn ang="0">
                        <a:pos x="55" y="35"/>
                      </a:cxn>
                      <a:cxn ang="0">
                        <a:pos x="51" y="33"/>
                      </a:cxn>
                      <a:cxn ang="0">
                        <a:pos x="48" y="41"/>
                      </a:cxn>
                      <a:cxn ang="0">
                        <a:pos x="38" y="35"/>
                      </a:cxn>
                      <a:cxn ang="0">
                        <a:pos x="38" y="29"/>
                      </a:cxn>
                      <a:cxn ang="0">
                        <a:pos x="53" y="18"/>
                      </a:cxn>
                      <a:cxn ang="0">
                        <a:pos x="25" y="14"/>
                      </a:cxn>
                      <a:cxn ang="0">
                        <a:pos x="21" y="2"/>
                      </a:cxn>
                      <a:cxn ang="0">
                        <a:pos x="12" y="0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3" y="9"/>
                      </a:cxn>
                      <a:cxn ang="0">
                        <a:pos x="7" y="11"/>
                      </a:cxn>
                      <a:cxn ang="0">
                        <a:pos x="0" y="21"/>
                      </a:cxn>
                      <a:cxn ang="0">
                        <a:pos x="7" y="26"/>
                      </a:cxn>
                      <a:cxn ang="0">
                        <a:pos x="12" y="61"/>
                      </a:cxn>
                      <a:cxn ang="0">
                        <a:pos x="12" y="62"/>
                      </a:cxn>
                      <a:cxn ang="0">
                        <a:pos x="30" y="57"/>
                      </a:cxn>
                      <a:cxn ang="0">
                        <a:pos x="44" y="45"/>
                      </a:cxn>
                      <a:cxn ang="0">
                        <a:pos x="55" y="70"/>
                      </a:cxn>
                      <a:cxn ang="0">
                        <a:pos x="59" y="56"/>
                      </a:cxn>
                    </a:cxnLst>
                    <a:rect l="txL" t="txT" r="txR" b="txB"/>
                    <a:pathLst>
                      <a:path w="59" h="70">
                        <a:moveTo>
                          <a:pt x="59" y="56"/>
                        </a:moveTo>
                        <a:lnTo>
                          <a:pt x="55" y="35"/>
                        </a:lnTo>
                        <a:lnTo>
                          <a:pt x="51" y="33"/>
                        </a:lnTo>
                        <a:lnTo>
                          <a:pt x="48" y="41"/>
                        </a:lnTo>
                        <a:lnTo>
                          <a:pt x="38" y="35"/>
                        </a:lnTo>
                        <a:lnTo>
                          <a:pt x="38" y="29"/>
                        </a:lnTo>
                        <a:lnTo>
                          <a:pt x="53" y="18"/>
                        </a:lnTo>
                        <a:lnTo>
                          <a:pt x="25" y="14"/>
                        </a:lnTo>
                        <a:lnTo>
                          <a:pt x="21" y="2"/>
                        </a:lnTo>
                        <a:lnTo>
                          <a:pt x="12" y="0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3" y="9"/>
                        </a:lnTo>
                        <a:lnTo>
                          <a:pt x="7" y="11"/>
                        </a:lnTo>
                        <a:lnTo>
                          <a:pt x="0" y="21"/>
                        </a:lnTo>
                        <a:lnTo>
                          <a:pt x="7" y="26"/>
                        </a:lnTo>
                        <a:lnTo>
                          <a:pt x="12" y="61"/>
                        </a:lnTo>
                        <a:lnTo>
                          <a:pt x="12" y="62"/>
                        </a:lnTo>
                        <a:lnTo>
                          <a:pt x="30" y="57"/>
                        </a:lnTo>
                        <a:lnTo>
                          <a:pt x="44" y="45"/>
                        </a:lnTo>
                        <a:lnTo>
                          <a:pt x="55" y="70"/>
                        </a:lnTo>
                        <a:lnTo>
                          <a:pt x="59" y="5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1" name="Freeform 204"/>
                  <p:cNvSpPr/>
                  <p:nvPr/>
                </p:nvSpPr>
                <p:spPr>
                  <a:xfrm>
                    <a:off x="1335" y="1417"/>
                    <a:ext cx="59" cy="70"/>
                  </a:xfrm>
                  <a:custGeom>
                    <a:avLst/>
                    <a:gdLst>
                      <a:gd name="txL" fmla="*/ 0 w 59"/>
                      <a:gd name="txT" fmla="*/ 0 h 70"/>
                      <a:gd name="txR" fmla="*/ 59 w 59"/>
                      <a:gd name="txB" fmla="*/ 70 h 70"/>
                    </a:gdLst>
                    <a:ahLst/>
                    <a:cxnLst>
                      <a:cxn ang="0">
                        <a:pos x="59" y="56"/>
                      </a:cxn>
                      <a:cxn ang="0">
                        <a:pos x="55" y="35"/>
                      </a:cxn>
                      <a:cxn ang="0">
                        <a:pos x="51" y="33"/>
                      </a:cxn>
                      <a:cxn ang="0">
                        <a:pos x="48" y="41"/>
                      </a:cxn>
                      <a:cxn ang="0">
                        <a:pos x="38" y="35"/>
                      </a:cxn>
                      <a:cxn ang="0">
                        <a:pos x="38" y="29"/>
                      </a:cxn>
                      <a:cxn ang="0">
                        <a:pos x="53" y="18"/>
                      </a:cxn>
                      <a:cxn ang="0">
                        <a:pos x="25" y="14"/>
                      </a:cxn>
                      <a:cxn ang="0">
                        <a:pos x="21" y="2"/>
                      </a:cxn>
                      <a:cxn ang="0">
                        <a:pos x="12" y="0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3" y="9"/>
                      </a:cxn>
                      <a:cxn ang="0">
                        <a:pos x="7" y="11"/>
                      </a:cxn>
                      <a:cxn ang="0">
                        <a:pos x="0" y="21"/>
                      </a:cxn>
                      <a:cxn ang="0">
                        <a:pos x="7" y="26"/>
                      </a:cxn>
                      <a:cxn ang="0">
                        <a:pos x="12" y="61"/>
                      </a:cxn>
                      <a:cxn ang="0">
                        <a:pos x="12" y="62"/>
                      </a:cxn>
                      <a:cxn ang="0">
                        <a:pos x="30" y="57"/>
                      </a:cxn>
                      <a:cxn ang="0">
                        <a:pos x="44" y="45"/>
                      </a:cxn>
                      <a:cxn ang="0">
                        <a:pos x="55" y="70"/>
                      </a:cxn>
                      <a:cxn ang="0">
                        <a:pos x="59" y="56"/>
                      </a:cxn>
                    </a:cxnLst>
                    <a:rect l="txL" t="txT" r="txR" b="txB"/>
                    <a:pathLst>
                      <a:path w="59" h="70">
                        <a:moveTo>
                          <a:pt x="59" y="56"/>
                        </a:moveTo>
                        <a:lnTo>
                          <a:pt x="55" y="35"/>
                        </a:lnTo>
                        <a:lnTo>
                          <a:pt x="51" y="33"/>
                        </a:lnTo>
                        <a:lnTo>
                          <a:pt x="48" y="41"/>
                        </a:lnTo>
                        <a:lnTo>
                          <a:pt x="38" y="35"/>
                        </a:lnTo>
                        <a:lnTo>
                          <a:pt x="38" y="29"/>
                        </a:lnTo>
                        <a:lnTo>
                          <a:pt x="53" y="18"/>
                        </a:lnTo>
                        <a:lnTo>
                          <a:pt x="25" y="14"/>
                        </a:lnTo>
                        <a:lnTo>
                          <a:pt x="21" y="2"/>
                        </a:lnTo>
                        <a:lnTo>
                          <a:pt x="12" y="0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3" y="9"/>
                        </a:lnTo>
                        <a:lnTo>
                          <a:pt x="7" y="11"/>
                        </a:lnTo>
                        <a:lnTo>
                          <a:pt x="0" y="21"/>
                        </a:lnTo>
                        <a:lnTo>
                          <a:pt x="7" y="26"/>
                        </a:lnTo>
                        <a:lnTo>
                          <a:pt x="12" y="61"/>
                        </a:lnTo>
                        <a:lnTo>
                          <a:pt x="12" y="62"/>
                        </a:lnTo>
                        <a:lnTo>
                          <a:pt x="30" y="57"/>
                        </a:lnTo>
                        <a:lnTo>
                          <a:pt x="44" y="45"/>
                        </a:lnTo>
                        <a:lnTo>
                          <a:pt x="55" y="70"/>
                        </a:lnTo>
                        <a:lnTo>
                          <a:pt x="59" y="5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2" name="Freeform 205"/>
                  <p:cNvSpPr/>
                  <p:nvPr/>
                </p:nvSpPr>
                <p:spPr>
                  <a:xfrm>
                    <a:off x="1392" y="1393"/>
                    <a:ext cx="113" cy="227"/>
                  </a:xfrm>
                  <a:custGeom>
                    <a:avLst/>
                    <a:gdLst>
                      <a:gd name="txL" fmla="*/ 0 w 113"/>
                      <a:gd name="txT" fmla="*/ 0 h 227"/>
                      <a:gd name="txR" fmla="*/ 113 w 113"/>
                      <a:gd name="txB" fmla="*/ 227 h 227"/>
                    </a:gdLst>
                    <a:ahLst/>
                    <a:cxnLst>
                      <a:cxn ang="0">
                        <a:pos x="76" y="226"/>
                      </a:cxn>
                      <a:cxn ang="0">
                        <a:pos x="94" y="196"/>
                      </a:cxn>
                      <a:cxn ang="0">
                        <a:pos x="84" y="174"/>
                      </a:cxn>
                      <a:cxn ang="0">
                        <a:pos x="76" y="165"/>
                      </a:cxn>
                      <a:cxn ang="0">
                        <a:pos x="83" y="148"/>
                      </a:cxn>
                      <a:cxn ang="0">
                        <a:pos x="67" y="123"/>
                      </a:cxn>
                      <a:cxn ang="0">
                        <a:pos x="71" y="111"/>
                      </a:cxn>
                      <a:cxn ang="0">
                        <a:pos x="100" y="92"/>
                      </a:cxn>
                      <a:cxn ang="0">
                        <a:pos x="113" y="82"/>
                      </a:cxn>
                      <a:cxn ang="0">
                        <a:pos x="100" y="83"/>
                      </a:cxn>
                      <a:cxn ang="0">
                        <a:pos x="90" y="75"/>
                      </a:cxn>
                      <a:cxn ang="0">
                        <a:pos x="91" y="64"/>
                      </a:cxn>
                      <a:cxn ang="0">
                        <a:pos x="84" y="62"/>
                      </a:cxn>
                      <a:cxn ang="0">
                        <a:pos x="83" y="52"/>
                      </a:cxn>
                      <a:cxn ang="0">
                        <a:pos x="67" y="55"/>
                      </a:cxn>
                      <a:cxn ang="0">
                        <a:pos x="80" y="19"/>
                      </a:cxn>
                      <a:cxn ang="0">
                        <a:pos x="73" y="3"/>
                      </a:cxn>
                      <a:cxn ang="0">
                        <a:pos x="64" y="0"/>
                      </a:cxn>
                      <a:cxn ang="0">
                        <a:pos x="59" y="12"/>
                      </a:cxn>
                      <a:cxn ang="0">
                        <a:pos x="48" y="12"/>
                      </a:cxn>
                      <a:cxn ang="0">
                        <a:pos x="38" y="21"/>
                      </a:cxn>
                      <a:cxn ang="0">
                        <a:pos x="23" y="53"/>
                      </a:cxn>
                      <a:cxn ang="0">
                        <a:pos x="14" y="56"/>
                      </a:cxn>
                      <a:cxn ang="0">
                        <a:pos x="9" y="74"/>
                      </a:cxn>
                      <a:cxn ang="0">
                        <a:pos x="5" y="78"/>
                      </a:cxn>
                      <a:cxn ang="0">
                        <a:pos x="0" y="91"/>
                      </a:cxn>
                      <a:cxn ang="0">
                        <a:pos x="15" y="102"/>
                      </a:cxn>
                      <a:cxn ang="0">
                        <a:pos x="20" y="116"/>
                      </a:cxn>
                      <a:cxn ang="0">
                        <a:pos x="23" y="116"/>
                      </a:cxn>
                      <a:cxn ang="0">
                        <a:pos x="29" y="136"/>
                      </a:cxn>
                      <a:cxn ang="0">
                        <a:pos x="23" y="149"/>
                      </a:cxn>
                      <a:cxn ang="0">
                        <a:pos x="40" y="153"/>
                      </a:cxn>
                      <a:cxn ang="0">
                        <a:pos x="59" y="139"/>
                      </a:cxn>
                      <a:cxn ang="0">
                        <a:pos x="67" y="146"/>
                      </a:cxn>
                      <a:cxn ang="0">
                        <a:pos x="80" y="191"/>
                      </a:cxn>
                      <a:cxn ang="0">
                        <a:pos x="77" y="227"/>
                      </a:cxn>
                      <a:cxn ang="0">
                        <a:pos x="76" y="226"/>
                      </a:cxn>
                    </a:cxnLst>
                    <a:rect l="txL" t="txT" r="txR" b="txB"/>
                    <a:pathLst>
                      <a:path w="113" h="227">
                        <a:moveTo>
                          <a:pt x="76" y="226"/>
                        </a:moveTo>
                        <a:lnTo>
                          <a:pt x="94" y="196"/>
                        </a:lnTo>
                        <a:lnTo>
                          <a:pt x="84" y="174"/>
                        </a:lnTo>
                        <a:lnTo>
                          <a:pt x="76" y="165"/>
                        </a:lnTo>
                        <a:lnTo>
                          <a:pt x="83" y="148"/>
                        </a:lnTo>
                        <a:lnTo>
                          <a:pt x="67" y="123"/>
                        </a:lnTo>
                        <a:lnTo>
                          <a:pt x="71" y="111"/>
                        </a:lnTo>
                        <a:lnTo>
                          <a:pt x="100" y="92"/>
                        </a:lnTo>
                        <a:lnTo>
                          <a:pt x="113" y="82"/>
                        </a:lnTo>
                        <a:lnTo>
                          <a:pt x="100" y="83"/>
                        </a:lnTo>
                        <a:lnTo>
                          <a:pt x="90" y="75"/>
                        </a:lnTo>
                        <a:lnTo>
                          <a:pt x="91" y="64"/>
                        </a:lnTo>
                        <a:lnTo>
                          <a:pt x="84" y="62"/>
                        </a:lnTo>
                        <a:lnTo>
                          <a:pt x="83" y="52"/>
                        </a:lnTo>
                        <a:lnTo>
                          <a:pt x="67" y="55"/>
                        </a:lnTo>
                        <a:lnTo>
                          <a:pt x="80" y="19"/>
                        </a:lnTo>
                        <a:lnTo>
                          <a:pt x="73" y="3"/>
                        </a:lnTo>
                        <a:lnTo>
                          <a:pt x="64" y="0"/>
                        </a:lnTo>
                        <a:lnTo>
                          <a:pt x="59" y="12"/>
                        </a:lnTo>
                        <a:lnTo>
                          <a:pt x="48" y="12"/>
                        </a:lnTo>
                        <a:lnTo>
                          <a:pt x="38" y="21"/>
                        </a:lnTo>
                        <a:lnTo>
                          <a:pt x="23" y="53"/>
                        </a:lnTo>
                        <a:lnTo>
                          <a:pt x="14" y="56"/>
                        </a:lnTo>
                        <a:lnTo>
                          <a:pt x="9" y="74"/>
                        </a:lnTo>
                        <a:lnTo>
                          <a:pt x="5" y="78"/>
                        </a:lnTo>
                        <a:lnTo>
                          <a:pt x="0" y="91"/>
                        </a:lnTo>
                        <a:lnTo>
                          <a:pt x="15" y="102"/>
                        </a:lnTo>
                        <a:lnTo>
                          <a:pt x="20" y="116"/>
                        </a:lnTo>
                        <a:lnTo>
                          <a:pt x="23" y="116"/>
                        </a:lnTo>
                        <a:lnTo>
                          <a:pt x="29" y="136"/>
                        </a:lnTo>
                        <a:lnTo>
                          <a:pt x="23" y="149"/>
                        </a:lnTo>
                        <a:lnTo>
                          <a:pt x="40" y="153"/>
                        </a:lnTo>
                        <a:lnTo>
                          <a:pt x="59" y="139"/>
                        </a:lnTo>
                        <a:lnTo>
                          <a:pt x="67" y="146"/>
                        </a:lnTo>
                        <a:lnTo>
                          <a:pt x="80" y="191"/>
                        </a:lnTo>
                        <a:lnTo>
                          <a:pt x="77" y="227"/>
                        </a:lnTo>
                        <a:lnTo>
                          <a:pt x="76" y="22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3" name="Freeform 206"/>
                  <p:cNvSpPr/>
                  <p:nvPr/>
                </p:nvSpPr>
                <p:spPr>
                  <a:xfrm>
                    <a:off x="1392" y="1393"/>
                    <a:ext cx="113" cy="227"/>
                  </a:xfrm>
                  <a:custGeom>
                    <a:avLst/>
                    <a:gdLst>
                      <a:gd name="txL" fmla="*/ 0 w 113"/>
                      <a:gd name="txT" fmla="*/ 0 h 227"/>
                      <a:gd name="txR" fmla="*/ 113 w 113"/>
                      <a:gd name="txB" fmla="*/ 227 h 227"/>
                    </a:gdLst>
                    <a:ahLst/>
                    <a:cxnLst>
                      <a:cxn ang="0">
                        <a:pos x="76" y="226"/>
                      </a:cxn>
                      <a:cxn ang="0">
                        <a:pos x="94" y="196"/>
                      </a:cxn>
                      <a:cxn ang="0">
                        <a:pos x="84" y="174"/>
                      </a:cxn>
                      <a:cxn ang="0">
                        <a:pos x="76" y="165"/>
                      </a:cxn>
                      <a:cxn ang="0">
                        <a:pos x="83" y="148"/>
                      </a:cxn>
                      <a:cxn ang="0">
                        <a:pos x="67" y="123"/>
                      </a:cxn>
                      <a:cxn ang="0">
                        <a:pos x="71" y="111"/>
                      </a:cxn>
                      <a:cxn ang="0">
                        <a:pos x="100" y="92"/>
                      </a:cxn>
                      <a:cxn ang="0">
                        <a:pos x="113" y="82"/>
                      </a:cxn>
                      <a:cxn ang="0">
                        <a:pos x="100" y="83"/>
                      </a:cxn>
                      <a:cxn ang="0">
                        <a:pos x="90" y="75"/>
                      </a:cxn>
                      <a:cxn ang="0">
                        <a:pos x="91" y="64"/>
                      </a:cxn>
                      <a:cxn ang="0">
                        <a:pos x="84" y="62"/>
                      </a:cxn>
                      <a:cxn ang="0">
                        <a:pos x="83" y="52"/>
                      </a:cxn>
                      <a:cxn ang="0">
                        <a:pos x="67" y="55"/>
                      </a:cxn>
                      <a:cxn ang="0">
                        <a:pos x="80" y="19"/>
                      </a:cxn>
                      <a:cxn ang="0">
                        <a:pos x="73" y="3"/>
                      </a:cxn>
                      <a:cxn ang="0">
                        <a:pos x="64" y="0"/>
                      </a:cxn>
                      <a:cxn ang="0">
                        <a:pos x="59" y="12"/>
                      </a:cxn>
                      <a:cxn ang="0">
                        <a:pos x="48" y="12"/>
                      </a:cxn>
                      <a:cxn ang="0">
                        <a:pos x="38" y="21"/>
                      </a:cxn>
                      <a:cxn ang="0">
                        <a:pos x="23" y="53"/>
                      </a:cxn>
                      <a:cxn ang="0">
                        <a:pos x="14" y="56"/>
                      </a:cxn>
                      <a:cxn ang="0">
                        <a:pos x="9" y="74"/>
                      </a:cxn>
                      <a:cxn ang="0">
                        <a:pos x="5" y="78"/>
                      </a:cxn>
                      <a:cxn ang="0">
                        <a:pos x="0" y="91"/>
                      </a:cxn>
                      <a:cxn ang="0">
                        <a:pos x="15" y="102"/>
                      </a:cxn>
                      <a:cxn ang="0">
                        <a:pos x="20" y="116"/>
                      </a:cxn>
                      <a:cxn ang="0">
                        <a:pos x="23" y="116"/>
                      </a:cxn>
                      <a:cxn ang="0">
                        <a:pos x="29" y="136"/>
                      </a:cxn>
                      <a:cxn ang="0">
                        <a:pos x="23" y="149"/>
                      </a:cxn>
                      <a:cxn ang="0">
                        <a:pos x="40" y="153"/>
                      </a:cxn>
                      <a:cxn ang="0">
                        <a:pos x="59" y="139"/>
                      </a:cxn>
                      <a:cxn ang="0">
                        <a:pos x="67" y="146"/>
                      </a:cxn>
                      <a:cxn ang="0">
                        <a:pos x="80" y="191"/>
                      </a:cxn>
                      <a:cxn ang="0">
                        <a:pos x="77" y="227"/>
                      </a:cxn>
                      <a:cxn ang="0">
                        <a:pos x="76" y="226"/>
                      </a:cxn>
                    </a:cxnLst>
                    <a:rect l="txL" t="txT" r="txR" b="txB"/>
                    <a:pathLst>
                      <a:path w="113" h="227">
                        <a:moveTo>
                          <a:pt x="76" y="226"/>
                        </a:moveTo>
                        <a:lnTo>
                          <a:pt x="94" y="196"/>
                        </a:lnTo>
                        <a:lnTo>
                          <a:pt x="84" y="174"/>
                        </a:lnTo>
                        <a:lnTo>
                          <a:pt x="76" y="165"/>
                        </a:lnTo>
                        <a:lnTo>
                          <a:pt x="83" y="148"/>
                        </a:lnTo>
                        <a:lnTo>
                          <a:pt x="67" y="123"/>
                        </a:lnTo>
                        <a:lnTo>
                          <a:pt x="71" y="111"/>
                        </a:lnTo>
                        <a:lnTo>
                          <a:pt x="100" y="92"/>
                        </a:lnTo>
                        <a:lnTo>
                          <a:pt x="113" y="82"/>
                        </a:lnTo>
                        <a:lnTo>
                          <a:pt x="100" y="83"/>
                        </a:lnTo>
                        <a:lnTo>
                          <a:pt x="90" y="75"/>
                        </a:lnTo>
                        <a:lnTo>
                          <a:pt x="91" y="64"/>
                        </a:lnTo>
                        <a:lnTo>
                          <a:pt x="84" y="62"/>
                        </a:lnTo>
                        <a:lnTo>
                          <a:pt x="83" y="52"/>
                        </a:lnTo>
                        <a:lnTo>
                          <a:pt x="67" y="55"/>
                        </a:lnTo>
                        <a:lnTo>
                          <a:pt x="80" y="19"/>
                        </a:lnTo>
                        <a:lnTo>
                          <a:pt x="73" y="3"/>
                        </a:lnTo>
                        <a:lnTo>
                          <a:pt x="64" y="0"/>
                        </a:lnTo>
                        <a:lnTo>
                          <a:pt x="59" y="12"/>
                        </a:lnTo>
                        <a:lnTo>
                          <a:pt x="48" y="12"/>
                        </a:lnTo>
                        <a:lnTo>
                          <a:pt x="38" y="21"/>
                        </a:lnTo>
                        <a:lnTo>
                          <a:pt x="23" y="53"/>
                        </a:lnTo>
                        <a:lnTo>
                          <a:pt x="14" y="56"/>
                        </a:lnTo>
                        <a:lnTo>
                          <a:pt x="9" y="74"/>
                        </a:lnTo>
                        <a:lnTo>
                          <a:pt x="5" y="78"/>
                        </a:lnTo>
                        <a:lnTo>
                          <a:pt x="0" y="91"/>
                        </a:lnTo>
                        <a:lnTo>
                          <a:pt x="15" y="102"/>
                        </a:lnTo>
                        <a:lnTo>
                          <a:pt x="20" y="116"/>
                        </a:lnTo>
                        <a:lnTo>
                          <a:pt x="23" y="116"/>
                        </a:lnTo>
                        <a:lnTo>
                          <a:pt x="29" y="136"/>
                        </a:lnTo>
                        <a:lnTo>
                          <a:pt x="23" y="149"/>
                        </a:lnTo>
                        <a:lnTo>
                          <a:pt x="40" y="153"/>
                        </a:lnTo>
                        <a:lnTo>
                          <a:pt x="59" y="139"/>
                        </a:lnTo>
                        <a:lnTo>
                          <a:pt x="67" y="146"/>
                        </a:lnTo>
                        <a:lnTo>
                          <a:pt x="80" y="191"/>
                        </a:lnTo>
                        <a:lnTo>
                          <a:pt x="77" y="227"/>
                        </a:lnTo>
                        <a:lnTo>
                          <a:pt x="76" y="22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4" name="Freeform 207"/>
                  <p:cNvSpPr/>
                  <p:nvPr/>
                </p:nvSpPr>
                <p:spPr>
                  <a:xfrm>
                    <a:off x="1460" y="1488"/>
                    <a:ext cx="96" cy="174"/>
                  </a:xfrm>
                  <a:custGeom>
                    <a:avLst/>
                    <a:gdLst>
                      <a:gd name="txL" fmla="*/ 0 w 96"/>
                      <a:gd name="txT" fmla="*/ 0 h 174"/>
                      <a:gd name="txR" fmla="*/ 96 w 96"/>
                      <a:gd name="txB" fmla="*/ 174 h 174"/>
                    </a:gdLst>
                    <a:ahLst/>
                    <a:cxnLst>
                      <a:cxn ang="0">
                        <a:pos x="31" y="0"/>
                      </a:cxn>
                      <a:cxn ang="0">
                        <a:pos x="3" y="16"/>
                      </a:cxn>
                      <a:cxn ang="0">
                        <a:pos x="0" y="30"/>
                      </a:cxn>
                      <a:cxn ang="0">
                        <a:pos x="14" y="53"/>
                      </a:cxn>
                      <a:cxn ang="0">
                        <a:pos x="7" y="70"/>
                      </a:cxn>
                      <a:cxn ang="0">
                        <a:pos x="15" y="79"/>
                      </a:cxn>
                      <a:cxn ang="0">
                        <a:pos x="25" y="103"/>
                      </a:cxn>
                      <a:cxn ang="0">
                        <a:pos x="7" y="132"/>
                      </a:cxn>
                      <a:cxn ang="0">
                        <a:pos x="8" y="133"/>
                      </a:cxn>
                      <a:cxn ang="0">
                        <a:pos x="7" y="138"/>
                      </a:cxn>
                      <a:cxn ang="0">
                        <a:pos x="9" y="150"/>
                      </a:cxn>
                      <a:cxn ang="0">
                        <a:pos x="13" y="147"/>
                      </a:cxn>
                      <a:cxn ang="0">
                        <a:pos x="32" y="167"/>
                      </a:cxn>
                      <a:cxn ang="0">
                        <a:pos x="32" y="163"/>
                      </a:cxn>
                      <a:cxn ang="0">
                        <a:pos x="42" y="167"/>
                      </a:cxn>
                      <a:cxn ang="0">
                        <a:pos x="48" y="174"/>
                      </a:cxn>
                      <a:cxn ang="0">
                        <a:pos x="56" y="170"/>
                      </a:cxn>
                      <a:cxn ang="0">
                        <a:pos x="57" y="170"/>
                      </a:cxn>
                      <a:cxn ang="0">
                        <a:pos x="48" y="162"/>
                      </a:cxn>
                      <a:cxn ang="0">
                        <a:pos x="37" y="159"/>
                      </a:cxn>
                      <a:cxn ang="0">
                        <a:pos x="27" y="133"/>
                      </a:cxn>
                      <a:cxn ang="0">
                        <a:pos x="22" y="136"/>
                      </a:cxn>
                      <a:cxn ang="0">
                        <a:pos x="18" y="124"/>
                      </a:cxn>
                      <a:cxn ang="0">
                        <a:pos x="27" y="102"/>
                      </a:cxn>
                      <a:cxn ang="0">
                        <a:pos x="29" y="87"/>
                      </a:cxn>
                      <a:cxn ang="0">
                        <a:pos x="40" y="87"/>
                      </a:cxn>
                      <a:cxn ang="0">
                        <a:pos x="40" y="95"/>
                      </a:cxn>
                      <a:cxn ang="0">
                        <a:pos x="51" y="95"/>
                      </a:cxn>
                      <a:cxn ang="0">
                        <a:pos x="66" y="108"/>
                      </a:cxn>
                      <a:cxn ang="0">
                        <a:pos x="57" y="89"/>
                      </a:cxn>
                      <a:cxn ang="0">
                        <a:pos x="66" y="78"/>
                      </a:cxn>
                      <a:cxn ang="0">
                        <a:pos x="94" y="77"/>
                      </a:cxn>
                      <a:cxn ang="0">
                        <a:pos x="96" y="63"/>
                      </a:cxn>
                      <a:cxn ang="0">
                        <a:pos x="88" y="51"/>
                      </a:cxn>
                      <a:cxn ang="0">
                        <a:pos x="85" y="37"/>
                      </a:cxn>
                      <a:cxn ang="0">
                        <a:pos x="72" y="27"/>
                      </a:cxn>
                      <a:cxn ang="0">
                        <a:pos x="59" y="33"/>
                      </a:cxn>
                      <a:cxn ang="0">
                        <a:pos x="54" y="30"/>
                      </a:cxn>
                      <a:cxn ang="0">
                        <a:pos x="41" y="35"/>
                      </a:cxn>
                      <a:cxn ang="0">
                        <a:pos x="43" y="14"/>
                      </a:cxn>
                      <a:cxn ang="0">
                        <a:pos x="37" y="11"/>
                      </a:cxn>
                      <a:cxn ang="0">
                        <a:pos x="31" y="0"/>
                      </a:cxn>
                    </a:cxnLst>
                    <a:rect l="txL" t="txT" r="txR" b="txB"/>
                    <a:pathLst>
                      <a:path w="96" h="174">
                        <a:moveTo>
                          <a:pt x="31" y="0"/>
                        </a:moveTo>
                        <a:lnTo>
                          <a:pt x="3" y="16"/>
                        </a:lnTo>
                        <a:lnTo>
                          <a:pt x="0" y="30"/>
                        </a:lnTo>
                        <a:lnTo>
                          <a:pt x="14" y="53"/>
                        </a:lnTo>
                        <a:lnTo>
                          <a:pt x="7" y="70"/>
                        </a:lnTo>
                        <a:lnTo>
                          <a:pt x="15" y="79"/>
                        </a:lnTo>
                        <a:lnTo>
                          <a:pt x="25" y="103"/>
                        </a:lnTo>
                        <a:lnTo>
                          <a:pt x="7" y="132"/>
                        </a:lnTo>
                        <a:lnTo>
                          <a:pt x="8" y="133"/>
                        </a:lnTo>
                        <a:lnTo>
                          <a:pt x="7" y="138"/>
                        </a:lnTo>
                        <a:lnTo>
                          <a:pt x="9" y="150"/>
                        </a:lnTo>
                        <a:lnTo>
                          <a:pt x="13" y="147"/>
                        </a:lnTo>
                        <a:lnTo>
                          <a:pt x="32" y="167"/>
                        </a:lnTo>
                        <a:lnTo>
                          <a:pt x="32" y="163"/>
                        </a:lnTo>
                        <a:lnTo>
                          <a:pt x="42" y="167"/>
                        </a:lnTo>
                        <a:lnTo>
                          <a:pt x="48" y="174"/>
                        </a:lnTo>
                        <a:lnTo>
                          <a:pt x="56" y="170"/>
                        </a:lnTo>
                        <a:lnTo>
                          <a:pt x="57" y="170"/>
                        </a:lnTo>
                        <a:lnTo>
                          <a:pt x="48" y="162"/>
                        </a:lnTo>
                        <a:lnTo>
                          <a:pt x="37" y="159"/>
                        </a:lnTo>
                        <a:lnTo>
                          <a:pt x="27" y="133"/>
                        </a:lnTo>
                        <a:lnTo>
                          <a:pt x="22" y="136"/>
                        </a:lnTo>
                        <a:lnTo>
                          <a:pt x="18" y="124"/>
                        </a:lnTo>
                        <a:lnTo>
                          <a:pt x="27" y="102"/>
                        </a:lnTo>
                        <a:lnTo>
                          <a:pt x="29" y="87"/>
                        </a:lnTo>
                        <a:lnTo>
                          <a:pt x="40" y="87"/>
                        </a:lnTo>
                        <a:lnTo>
                          <a:pt x="40" y="95"/>
                        </a:lnTo>
                        <a:lnTo>
                          <a:pt x="51" y="95"/>
                        </a:lnTo>
                        <a:lnTo>
                          <a:pt x="66" y="108"/>
                        </a:lnTo>
                        <a:lnTo>
                          <a:pt x="57" y="89"/>
                        </a:lnTo>
                        <a:lnTo>
                          <a:pt x="66" y="78"/>
                        </a:lnTo>
                        <a:lnTo>
                          <a:pt x="94" y="77"/>
                        </a:lnTo>
                        <a:lnTo>
                          <a:pt x="96" y="63"/>
                        </a:lnTo>
                        <a:lnTo>
                          <a:pt x="88" y="51"/>
                        </a:lnTo>
                        <a:lnTo>
                          <a:pt x="85" y="37"/>
                        </a:lnTo>
                        <a:lnTo>
                          <a:pt x="72" y="27"/>
                        </a:lnTo>
                        <a:lnTo>
                          <a:pt x="59" y="33"/>
                        </a:lnTo>
                        <a:lnTo>
                          <a:pt x="54" y="30"/>
                        </a:lnTo>
                        <a:lnTo>
                          <a:pt x="41" y="35"/>
                        </a:lnTo>
                        <a:lnTo>
                          <a:pt x="43" y="14"/>
                        </a:lnTo>
                        <a:lnTo>
                          <a:pt x="37" y="11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5" name="Freeform 208"/>
                  <p:cNvSpPr/>
                  <p:nvPr/>
                </p:nvSpPr>
                <p:spPr>
                  <a:xfrm>
                    <a:off x="1460" y="1488"/>
                    <a:ext cx="96" cy="174"/>
                  </a:xfrm>
                  <a:custGeom>
                    <a:avLst/>
                    <a:gdLst>
                      <a:gd name="txL" fmla="*/ 0 w 96"/>
                      <a:gd name="txT" fmla="*/ 0 h 174"/>
                      <a:gd name="txR" fmla="*/ 96 w 96"/>
                      <a:gd name="txB" fmla="*/ 174 h 174"/>
                    </a:gdLst>
                    <a:ahLst/>
                    <a:cxnLst>
                      <a:cxn ang="0">
                        <a:pos x="31" y="0"/>
                      </a:cxn>
                      <a:cxn ang="0">
                        <a:pos x="3" y="16"/>
                      </a:cxn>
                      <a:cxn ang="0">
                        <a:pos x="0" y="30"/>
                      </a:cxn>
                      <a:cxn ang="0">
                        <a:pos x="14" y="53"/>
                      </a:cxn>
                      <a:cxn ang="0">
                        <a:pos x="7" y="70"/>
                      </a:cxn>
                      <a:cxn ang="0">
                        <a:pos x="15" y="79"/>
                      </a:cxn>
                      <a:cxn ang="0">
                        <a:pos x="25" y="103"/>
                      </a:cxn>
                      <a:cxn ang="0">
                        <a:pos x="7" y="132"/>
                      </a:cxn>
                      <a:cxn ang="0">
                        <a:pos x="8" y="133"/>
                      </a:cxn>
                      <a:cxn ang="0">
                        <a:pos x="7" y="138"/>
                      </a:cxn>
                      <a:cxn ang="0">
                        <a:pos x="9" y="150"/>
                      </a:cxn>
                      <a:cxn ang="0">
                        <a:pos x="13" y="147"/>
                      </a:cxn>
                      <a:cxn ang="0">
                        <a:pos x="32" y="167"/>
                      </a:cxn>
                      <a:cxn ang="0">
                        <a:pos x="32" y="163"/>
                      </a:cxn>
                      <a:cxn ang="0">
                        <a:pos x="42" y="167"/>
                      </a:cxn>
                      <a:cxn ang="0">
                        <a:pos x="48" y="174"/>
                      </a:cxn>
                      <a:cxn ang="0">
                        <a:pos x="56" y="170"/>
                      </a:cxn>
                      <a:cxn ang="0">
                        <a:pos x="57" y="170"/>
                      </a:cxn>
                      <a:cxn ang="0">
                        <a:pos x="48" y="162"/>
                      </a:cxn>
                      <a:cxn ang="0">
                        <a:pos x="37" y="159"/>
                      </a:cxn>
                      <a:cxn ang="0">
                        <a:pos x="27" y="133"/>
                      </a:cxn>
                      <a:cxn ang="0">
                        <a:pos x="22" y="136"/>
                      </a:cxn>
                      <a:cxn ang="0">
                        <a:pos x="18" y="124"/>
                      </a:cxn>
                      <a:cxn ang="0">
                        <a:pos x="27" y="102"/>
                      </a:cxn>
                      <a:cxn ang="0">
                        <a:pos x="29" y="87"/>
                      </a:cxn>
                      <a:cxn ang="0">
                        <a:pos x="40" y="87"/>
                      </a:cxn>
                      <a:cxn ang="0">
                        <a:pos x="40" y="95"/>
                      </a:cxn>
                      <a:cxn ang="0">
                        <a:pos x="51" y="95"/>
                      </a:cxn>
                      <a:cxn ang="0">
                        <a:pos x="66" y="108"/>
                      </a:cxn>
                      <a:cxn ang="0">
                        <a:pos x="57" y="89"/>
                      </a:cxn>
                      <a:cxn ang="0">
                        <a:pos x="66" y="78"/>
                      </a:cxn>
                      <a:cxn ang="0">
                        <a:pos x="94" y="77"/>
                      </a:cxn>
                      <a:cxn ang="0">
                        <a:pos x="96" y="63"/>
                      </a:cxn>
                      <a:cxn ang="0">
                        <a:pos x="88" y="51"/>
                      </a:cxn>
                      <a:cxn ang="0">
                        <a:pos x="85" y="37"/>
                      </a:cxn>
                      <a:cxn ang="0">
                        <a:pos x="72" y="27"/>
                      </a:cxn>
                      <a:cxn ang="0">
                        <a:pos x="59" y="33"/>
                      </a:cxn>
                      <a:cxn ang="0">
                        <a:pos x="54" y="30"/>
                      </a:cxn>
                      <a:cxn ang="0">
                        <a:pos x="41" y="35"/>
                      </a:cxn>
                      <a:cxn ang="0">
                        <a:pos x="43" y="14"/>
                      </a:cxn>
                      <a:cxn ang="0">
                        <a:pos x="37" y="11"/>
                      </a:cxn>
                      <a:cxn ang="0">
                        <a:pos x="31" y="0"/>
                      </a:cxn>
                    </a:cxnLst>
                    <a:rect l="txL" t="txT" r="txR" b="txB"/>
                    <a:pathLst>
                      <a:path w="96" h="174">
                        <a:moveTo>
                          <a:pt x="31" y="0"/>
                        </a:moveTo>
                        <a:lnTo>
                          <a:pt x="3" y="16"/>
                        </a:lnTo>
                        <a:lnTo>
                          <a:pt x="0" y="30"/>
                        </a:lnTo>
                        <a:lnTo>
                          <a:pt x="14" y="53"/>
                        </a:lnTo>
                        <a:lnTo>
                          <a:pt x="7" y="70"/>
                        </a:lnTo>
                        <a:lnTo>
                          <a:pt x="15" y="79"/>
                        </a:lnTo>
                        <a:lnTo>
                          <a:pt x="25" y="103"/>
                        </a:lnTo>
                        <a:lnTo>
                          <a:pt x="7" y="132"/>
                        </a:lnTo>
                        <a:lnTo>
                          <a:pt x="8" y="133"/>
                        </a:lnTo>
                        <a:lnTo>
                          <a:pt x="7" y="138"/>
                        </a:lnTo>
                        <a:lnTo>
                          <a:pt x="9" y="150"/>
                        </a:lnTo>
                        <a:lnTo>
                          <a:pt x="13" y="147"/>
                        </a:lnTo>
                        <a:lnTo>
                          <a:pt x="32" y="167"/>
                        </a:lnTo>
                        <a:lnTo>
                          <a:pt x="32" y="163"/>
                        </a:lnTo>
                        <a:lnTo>
                          <a:pt x="42" y="167"/>
                        </a:lnTo>
                        <a:lnTo>
                          <a:pt x="48" y="174"/>
                        </a:lnTo>
                        <a:lnTo>
                          <a:pt x="56" y="170"/>
                        </a:lnTo>
                        <a:lnTo>
                          <a:pt x="57" y="170"/>
                        </a:lnTo>
                        <a:lnTo>
                          <a:pt x="48" y="162"/>
                        </a:lnTo>
                        <a:lnTo>
                          <a:pt x="37" y="159"/>
                        </a:lnTo>
                        <a:lnTo>
                          <a:pt x="27" y="133"/>
                        </a:lnTo>
                        <a:lnTo>
                          <a:pt x="22" y="136"/>
                        </a:lnTo>
                        <a:lnTo>
                          <a:pt x="18" y="124"/>
                        </a:lnTo>
                        <a:lnTo>
                          <a:pt x="27" y="102"/>
                        </a:lnTo>
                        <a:lnTo>
                          <a:pt x="29" y="87"/>
                        </a:lnTo>
                        <a:lnTo>
                          <a:pt x="40" y="87"/>
                        </a:lnTo>
                        <a:lnTo>
                          <a:pt x="40" y="95"/>
                        </a:lnTo>
                        <a:lnTo>
                          <a:pt x="51" y="95"/>
                        </a:lnTo>
                        <a:lnTo>
                          <a:pt x="66" y="108"/>
                        </a:lnTo>
                        <a:lnTo>
                          <a:pt x="57" y="89"/>
                        </a:lnTo>
                        <a:lnTo>
                          <a:pt x="66" y="78"/>
                        </a:lnTo>
                        <a:lnTo>
                          <a:pt x="94" y="77"/>
                        </a:lnTo>
                        <a:lnTo>
                          <a:pt x="96" y="63"/>
                        </a:lnTo>
                        <a:lnTo>
                          <a:pt x="88" y="51"/>
                        </a:lnTo>
                        <a:lnTo>
                          <a:pt x="85" y="37"/>
                        </a:lnTo>
                        <a:lnTo>
                          <a:pt x="72" y="27"/>
                        </a:lnTo>
                        <a:lnTo>
                          <a:pt x="59" y="33"/>
                        </a:lnTo>
                        <a:lnTo>
                          <a:pt x="54" y="30"/>
                        </a:lnTo>
                        <a:lnTo>
                          <a:pt x="41" y="35"/>
                        </a:lnTo>
                        <a:lnTo>
                          <a:pt x="43" y="14"/>
                        </a:lnTo>
                        <a:lnTo>
                          <a:pt x="37" y="11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6" name="Freeform 209"/>
                  <p:cNvSpPr/>
                  <p:nvPr/>
                </p:nvSpPr>
                <p:spPr>
                  <a:xfrm>
                    <a:off x="1493" y="1465"/>
                    <a:ext cx="92" cy="104"/>
                  </a:xfrm>
                  <a:custGeom>
                    <a:avLst/>
                    <a:gdLst>
                      <a:gd name="txL" fmla="*/ 0 w 92"/>
                      <a:gd name="txT" fmla="*/ 0 h 104"/>
                      <a:gd name="txR" fmla="*/ 92 w 92"/>
                      <a:gd name="txB" fmla="*/ 104 h 104"/>
                    </a:gdLst>
                    <a:ahLst/>
                    <a:cxnLst>
                      <a:cxn ang="0">
                        <a:pos x="92" y="95"/>
                      </a:cxn>
                      <a:cxn ang="0">
                        <a:pos x="90" y="85"/>
                      </a:cxn>
                      <a:cxn ang="0">
                        <a:pos x="80" y="71"/>
                      </a:cxn>
                      <a:cxn ang="0">
                        <a:pos x="77" y="64"/>
                      </a:cxn>
                      <a:cxn ang="0">
                        <a:pos x="46" y="39"/>
                      </a:cxn>
                      <a:cxn ang="0">
                        <a:pos x="55" y="33"/>
                      </a:cxn>
                      <a:cxn ang="0">
                        <a:pos x="52" y="23"/>
                      </a:cxn>
                      <a:cxn ang="0">
                        <a:pos x="37" y="21"/>
                      </a:cxn>
                      <a:cxn ang="0">
                        <a:pos x="25" y="2"/>
                      </a:cxn>
                      <a:cxn ang="0">
                        <a:pos x="18" y="0"/>
                      </a:cxn>
                      <a:cxn ang="0">
                        <a:pos x="18" y="14"/>
                      </a:cxn>
                      <a:cxn ang="0">
                        <a:pos x="12" y="16"/>
                      </a:cxn>
                      <a:cxn ang="0">
                        <a:pos x="11" y="10"/>
                      </a:cxn>
                      <a:cxn ang="0">
                        <a:pos x="0" y="23"/>
                      </a:cxn>
                      <a:cxn ang="0">
                        <a:pos x="3" y="33"/>
                      </a:cxn>
                      <a:cxn ang="0">
                        <a:pos x="11" y="37"/>
                      </a:cxn>
                      <a:cxn ang="0">
                        <a:pos x="9" y="59"/>
                      </a:cxn>
                      <a:cxn ang="0">
                        <a:pos x="23" y="52"/>
                      </a:cxn>
                      <a:cxn ang="0">
                        <a:pos x="29" y="57"/>
                      </a:cxn>
                      <a:cxn ang="0">
                        <a:pos x="41" y="51"/>
                      </a:cxn>
                      <a:cxn ang="0">
                        <a:pos x="55" y="61"/>
                      </a:cxn>
                      <a:cxn ang="0">
                        <a:pos x="56" y="75"/>
                      </a:cxn>
                      <a:cxn ang="0">
                        <a:pos x="66" y="87"/>
                      </a:cxn>
                      <a:cxn ang="0">
                        <a:pos x="63" y="101"/>
                      </a:cxn>
                      <a:cxn ang="0">
                        <a:pos x="74" y="104"/>
                      </a:cxn>
                      <a:cxn ang="0">
                        <a:pos x="75" y="101"/>
                      </a:cxn>
                      <a:cxn ang="0">
                        <a:pos x="92" y="95"/>
                      </a:cxn>
                    </a:cxnLst>
                    <a:rect l="txL" t="txT" r="txR" b="txB"/>
                    <a:pathLst>
                      <a:path w="92" h="104">
                        <a:moveTo>
                          <a:pt x="92" y="95"/>
                        </a:moveTo>
                        <a:lnTo>
                          <a:pt x="90" y="85"/>
                        </a:lnTo>
                        <a:lnTo>
                          <a:pt x="80" y="71"/>
                        </a:lnTo>
                        <a:lnTo>
                          <a:pt x="77" y="64"/>
                        </a:lnTo>
                        <a:lnTo>
                          <a:pt x="46" y="39"/>
                        </a:lnTo>
                        <a:lnTo>
                          <a:pt x="55" y="33"/>
                        </a:lnTo>
                        <a:lnTo>
                          <a:pt x="52" y="23"/>
                        </a:lnTo>
                        <a:lnTo>
                          <a:pt x="37" y="21"/>
                        </a:lnTo>
                        <a:lnTo>
                          <a:pt x="25" y="2"/>
                        </a:lnTo>
                        <a:lnTo>
                          <a:pt x="18" y="0"/>
                        </a:lnTo>
                        <a:lnTo>
                          <a:pt x="18" y="14"/>
                        </a:lnTo>
                        <a:lnTo>
                          <a:pt x="12" y="16"/>
                        </a:lnTo>
                        <a:lnTo>
                          <a:pt x="11" y="10"/>
                        </a:lnTo>
                        <a:lnTo>
                          <a:pt x="0" y="23"/>
                        </a:lnTo>
                        <a:lnTo>
                          <a:pt x="3" y="33"/>
                        </a:lnTo>
                        <a:lnTo>
                          <a:pt x="11" y="37"/>
                        </a:lnTo>
                        <a:lnTo>
                          <a:pt x="9" y="59"/>
                        </a:lnTo>
                        <a:lnTo>
                          <a:pt x="23" y="52"/>
                        </a:lnTo>
                        <a:lnTo>
                          <a:pt x="29" y="57"/>
                        </a:lnTo>
                        <a:lnTo>
                          <a:pt x="41" y="51"/>
                        </a:lnTo>
                        <a:lnTo>
                          <a:pt x="55" y="61"/>
                        </a:lnTo>
                        <a:lnTo>
                          <a:pt x="56" y="75"/>
                        </a:lnTo>
                        <a:lnTo>
                          <a:pt x="66" y="87"/>
                        </a:lnTo>
                        <a:lnTo>
                          <a:pt x="63" y="101"/>
                        </a:lnTo>
                        <a:lnTo>
                          <a:pt x="74" y="104"/>
                        </a:lnTo>
                        <a:lnTo>
                          <a:pt x="75" y="101"/>
                        </a:lnTo>
                        <a:lnTo>
                          <a:pt x="92" y="9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7" name="Freeform 210"/>
                  <p:cNvSpPr/>
                  <p:nvPr/>
                </p:nvSpPr>
                <p:spPr>
                  <a:xfrm>
                    <a:off x="1493" y="1465"/>
                    <a:ext cx="92" cy="104"/>
                  </a:xfrm>
                  <a:custGeom>
                    <a:avLst/>
                    <a:gdLst>
                      <a:gd name="txL" fmla="*/ 0 w 92"/>
                      <a:gd name="txT" fmla="*/ 0 h 104"/>
                      <a:gd name="txR" fmla="*/ 92 w 92"/>
                      <a:gd name="txB" fmla="*/ 104 h 104"/>
                    </a:gdLst>
                    <a:ahLst/>
                    <a:cxnLst>
                      <a:cxn ang="0">
                        <a:pos x="92" y="95"/>
                      </a:cxn>
                      <a:cxn ang="0">
                        <a:pos x="90" y="85"/>
                      </a:cxn>
                      <a:cxn ang="0">
                        <a:pos x="80" y="71"/>
                      </a:cxn>
                      <a:cxn ang="0">
                        <a:pos x="77" y="64"/>
                      </a:cxn>
                      <a:cxn ang="0">
                        <a:pos x="46" y="39"/>
                      </a:cxn>
                      <a:cxn ang="0">
                        <a:pos x="55" y="33"/>
                      </a:cxn>
                      <a:cxn ang="0">
                        <a:pos x="52" y="23"/>
                      </a:cxn>
                      <a:cxn ang="0">
                        <a:pos x="37" y="21"/>
                      </a:cxn>
                      <a:cxn ang="0">
                        <a:pos x="25" y="2"/>
                      </a:cxn>
                      <a:cxn ang="0">
                        <a:pos x="18" y="0"/>
                      </a:cxn>
                      <a:cxn ang="0">
                        <a:pos x="18" y="14"/>
                      </a:cxn>
                      <a:cxn ang="0">
                        <a:pos x="12" y="16"/>
                      </a:cxn>
                      <a:cxn ang="0">
                        <a:pos x="11" y="10"/>
                      </a:cxn>
                      <a:cxn ang="0">
                        <a:pos x="0" y="23"/>
                      </a:cxn>
                      <a:cxn ang="0">
                        <a:pos x="3" y="33"/>
                      </a:cxn>
                      <a:cxn ang="0">
                        <a:pos x="11" y="37"/>
                      </a:cxn>
                      <a:cxn ang="0">
                        <a:pos x="9" y="59"/>
                      </a:cxn>
                      <a:cxn ang="0">
                        <a:pos x="23" y="52"/>
                      </a:cxn>
                      <a:cxn ang="0">
                        <a:pos x="29" y="57"/>
                      </a:cxn>
                      <a:cxn ang="0">
                        <a:pos x="41" y="51"/>
                      </a:cxn>
                      <a:cxn ang="0">
                        <a:pos x="55" y="61"/>
                      </a:cxn>
                      <a:cxn ang="0">
                        <a:pos x="56" y="75"/>
                      </a:cxn>
                      <a:cxn ang="0">
                        <a:pos x="66" y="87"/>
                      </a:cxn>
                      <a:cxn ang="0">
                        <a:pos x="63" y="101"/>
                      </a:cxn>
                      <a:cxn ang="0">
                        <a:pos x="74" y="104"/>
                      </a:cxn>
                      <a:cxn ang="0">
                        <a:pos x="75" y="101"/>
                      </a:cxn>
                      <a:cxn ang="0">
                        <a:pos x="92" y="95"/>
                      </a:cxn>
                    </a:cxnLst>
                    <a:rect l="txL" t="txT" r="txR" b="txB"/>
                    <a:pathLst>
                      <a:path w="92" h="104">
                        <a:moveTo>
                          <a:pt x="92" y="95"/>
                        </a:moveTo>
                        <a:lnTo>
                          <a:pt x="90" y="85"/>
                        </a:lnTo>
                        <a:lnTo>
                          <a:pt x="80" y="71"/>
                        </a:lnTo>
                        <a:lnTo>
                          <a:pt x="77" y="64"/>
                        </a:lnTo>
                        <a:lnTo>
                          <a:pt x="46" y="39"/>
                        </a:lnTo>
                        <a:lnTo>
                          <a:pt x="55" y="33"/>
                        </a:lnTo>
                        <a:lnTo>
                          <a:pt x="52" y="23"/>
                        </a:lnTo>
                        <a:lnTo>
                          <a:pt x="37" y="21"/>
                        </a:lnTo>
                        <a:lnTo>
                          <a:pt x="25" y="2"/>
                        </a:lnTo>
                        <a:lnTo>
                          <a:pt x="18" y="0"/>
                        </a:lnTo>
                        <a:lnTo>
                          <a:pt x="18" y="14"/>
                        </a:lnTo>
                        <a:lnTo>
                          <a:pt x="12" y="16"/>
                        </a:lnTo>
                        <a:lnTo>
                          <a:pt x="11" y="10"/>
                        </a:lnTo>
                        <a:lnTo>
                          <a:pt x="0" y="23"/>
                        </a:lnTo>
                        <a:lnTo>
                          <a:pt x="3" y="33"/>
                        </a:lnTo>
                        <a:lnTo>
                          <a:pt x="11" y="37"/>
                        </a:lnTo>
                        <a:lnTo>
                          <a:pt x="9" y="59"/>
                        </a:lnTo>
                        <a:lnTo>
                          <a:pt x="23" y="52"/>
                        </a:lnTo>
                        <a:lnTo>
                          <a:pt x="29" y="57"/>
                        </a:lnTo>
                        <a:lnTo>
                          <a:pt x="41" y="51"/>
                        </a:lnTo>
                        <a:lnTo>
                          <a:pt x="55" y="61"/>
                        </a:lnTo>
                        <a:lnTo>
                          <a:pt x="56" y="75"/>
                        </a:lnTo>
                        <a:lnTo>
                          <a:pt x="66" y="87"/>
                        </a:lnTo>
                        <a:lnTo>
                          <a:pt x="63" y="101"/>
                        </a:lnTo>
                        <a:lnTo>
                          <a:pt x="74" y="104"/>
                        </a:lnTo>
                        <a:lnTo>
                          <a:pt x="75" y="101"/>
                        </a:lnTo>
                        <a:lnTo>
                          <a:pt x="92" y="9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8" name="Freeform 211"/>
                  <p:cNvSpPr/>
                  <p:nvPr/>
                </p:nvSpPr>
                <p:spPr>
                  <a:xfrm>
                    <a:off x="1521" y="1457"/>
                    <a:ext cx="86" cy="175"/>
                  </a:xfrm>
                  <a:custGeom>
                    <a:avLst/>
                    <a:gdLst>
                      <a:gd name="txL" fmla="*/ 0 w 86"/>
                      <a:gd name="txT" fmla="*/ 0 h 175"/>
                      <a:gd name="txR" fmla="*/ 86 w 86"/>
                      <a:gd name="txB" fmla="*/ 175 h 175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1" y="5"/>
                      </a:cxn>
                      <a:cxn ang="0">
                        <a:pos x="10" y="8"/>
                      </a:cxn>
                      <a:cxn ang="0">
                        <a:pos x="38" y="0"/>
                      </a:cxn>
                      <a:cxn ang="0">
                        <a:pos x="53" y="5"/>
                      </a:cxn>
                      <a:cxn ang="0">
                        <a:pos x="57" y="16"/>
                      </a:cxn>
                      <a:cxn ang="0">
                        <a:pos x="72" y="22"/>
                      </a:cxn>
                      <a:cxn ang="0">
                        <a:pos x="59" y="27"/>
                      </a:cxn>
                      <a:cxn ang="0">
                        <a:pos x="45" y="41"/>
                      </a:cxn>
                      <a:cxn ang="0">
                        <a:pos x="41" y="51"/>
                      </a:cxn>
                      <a:cxn ang="0">
                        <a:pos x="82" y="96"/>
                      </a:cxn>
                      <a:cxn ang="0">
                        <a:pos x="86" y="115"/>
                      </a:cxn>
                      <a:cxn ang="0">
                        <a:pos x="83" y="141"/>
                      </a:cxn>
                      <a:cxn ang="0">
                        <a:pos x="62" y="154"/>
                      </a:cxn>
                      <a:cxn ang="0">
                        <a:pos x="53" y="154"/>
                      </a:cxn>
                      <a:cxn ang="0">
                        <a:pos x="50" y="166"/>
                      </a:cxn>
                      <a:cxn ang="0">
                        <a:pos x="34" y="175"/>
                      </a:cxn>
                      <a:cxn ang="0">
                        <a:pos x="34" y="157"/>
                      </a:cxn>
                      <a:cxn ang="0">
                        <a:pos x="27" y="153"/>
                      </a:cxn>
                      <a:cxn ang="0">
                        <a:pos x="42" y="147"/>
                      </a:cxn>
                      <a:cxn ang="0">
                        <a:pos x="45" y="140"/>
                      </a:cxn>
                      <a:cxn ang="0">
                        <a:pos x="65" y="131"/>
                      </a:cxn>
                      <a:cxn ang="0">
                        <a:pos x="64" y="103"/>
                      </a:cxn>
                      <a:cxn ang="0">
                        <a:pos x="62" y="93"/>
                      </a:cxn>
                      <a:cxn ang="0">
                        <a:pos x="52" y="79"/>
                      </a:cxn>
                      <a:cxn ang="0">
                        <a:pos x="50" y="72"/>
                      </a:cxn>
                      <a:cxn ang="0">
                        <a:pos x="20" y="46"/>
                      </a:cxn>
                      <a:cxn ang="0">
                        <a:pos x="28" y="42"/>
                      </a:cxn>
                      <a:cxn ang="0">
                        <a:pos x="24" y="31"/>
                      </a:cxn>
                      <a:cxn ang="0">
                        <a:pos x="10" y="28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86" h="175">
                        <a:moveTo>
                          <a:pt x="0" y="9"/>
                        </a:moveTo>
                        <a:lnTo>
                          <a:pt x="1" y="5"/>
                        </a:lnTo>
                        <a:lnTo>
                          <a:pt x="10" y="8"/>
                        </a:lnTo>
                        <a:lnTo>
                          <a:pt x="38" y="0"/>
                        </a:lnTo>
                        <a:lnTo>
                          <a:pt x="53" y="5"/>
                        </a:lnTo>
                        <a:lnTo>
                          <a:pt x="57" y="16"/>
                        </a:lnTo>
                        <a:lnTo>
                          <a:pt x="72" y="22"/>
                        </a:lnTo>
                        <a:lnTo>
                          <a:pt x="59" y="27"/>
                        </a:lnTo>
                        <a:lnTo>
                          <a:pt x="45" y="41"/>
                        </a:lnTo>
                        <a:lnTo>
                          <a:pt x="41" y="51"/>
                        </a:lnTo>
                        <a:lnTo>
                          <a:pt x="82" y="96"/>
                        </a:lnTo>
                        <a:lnTo>
                          <a:pt x="86" y="115"/>
                        </a:lnTo>
                        <a:lnTo>
                          <a:pt x="83" y="141"/>
                        </a:lnTo>
                        <a:lnTo>
                          <a:pt x="62" y="154"/>
                        </a:lnTo>
                        <a:lnTo>
                          <a:pt x="53" y="154"/>
                        </a:lnTo>
                        <a:lnTo>
                          <a:pt x="50" y="166"/>
                        </a:lnTo>
                        <a:lnTo>
                          <a:pt x="34" y="175"/>
                        </a:lnTo>
                        <a:lnTo>
                          <a:pt x="34" y="157"/>
                        </a:lnTo>
                        <a:lnTo>
                          <a:pt x="27" y="153"/>
                        </a:lnTo>
                        <a:lnTo>
                          <a:pt x="42" y="147"/>
                        </a:lnTo>
                        <a:lnTo>
                          <a:pt x="45" y="140"/>
                        </a:lnTo>
                        <a:lnTo>
                          <a:pt x="65" y="131"/>
                        </a:lnTo>
                        <a:lnTo>
                          <a:pt x="64" y="103"/>
                        </a:lnTo>
                        <a:lnTo>
                          <a:pt x="62" y="93"/>
                        </a:lnTo>
                        <a:lnTo>
                          <a:pt x="52" y="79"/>
                        </a:lnTo>
                        <a:lnTo>
                          <a:pt x="50" y="72"/>
                        </a:lnTo>
                        <a:lnTo>
                          <a:pt x="20" y="46"/>
                        </a:lnTo>
                        <a:lnTo>
                          <a:pt x="28" y="42"/>
                        </a:lnTo>
                        <a:lnTo>
                          <a:pt x="24" y="31"/>
                        </a:lnTo>
                        <a:lnTo>
                          <a:pt x="10" y="28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19" name="Freeform 212"/>
                  <p:cNvSpPr/>
                  <p:nvPr/>
                </p:nvSpPr>
                <p:spPr>
                  <a:xfrm>
                    <a:off x="1521" y="1457"/>
                    <a:ext cx="86" cy="175"/>
                  </a:xfrm>
                  <a:custGeom>
                    <a:avLst/>
                    <a:gdLst>
                      <a:gd name="txL" fmla="*/ 0 w 86"/>
                      <a:gd name="txT" fmla="*/ 0 h 175"/>
                      <a:gd name="txR" fmla="*/ 86 w 86"/>
                      <a:gd name="txB" fmla="*/ 175 h 175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1" y="5"/>
                      </a:cxn>
                      <a:cxn ang="0">
                        <a:pos x="10" y="8"/>
                      </a:cxn>
                      <a:cxn ang="0">
                        <a:pos x="38" y="0"/>
                      </a:cxn>
                      <a:cxn ang="0">
                        <a:pos x="53" y="5"/>
                      </a:cxn>
                      <a:cxn ang="0">
                        <a:pos x="57" y="16"/>
                      </a:cxn>
                      <a:cxn ang="0">
                        <a:pos x="72" y="22"/>
                      </a:cxn>
                      <a:cxn ang="0">
                        <a:pos x="59" y="27"/>
                      </a:cxn>
                      <a:cxn ang="0">
                        <a:pos x="45" y="41"/>
                      </a:cxn>
                      <a:cxn ang="0">
                        <a:pos x="41" y="51"/>
                      </a:cxn>
                      <a:cxn ang="0">
                        <a:pos x="82" y="96"/>
                      </a:cxn>
                      <a:cxn ang="0">
                        <a:pos x="86" y="115"/>
                      </a:cxn>
                      <a:cxn ang="0">
                        <a:pos x="83" y="141"/>
                      </a:cxn>
                      <a:cxn ang="0">
                        <a:pos x="62" y="154"/>
                      </a:cxn>
                      <a:cxn ang="0">
                        <a:pos x="53" y="154"/>
                      </a:cxn>
                      <a:cxn ang="0">
                        <a:pos x="50" y="166"/>
                      </a:cxn>
                      <a:cxn ang="0">
                        <a:pos x="34" y="175"/>
                      </a:cxn>
                      <a:cxn ang="0">
                        <a:pos x="34" y="157"/>
                      </a:cxn>
                      <a:cxn ang="0">
                        <a:pos x="27" y="153"/>
                      </a:cxn>
                      <a:cxn ang="0">
                        <a:pos x="42" y="147"/>
                      </a:cxn>
                      <a:cxn ang="0">
                        <a:pos x="45" y="140"/>
                      </a:cxn>
                      <a:cxn ang="0">
                        <a:pos x="65" y="131"/>
                      </a:cxn>
                      <a:cxn ang="0">
                        <a:pos x="64" y="103"/>
                      </a:cxn>
                      <a:cxn ang="0">
                        <a:pos x="62" y="93"/>
                      </a:cxn>
                      <a:cxn ang="0">
                        <a:pos x="52" y="79"/>
                      </a:cxn>
                      <a:cxn ang="0">
                        <a:pos x="50" y="72"/>
                      </a:cxn>
                      <a:cxn ang="0">
                        <a:pos x="20" y="46"/>
                      </a:cxn>
                      <a:cxn ang="0">
                        <a:pos x="28" y="42"/>
                      </a:cxn>
                      <a:cxn ang="0">
                        <a:pos x="24" y="31"/>
                      </a:cxn>
                      <a:cxn ang="0">
                        <a:pos x="10" y="28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86" h="175">
                        <a:moveTo>
                          <a:pt x="0" y="9"/>
                        </a:moveTo>
                        <a:lnTo>
                          <a:pt x="1" y="5"/>
                        </a:lnTo>
                        <a:lnTo>
                          <a:pt x="10" y="8"/>
                        </a:lnTo>
                        <a:lnTo>
                          <a:pt x="38" y="0"/>
                        </a:lnTo>
                        <a:lnTo>
                          <a:pt x="53" y="5"/>
                        </a:lnTo>
                        <a:lnTo>
                          <a:pt x="57" y="16"/>
                        </a:lnTo>
                        <a:lnTo>
                          <a:pt x="72" y="22"/>
                        </a:lnTo>
                        <a:lnTo>
                          <a:pt x="59" y="27"/>
                        </a:lnTo>
                        <a:lnTo>
                          <a:pt x="45" y="41"/>
                        </a:lnTo>
                        <a:lnTo>
                          <a:pt x="41" y="51"/>
                        </a:lnTo>
                        <a:lnTo>
                          <a:pt x="82" y="96"/>
                        </a:lnTo>
                        <a:lnTo>
                          <a:pt x="86" y="115"/>
                        </a:lnTo>
                        <a:lnTo>
                          <a:pt x="83" y="141"/>
                        </a:lnTo>
                        <a:lnTo>
                          <a:pt x="62" y="154"/>
                        </a:lnTo>
                        <a:lnTo>
                          <a:pt x="53" y="154"/>
                        </a:lnTo>
                        <a:lnTo>
                          <a:pt x="50" y="166"/>
                        </a:lnTo>
                        <a:lnTo>
                          <a:pt x="34" y="175"/>
                        </a:lnTo>
                        <a:lnTo>
                          <a:pt x="34" y="157"/>
                        </a:lnTo>
                        <a:lnTo>
                          <a:pt x="27" y="153"/>
                        </a:lnTo>
                        <a:lnTo>
                          <a:pt x="42" y="147"/>
                        </a:lnTo>
                        <a:lnTo>
                          <a:pt x="45" y="140"/>
                        </a:lnTo>
                        <a:lnTo>
                          <a:pt x="65" y="131"/>
                        </a:lnTo>
                        <a:lnTo>
                          <a:pt x="64" y="103"/>
                        </a:lnTo>
                        <a:lnTo>
                          <a:pt x="62" y="93"/>
                        </a:lnTo>
                        <a:lnTo>
                          <a:pt x="52" y="79"/>
                        </a:lnTo>
                        <a:lnTo>
                          <a:pt x="50" y="72"/>
                        </a:lnTo>
                        <a:lnTo>
                          <a:pt x="20" y="46"/>
                        </a:lnTo>
                        <a:lnTo>
                          <a:pt x="28" y="42"/>
                        </a:lnTo>
                        <a:lnTo>
                          <a:pt x="24" y="31"/>
                        </a:lnTo>
                        <a:lnTo>
                          <a:pt x="10" y="28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0" name="Freeform 213"/>
                  <p:cNvSpPr/>
                  <p:nvPr/>
                </p:nvSpPr>
                <p:spPr>
                  <a:xfrm>
                    <a:off x="1520" y="1561"/>
                    <a:ext cx="65" cy="49"/>
                  </a:xfrm>
                  <a:custGeom>
                    <a:avLst/>
                    <a:gdLst>
                      <a:gd name="txL" fmla="*/ 0 w 65"/>
                      <a:gd name="txT" fmla="*/ 0 h 49"/>
                      <a:gd name="txR" fmla="*/ 65 w 65"/>
                      <a:gd name="txB" fmla="*/ 49 h 49"/>
                    </a:gdLst>
                    <a:ahLst/>
                    <a:cxnLst>
                      <a:cxn ang="0">
                        <a:pos x="26" y="49"/>
                      </a:cxn>
                      <a:cxn ang="0">
                        <a:pos x="41" y="42"/>
                      </a:cxn>
                      <a:cxn ang="0">
                        <a:pos x="44" y="35"/>
                      </a:cxn>
                      <a:cxn ang="0">
                        <a:pos x="65" y="26"/>
                      </a:cxn>
                      <a:cxn ang="0">
                        <a:pos x="64" y="0"/>
                      </a:cxn>
                      <a:cxn ang="0">
                        <a:pos x="49" y="5"/>
                      </a:cxn>
                      <a:cxn ang="0">
                        <a:pos x="47" y="8"/>
                      </a:cxn>
                      <a:cxn ang="0">
                        <a:pos x="36" y="5"/>
                      </a:cxn>
                      <a:cxn ang="0">
                        <a:pos x="8" y="5"/>
                      </a:cxn>
                      <a:cxn ang="0">
                        <a:pos x="0" y="16"/>
                      </a:cxn>
                      <a:cxn ang="0">
                        <a:pos x="8" y="35"/>
                      </a:cxn>
                      <a:cxn ang="0">
                        <a:pos x="11" y="43"/>
                      </a:cxn>
                      <a:cxn ang="0">
                        <a:pos x="26" y="49"/>
                      </a:cxn>
                    </a:cxnLst>
                    <a:rect l="txL" t="txT" r="txR" b="txB"/>
                    <a:pathLst>
                      <a:path w="65" h="49">
                        <a:moveTo>
                          <a:pt x="26" y="49"/>
                        </a:moveTo>
                        <a:lnTo>
                          <a:pt x="41" y="42"/>
                        </a:lnTo>
                        <a:lnTo>
                          <a:pt x="44" y="35"/>
                        </a:lnTo>
                        <a:lnTo>
                          <a:pt x="65" y="26"/>
                        </a:lnTo>
                        <a:lnTo>
                          <a:pt x="64" y="0"/>
                        </a:lnTo>
                        <a:lnTo>
                          <a:pt x="49" y="5"/>
                        </a:lnTo>
                        <a:lnTo>
                          <a:pt x="47" y="8"/>
                        </a:lnTo>
                        <a:lnTo>
                          <a:pt x="36" y="5"/>
                        </a:lnTo>
                        <a:lnTo>
                          <a:pt x="8" y="5"/>
                        </a:lnTo>
                        <a:lnTo>
                          <a:pt x="0" y="16"/>
                        </a:lnTo>
                        <a:lnTo>
                          <a:pt x="8" y="35"/>
                        </a:lnTo>
                        <a:lnTo>
                          <a:pt x="11" y="43"/>
                        </a:lnTo>
                        <a:lnTo>
                          <a:pt x="26" y="4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1" name="Freeform 214"/>
                  <p:cNvSpPr/>
                  <p:nvPr/>
                </p:nvSpPr>
                <p:spPr>
                  <a:xfrm>
                    <a:off x="1520" y="1561"/>
                    <a:ext cx="65" cy="49"/>
                  </a:xfrm>
                  <a:custGeom>
                    <a:avLst/>
                    <a:gdLst>
                      <a:gd name="txL" fmla="*/ 0 w 65"/>
                      <a:gd name="txT" fmla="*/ 0 h 49"/>
                      <a:gd name="txR" fmla="*/ 65 w 65"/>
                      <a:gd name="txB" fmla="*/ 49 h 49"/>
                    </a:gdLst>
                    <a:ahLst/>
                    <a:cxnLst>
                      <a:cxn ang="0">
                        <a:pos x="26" y="49"/>
                      </a:cxn>
                      <a:cxn ang="0">
                        <a:pos x="41" y="42"/>
                      </a:cxn>
                      <a:cxn ang="0">
                        <a:pos x="44" y="35"/>
                      </a:cxn>
                      <a:cxn ang="0">
                        <a:pos x="65" y="26"/>
                      </a:cxn>
                      <a:cxn ang="0">
                        <a:pos x="64" y="0"/>
                      </a:cxn>
                      <a:cxn ang="0">
                        <a:pos x="49" y="5"/>
                      </a:cxn>
                      <a:cxn ang="0">
                        <a:pos x="47" y="8"/>
                      </a:cxn>
                      <a:cxn ang="0">
                        <a:pos x="36" y="5"/>
                      </a:cxn>
                      <a:cxn ang="0">
                        <a:pos x="8" y="5"/>
                      </a:cxn>
                      <a:cxn ang="0">
                        <a:pos x="0" y="16"/>
                      </a:cxn>
                      <a:cxn ang="0">
                        <a:pos x="8" y="35"/>
                      </a:cxn>
                      <a:cxn ang="0">
                        <a:pos x="11" y="43"/>
                      </a:cxn>
                      <a:cxn ang="0">
                        <a:pos x="26" y="49"/>
                      </a:cxn>
                    </a:cxnLst>
                    <a:rect l="txL" t="txT" r="txR" b="txB"/>
                    <a:pathLst>
                      <a:path w="65" h="49">
                        <a:moveTo>
                          <a:pt x="26" y="49"/>
                        </a:moveTo>
                        <a:lnTo>
                          <a:pt x="41" y="42"/>
                        </a:lnTo>
                        <a:lnTo>
                          <a:pt x="44" y="35"/>
                        </a:lnTo>
                        <a:lnTo>
                          <a:pt x="65" y="26"/>
                        </a:lnTo>
                        <a:lnTo>
                          <a:pt x="64" y="0"/>
                        </a:lnTo>
                        <a:lnTo>
                          <a:pt x="49" y="5"/>
                        </a:lnTo>
                        <a:lnTo>
                          <a:pt x="47" y="8"/>
                        </a:lnTo>
                        <a:lnTo>
                          <a:pt x="36" y="5"/>
                        </a:lnTo>
                        <a:lnTo>
                          <a:pt x="8" y="5"/>
                        </a:lnTo>
                        <a:lnTo>
                          <a:pt x="0" y="16"/>
                        </a:lnTo>
                        <a:lnTo>
                          <a:pt x="8" y="35"/>
                        </a:lnTo>
                        <a:lnTo>
                          <a:pt x="11" y="43"/>
                        </a:lnTo>
                        <a:lnTo>
                          <a:pt x="26" y="4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2" name="Freeform 215"/>
                  <p:cNvSpPr/>
                  <p:nvPr/>
                </p:nvSpPr>
                <p:spPr>
                  <a:xfrm>
                    <a:off x="1494" y="1651"/>
                    <a:ext cx="49" cy="61"/>
                  </a:xfrm>
                  <a:custGeom>
                    <a:avLst/>
                    <a:gdLst>
                      <a:gd name="txL" fmla="*/ 0 w 49"/>
                      <a:gd name="txT" fmla="*/ 0 h 61"/>
                      <a:gd name="txR" fmla="*/ 49 w 49"/>
                      <a:gd name="txB" fmla="*/ 61 h 61"/>
                    </a:gdLst>
                    <a:ahLst/>
                    <a:cxnLst>
                      <a:cxn ang="0">
                        <a:pos x="24" y="6"/>
                      </a:cxn>
                      <a:cxn ang="0">
                        <a:pos x="15" y="9"/>
                      </a:cxn>
                      <a:cxn ang="0">
                        <a:pos x="9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3" y="28"/>
                      </a:cxn>
                      <a:cxn ang="0">
                        <a:pos x="14" y="44"/>
                      </a:cxn>
                      <a:cxn ang="0">
                        <a:pos x="40" y="61"/>
                      </a:cxn>
                      <a:cxn ang="0">
                        <a:pos x="49" y="61"/>
                      </a:cxn>
                      <a:cxn ang="0">
                        <a:pos x="39" y="42"/>
                      </a:cxn>
                      <a:cxn ang="0">
                        <a:pos x="39" y="22"/>
                      </a:cxn>
                      <a:cxn ang="0">
                        <a:pos x="25" y="6"/>
                      </a:cxn>
                      <a:cxn ang="0">
                        <a:pos x="24" y="6"/>
                      </a:cxn>
                    </a:cxnLst>
                    <a:rect l="txL" t="txT" r="txR" b="txB"/>
                    <a:pathLst>
                      <a:path w="49" h="61">
                        <a:moveTo>
                          <a:pt x="24" y="6"/>
                        </a:moveTo>
                        <a:lnTo>
                          <a:pt x="15" y="9"/>
                        </a:lnTo>
                        <a:lnTo>
                          <a:pt x="9" y="3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28"/>
                        </a:lnTo>
                        <a:lnTo>
                          <a:pt x="14" y="44"/>
                        </a:lnTo>
                        <a:lnTo>
                          <a:pt x="40" y="61"/>
                        </a:lnTo>
                        <a:lnTo>
                          <a:pt x="49" y="61"/>
                        </a:lnTo>
                        <a:lnTo>
                          <a:pt x="39" y="42"/>
                        </a:lnTo>
                        <a:lnTo>
                          <a:pt x="39" y="22"/>
                        </a:lnTo>
                        <a:lnTo>
                          <a:pt x="25" y="6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3" name="Freeform 216"/>
                  <p:cNvSpPr/>
                  <p:nvPr/>
                </p:nvSpPr>
                <p:spPr>
                  <a:xfrm>
                    <a:off x="1494" y="1651"/>
                    <a:ext cx="49" cy="61"/>
                  </a:xfrm>
                  <a:custGeom>
                    <a:avLst/>
                    <a:gdLst>
                      <a:gd name="txL" fmla="*/ 0 w 49"/>
                      <a:gd name="txT" fmla="*/ 0 h 61"/>
                      <a:gd name="txR" fmla="*/ 49 w 49"/>
                      <a:gd name="txB" fmla="*/ 61 h 61"/>
                    </a:gdLst>
                    <a:ahLst/>
                    <a:cxnLst>
                      <a:cxn ang="0">
                        <a:pos x="24" y="6"/>
                      </a:cxn>
                      <a:cxn ang="0">
                        <a:pos x="15" y="9"/>
                      </a:cxn>
                      <a:cxn ang="0">
                        <a:pos x="9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3" y="28"/>
                      </a:cxn>
                      <a:cxn ang="0">
                        <a:pos x="14" y="44"/>
                      </a:cxn>
                      <a:cxn ang="0">
                        <a:pos x="40" y="61"/>
                      </a:cxn>
                      <a:cxn ang="0">
                        <a:pos x="49" y="61"/>
                      </a:cxn>
                      <a:cxn ang="0">
                        <a:pos x="39" y="42"/>
                      </a:cxn>
                      <a:cxn ang="0">
                        <a:pos x="39" y="22"/>
                      </a:cxn>
                      <a:cxn ang="0">
                        <a:pos x="25" y="6"/>
                      </a:cxn>
                      <a:cxn ang="0">
                        <a:pos x="24" y="6"/>
                      </a:cxn>
                    </a:cxnLst>
                    <a:rect l="txL" t="txT" r="txR" b="txB"/>
                    <a:pathLst>
                      <a:path w="49" h="61">
                        <a:moveTo>
                          <a:pt x="24" y="6"/>
                        </a:moveTo>
                        <a:lnTo>
                          <a:pt x="15" y="9"/>
                        </a:lnTo>
                        <a:lnTo>
                          <a:pt x="9" y="3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28"/>
                        </a:lnTo>
                        <a:lnTo>
                          <a:pt x="14" y="44"/>
                        </a:lnTo>
                        <a:lnTo>
                          <a:pt x="40" y="61"/>
                        </a:lnTo>
                        <a:lnTo>
                          <a:pt x="49" y="61"/>
                        </a:lnTo>
                        <a:lnTo>
                          <a:pt x="39" y="42"/>
                        </a:lnTo>
                        <a:lnTo>
                          <a:pt x="39" y="22"/>
                        </a:lnTo>
                        <a:lnTo>
                          <a:pt x="25" y="6"/>
                        </a:lnTo>
                        <a:lnTo>
                          <a:pt x="24" y="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4" name="Freeform 217"/>
                  <p:cNvSpPr/>
                  <p:nvPr/>
                </p:nvSpPr>
                <p:spPr>
                  <a:xfrm>
                    <a:off x="1612" y="1651"/>
                    <a:ext cx="123" cy="66"/>
                  </a:xfrm>
                  <a:custGeom>
                    <a:avLst/>
                    <a:gdLst>
                      <a:gd name="txL" fmla="*/ 0 w 123"/>
                      <a:gd name="txT" fmla="*/ 0 h 66"/>
                      <a:gd name="txR" fmla="*/ 123 w 123"/>
                      <a:gd name="txB" fmla="*/ 66 h 66"/>
                    </a:gdLst>
                    <a:ahLst/>
                    <a:cxnLst>
                      <a:cxn ang="0">
                        <a:pos x="71" y="23"/>
                      </a:cxn>
                      <a:cxn ang="0">
                        <a:pos x="72" y="24"/>
                      </a:cxn>
                      <a:cxn ang="0">
                        <a:pos x="71" y="27"/>
                      </a:cxn>
                      <a:cxn ang="0">
                        <a:pos x="65" y="26"/>
                      </a:cxn>
                      <a:cxn ang="0">
                        <a:pos x="62" y="32"/>
                      </a:cxn>
                      <a:cxn ang="0">
                        <a:pos x="55" y="26"/>
                      </a:cxn>
                      <a:cxn ang="0">
                        <a:pos x="38" y="43"/>
                      </a:cxn>
                      <a:cxn ang="0">
                        <a:pos x="24" y="45"/>
                      </a:cxn>
                      <a:cxn ang="0">
                        <a:pos x="19" y="60"/>
                      </a:cxn>
                      <a:cxn ang="0">
                        <a:pos x="0" y="55"/>
                      </a:cxn>
                      <a:cxn ang="0">
                        <a:pos x="10" y="66"/>
                      </a:cxn>
                      <a:cxn ang="0">
                        <a:pos x="30" y="66"/>
                      </a:cxn>
                      <a:cxn ang="0">
                        <a:pos x="34" y="60"/>
                      </a:cxn>
                      <a:cxn ang="0">
                        <a:pos x="52" y="64"/>
                      </a:cxn>
                      <a:cxn ang="0">
                        <a:pos x="63" y="58"/>
                      </a:cxn>
                      <a:cxn ang="0">
                        <a:pos x="82" y="30"/>
                      </a:cxn>
                      <a:cxn ang="0">
                        <a:pos x="106" y="30"/>
                      </a:cxn>
                      <a:cxn ang="0">
                        <a:pos x="113" y="27"/>
                      </a:cxn>
                      <a:cxn ang="0">
                        <a:pos x="109" y="24"/>
                      </a:cxn>
                      <a:cxn ang="0">
                        <a:pos x="123" y="21"/>
                      </a:cxn>
                      <a:cxn ang="0">
                        <a:pos x="103" y="11"/>
                      </a:cxn>
                      <a:cxn ang="0">
                        <a:pos x="103" y="6"/>
                      </a:cxn>
                      <a:cxn ang="0">
                        <a:pos x="93" y="0"/>
                      </a:cxn>
                      <a:cxn ang="0">
                        <a:pos x="74" y="18"/>
                      </a:cxn>
                      <a:cxn ang="0">
                        <a:pos x="71" y="23"/>
                      </a:cxn>
                    </a:cxnLst>
                    <a:rect l="txL" t="txT" r="txR" b="txB"/>
                    <a:pathLst>
                      <a:path w="123" h="66">
                        <a:moveTo>
                          <a:pt x="71" y="23"/>
                        </a:moveTo>
                        <a:lnTo>
                          <a:pt x="72" y="24"/>
                        </a:lnTo>
                        <a:lnTo>
                          <a:pt x="71" y="27"/>
                        </a:lnTo>
                        <a:lnTo>
                          <a:pt x="65" y="26"/>
                        </a:lnTo>
                        <a:lnTo>
                          <a:pt x="62" y="32"/>
                        </a:lnTo>
                        <a:lnTo>
                          <a:pt x="55" y="26"/>
                        </a:lnTo>
                        <a:lnTo>
                          <a:pt x="38" y="43"/>
                        </a:lnTo>
                        <a:lnTo>
                          <a:pt x="24" y="45"/>
                        </a:lnTo>
                        <a:lnTo>
                          <a:pt x="19" y="60"/>
                        </a:lnTo>
                        <a:lnTo>
                          <a:pt x="0" y="55"/>
                        </a:lnTo>
                        <a:lnTo>
                          <a:pt x="10" y="66"/>
                        </a:lnTo>
                        <a:lnTo>
                          <a:pt x="30" y="66"/>
                        </a:lnTo>
                        <a:lnTo>
                          <a:pt x="34" y="60"/>
                        </a:lnTo>
                        <a:lnTo>
                          <a:pt x="52" y="64"/>
                        </a:lnTo>
                        <a:lnTo>
                          <a:pt x="63" y="58"/>
                        </a:lnTo>
                        <a:lnTo>
                          <a:pt x="82" y="30"/>
                        </a:lnTo>
                        <a:lnTo>
                          <a:pt x="106" y="30"/>
                        </a:lnTo>
                        <a:lnTo>
                          <a:pt x="113" y="27"/>
                        </a:lnTo>
                        <a:lnTo>
                          <a:pt x="109" y="24"/>
                        </a:lnTo>
                        <a:lnTo>
                          <a:pt x="123" y="21"/>
                        </a:lnTo>
                        <a:lnTo>
                          <a:pt x="103" y="11"/>
                        </a:lnTo>
                        <a:lnTo>
                          <a:pt x="103" y="6"/>
                        </a:lnTo>
                        <a:lnTo>
                          <a:pt x="93" y="0"/>
                        </a:lnTo>
                        <a:lnTo>
                          <a:pt x="74" y="18"/>
                        </a:lnTo>
                        <a:lnTo>
                          <a:pt x="71" y="2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5" name="Freeform 218"/>
                  <p:cNvSpPr/>
                  <p:nvPr/>
                </p:nvSpPr>
                <p:spPr>
                  <a:xfrm>
                    <a:off x="1612" y="1651"/>
                    <a:ext cx="123" cy="66"/>
                  </a:xfrm>
                  <a:custGeom>
                    <a:avLst/>
                    <a:gdLst>
                      <a:gd name="txL" fmla="*/ 0 w 123"/>
                      <a:gd name="txT" fmla="*/ 0 h 66"/>
                      <a:gd name="txR" fmla="*/ 123 w 123"/>
                      <a:gd name="txB" fmla="*/ 66 h 66"/>
                    </a:gdLst>
                    <a:ahLst/>
                    <a:cxnLst>
                      <a:cxn ang="0">
                        <a:pos x="71" y="23"/>
                      </a:cxn>
                      <a:cxn ang="0">
                        <a:pos x="72" y="24"/>
                      </a:cxn>
                      <a:cxn ang="0">
                        <a:pos x="71" y="27"/>
                      </a:cxn>
                      <a:cxn ang="0">
                        <a:pos x="65" y="26"/>
                      </a:cxn>
                      <a:cxn ang="0">
                        <a:pos x="62" y="32"/>
                      </a:cxn>
                      <a:cxn ang="0">
                        <a:pos x="55" y="26"/>
                      </a:cxn>
                      <a:cxn ang="0">
                        <a:pos x="38" y="43"/>
                      </a:cxn>
                      <a:cxn ang="0">
                        <a:pos x="24" y="45"/>
                      </a:cxn>
                      <a:cxn ang="0">
                        <a:pos x="19" y="60"/>
                      </a:cxn>
                      <a:cxn ang="0">
                        <a:pos x="0" y="55"/>
                      </a:cxn>
                      <a:cxn ang="0">
                        <a:pos x="10" y="66"/>
                      </a:cxn>
                      <a:cxn ang="0">
                        <a:pos x="30" y="66"/>
                      </a:cxn>
                      <a:cxn ang="0">
                        <a:pos x="34" y="60"/>
                      </a:cxn>
                      <a:cxn ang="0">
                        <a:pos x="52" y="64"/>
                      </a:cxn>
                      <a:cxn ang="0">
                        <a:pos x="63" y="58"/>
                      </a:cxn>
                      <a:cxn ang="0">
                        <a:pos x="82" y="30"/>
                      </a:cxn>
                      <a:cxn ang="0">
                        <a:pos x="106" y="30"/>
                      </a:cxn>
                      <a:cxn ang="0">
                        <a:pos x="113" y="27"/>
                      </a:cxn>
                      <a:cxn ang="0">
                        <a:pos x="109" y="24"/>
                      </a:cxn>
                      <a:cxn ang="0">
                        <a:pos x="123" y="21"/>
                      </a:cxn>
                      <a:cxn ang="0">
                        <a:pos x="103" y="11"/>
                      </a:cxn>
                      <a:cxn ang="0">
                        <a:pos x="103" y="6"/>
                      </a:cxn>
                      <a:cxn ang="0">
                        <a:pos x="93" y="0"/>
                      </a:cxn>
                      <a:cxn ang="0">
                        <a:pos x="74" y="18"/>
                      </a:cxn>
                      <a:cxn ang="0">
                        <a:pos x="71" y="23"/>
                      </a:cxn>
                    </a:cxnLst>
                    <a:rect l="txL" t="txT" r="txR" b="txB"/>
                    <a:pathLst>
                      <a:path w="123" h="66">
                        <a:moveTo>
                          <a:pt x="71" y="23"/>
                        </a:moveTo>
                        <a:lnTo>
                          <a:pt x="72" y="24"/>
                        </a:lnTo>
                        <a:lnTo>
                          <a:pt x="71" y="27"/>
                        </a:lnTo>
                        <a:lnTo>
                          <a:pt x="65" y="26"/>
                        </a:lnTo>
                        <a:lnTo>
                          <a:pt x="62" y="32"/>
                        </a:lnTo>
                        <a:lnTo>
                          <a:pt x="55" y="26"/>
                        </a:lnTo>
                        <a:lnTo>
                          <a:pt x="38" y="43"/>
                        </a:lnTo>
                        <a:lnTo>
                          <a:pt x="24" y="45"/>
                        </a:lnTo>
                        <a:lnTo>
                          <a:pt x="19" y="60"/>
                        </a:lnTo>
                        <a:lnTo>
                          <a:pt x="0" y="55"/>
                        </a:lnTo>
                        <a:lnTo>
                          <a:pt x="10" y="66"/>
                        </a:lnTo>
                        <a:lnTo>
                          <a:pt x="30" y="66"/>
                        </a:lnTo>
                        <a:lnTo>
                          <a:pt x="34" y="60"/>
                        </a:lnTo>
                        <a:lnTo>
                          <a:pt x="52" y="64"/>
                        </a:lnTo>
                        <a:lnTo>
                          <a:pt x="63" y="58"/>
                        </a:lnTo>
                        <a:lnTo>
                          <a:pt x="82" y="30"/>
                        </a:lnTo>
                        <a:lnTo>
                          <a:pt x="106" y="30"/>
                        </a:lnTo>
                        <a:lnTo>
                          <a:pt x="113" y="27"/>
                        </a:lnTo>
                        <a:lnTo>
                          <a:pt x="109" y="24"/>
                        </a:lnTo>
                        <a:lnTo>
                          <a:pt x="123" y="21"/>
                        </a:lnTo>
                        <a:lnTo>
                          <a:pt x="103" y="11"/>
                        </a:lnTo>
                        <a:lnTo>
                          <a:pt x="103" y="6"/>
                        </a:lnTo>
                        <a:lnTo>
                          <a:pt x="93" y="0"/>
                        </a:lnTo>
                        <a:lnTo>
                          <a:pt x="74" y="18"/>
                        </a:lnTo>
                        <a:lnTo>
                          <a:pt x="71" y="2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6" name="Freeform 219"/>
                  <p:cNvSpPr/>
                  <p:nvPr/>
                </p:nvSpPr>
                <p:spPr>
                  <a:xfrm>
                    <a:off x="1667" y="1673"/>
                    <a:ext cx="19" cy="20"/>
                  </a:xfrm>
                  <a:custGeom>
                    <a:avLst/>
                    <a:gdLst>
                      <a:gd name="txL" fmla="*/ 0 w 19"/>
                      <a:gd name="txT" fmla="*/ 0 h 20"/>
                      <a:gd name="txR" fmla="*/ 19 w 19"/>
                      <a:gd name="txB" fmla="*/ 20 h 20"/>
                    </a:gdLst>
                    <a:ahLst/>
                    <a:cxnLst>
                      <a:cxn ang="0">
                        <a:pos x="0" y="6"/>
                      </a:cxn>
                      <a:cxn ang="0">
                        <a:pos x="8" y="20"/>
                      </a:cxn>
                      <a:cxn ang="0">
                        <a:pos x="10" y="6"/>
                      </a:cxn>
                      <a:cxn ang="0">
                        <a:pos x="16" y="10"/>
                      </a:cxn>
                      <a:cxn ang="0">
                        <a:pos x="19" y="6"/>
                      </a:cxn>
                      <a:cxn ang="0">
                        <a:pos x="18" y="0"/>
                      </a:cxn>
                      <a:cxn ang="0">
                        <a:pos x="0" y="9"/>
                      </a:cxn>
                      <a:cxn ang="0">
                        <a:pos x="0" y="6"/>
                      </a:cxn>
                    </a:cxnLst>
                    <a:rect l="txL" t="txT" r="txR" b="txB"/>
                    <a:pathLst>
                      <a:path w="19" h="20">
                        <a:moveTo>
                          <a:pt x="0" y="6"/>
                        </a:moveTo>
                        <a:lnTo>
                          <a:pt x="8" y="20"/>
                        </a:lnTo>
                        <a:lnTo>
                          <a:pt x="10" y="6"/>
                        </a:lnTo>
                        <a:lnTo>
                          <a:pt x="16" y="10"/>
                        </a:lnTo>
                        <a:lnTo>
                          <a:pt x="19" y="6"/>
                        </a:lnTo>
                        <a:lnTo>
                          <a:pt x="18" y="0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7" name="Freeform 220"/>
                  <p:cNvSpPr/>
                  <p:nvPr/>
                </p:nvSpPr>
                <p:spPr>
                  <a:xfrm>
                    <a:off x="1667" y="1673"/>
                    <a:ext cx="19" cy="20"/>
                  </a:xfrm>
                  <a:custGeom>
                    <a:avLst/>
                    <a:gdLst>
                      <a:gd name="txL" fmla="*/ 0 w 19"/>
                      <a:gd name="txT" fmla="*/ 0 h 20"/>
                      <a:gd name="txR" fmla="*/ 19 w 19"/>
                      <a:gd name="txB" fmla="*/ 20 h 20"/>
                    </a:gdLst>
                    <a:ahLst/>
                    <a:cxnLst>
                      <a:cxn ang="0">
                        <a:pos x="0" y="6"/>
                      </a:cxn>
                      <a:cxn ang="0">
                        <a:pos x="8" y="20"/>
                      </a:cxn>
                      <a:cxn ang="0">
                        <a:pos x="10" y="6"/>
                      </a:cxn>
                      <a:cxn ang="0">
                        <a:pos x="16" y="10"/>
                      </a:cxn>
                      <a:cxn ang="0">
                        <a:pos x="19" y="6"/>
                      </a:cxn>
                      <a:cxn ang="0">
                        <a:pos x="18" y="0"/>
                      </a:cxn>
                      <a:cxn ang="0">
                        <a:pos x="0" y="9"/>
                      </a:cxn>
                      <a:cxn ang="0">
                        <a:pos x="0" y="6"/>
                      </a:cxn>
                    </a:cxnLst>
                    <a:rect l="txL" t="txT" r="txR" b="txB"/>
                    <a:pathLst>
                      <a:path w="19" h="20">
                        <a:moveTo>
                          <a:pt x="0" y="6"/>
                        </a:moveTo>
                        <a:lnTo>
                          <a:pt x="8" y="20"/>
                        </a:lnTo>
                        <a:lnTo>
                          <a:pt x="10" y="6"/>
                        </a:lnTo>
                        <a:lnTo>
                          <a:pt x="16" y="10"/>
                        </a:lnTo>
                        <a:lnTo>
                          <a:pt x="19" y="6"/>
                        </a:lnTo>
                        <a:lnTo>
                          <a:pt x="18" y="0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8" name="Freeform 221"/>
                  <p:cNvSpPr/>
                  <p:nvPr/>
                </p:nvSpPr>
                <p:spPr>
                  <a:xfrm>
                    <a:off x="1601" y="1680"/>
                    <a:ext cx="128" cy="96"/>
                  </a:xfrm>
                  <a:custGeom>
                    <a:avLst/>
                    <a:gdLst>
                      <a:gd name="txL" fmla="*/ 0 w 128"/>
                      <a:gd name="txT" fmla="*/ 0 h 96"/>
                      <a:gd name="txR" fmla="*/ 128 w 128"/>
                      <a:gd name="txB" fmla="*/ 96 h 96"/>
                    </a:gdLst>
                    <a:ahLst/>
                    <a:cxnLst>
                      <a:cxn ang="0">
                        <a:pos x="8" y="26"/>
                      </a:cxn>
                      <a:cxn ang="0">
                        <a:pos x="18" y="37"/>
                      </a:cxn>
                      <a:cxn ang="0">
                        <a:pos x="37" y="37"/>
                      </a:cxn>
                      <a:cxn ang="0">
                        <a:pos x="42" y="30"/>
                      </a:cxn>
                      <a:cxn ang="0">
                        <a:pos x="59" y="35"/>
                      </a:cxn>
                      <a:cxn ang="0">
                        <a:pos x="72" y="30"/>
                      </a:cxn>
                      <a:cxn ang="0">
                        <a:pos x="91" y="0"/>
                      </a:cxn>
                      <a:cxn ang="0">
                        <a:pos x="115" y="0"/>
                      </a:cxn>
                      <a:cxn ang="0">
                        <a:pos x="109" y="11"/>
                      </a:cxn>
                      <a:cxn ang="0">
                        <a:pos x="116" y="22"/>
                      </a:cxn>
                      <a:cxn ang="0">
                        <a:pos x="114" y="26"/>
                      </a:cxn>
                      <a:cxn ang="0">
                        <a:pos x="128" y="40"/>
                      </a:cxn>
                      <a:cxn ang="0">
                        <a:pos x="115" y="40"/>
                      </a:cxn>
                      <a:cxn ang="0">
                        <a:pos x="105" y="61"/>
                      </a:cxn>
                      <a:cxn ang="0">
                        <a:pos x="94" y="69"/>
                      </a:cxn>
                      <a:cxn ang="0">
                        <a:pos x="98" y="75"/>
                      </a:cxn>
                      <a:cxn ang="0">
                        <a:pos x="92" y="88"/>
                      </a:cxn>
                      <a:cxn ang="0">
                        <a:pos x="79" y="93"/>
                      </a:cxn>
                      <a:cxn ang="0">
                        <a:pos x="74" y="96"/>
                      </a:cxn>
                      <a:cxn ang="0">
                        <a:pos x="69" y="87"/>
                      </a:cxn>
                      <a:cxn ang="0">
                        <a:pos x="55" y="85"/>
                      </a:cxn>
                      <a:cxn ang="0">
                        <a:pos x="37" y="91"/>
                      </a:cxn>
                      <a:cxn ang="0">
                        <a:pos x="36" y="81"/>
                      </a:cxn>
                      <a:cxn ang="0">
                        <a:pos x="18" y="83"/>
                      </a:cxn>
                      <a:cxn ang="0">
                        <a:pos x="14" y="65"/>
                      </a:cxn>
                      <a:cxn ang="0">
                        <a:pos x="4" y="54"/>
                      </a:cxn>
                      <a:cxn ang="0">
                        <a:pos x="0" y="37"/>
                      </a:cxn>
                      <a:cxn ang="0">
                        <a:pos x="7" y="26"/>
                      </a:cxn>
                      <a:cxn ang="0">
                        <a:pos x="8" y="26"/>
                      </a:cxn>
                    </a:cxnLst>
                    <a:rect l="txL" t="txT" r="txR" b="txB"/>
                    <a:pathLst>
                      <a:path w="128" h="96">
                        <a:moveTo>
                          <a:pt x="8" y="26"/>
                        </a:moveTo>
                        <a:lnTo>
                          <a:pt x="18" y="37"/>
                        </a:lnTo>
                        <a:lnTo>
                          <a:pt x="37" y="37"/>
                        </a:lnTo>
                        <a:lnTo>
                          <a:pt x="42" y="30"/>
                        </a:lnTo>
                        <a:lnTo>
                          <a:pt x="59" y="35"/>
                        </a:lnTo>
                        <a:lnTo>
                          <a:pt x="72" y="30"/>
                        </a:lnTo>
                        <a:lnTo>
                          <a:pt x="91" y="0"/>
                        </a:lnTo>
                        <a:lnTo>
                          <a:pt x="115" y="0"/>
                        </a:lnTo>
                        <a:lnTo>
                          <a:pt x="109" y="11"/>
                        </a:lnTo>
                        <a:lnTo>
                          <a:pt x="116" y="22"/>
                        </a:lnTo>
                        <a:lnTo>
                          <a:pt x="114" y="26"/>
                        </a:lnTo>
                        <a:lnTo>
                          <a:pt x="128" y="40"/>
                        </a:lnTo>
                        <a:lnTo>
                          <a:pt x="115" y="40"/>
                        </a:lnTo>
                        <a:lnTo>
                          <a:pt x="105" y="61"/>
                        </a:lnTo>
                        <a:lnTo>
                          <a:pt x="94" y="69"/>
                        </a:lnTo>
                        <a:lnTo>
                          <a:pt x="98" y="75"/>
                        </a:lnTo>
                        <a:lnTo>
                          <a:pt x="92" y="88"/>
                        </a:lnTo>
                        <a:lnTo>
                          <a:pt x="79" y="93"/>
                        </a:lnTo>
                        <a:lnTo>
                          <a:pt x="74" y="96"/>
                        </a:lnTo>
                        <a:lnTo>
                          <a:pt x="69" y="87"/>
                        </a:lnTo>
                        <a:lnTo>
                          <a:pt x="55" y="85"/>
                        </a:lnTo>
                        <a:lnTo>
                          <a:pt x="37" y="91"/>
                        </a:lnTo>
                        <a:lnTo>
                          <a:pt x="36" y="81"/>
                        </a:lnTo>
                        <a:lnTo>
                          <a:pt x="18" y="83"/>
                        </a:lnTo>
                        <a:lnTo>
                          <a:pt x="14" y="65"/>
                        </a:lnTo>
                        <a:lnTo>
                          <a:pt x="4" y="54"/>
                        </a:lnTo>
                        <a:lnTo>
                          <a:pt x="0" y="37"/>
                        </a:lnTo>
                        <a:lnTo>
                          <a:pt x="7" y="26"/>
                        </a:lnTo>
                        <a:lnTo>
                          <a:pt x="8" y="2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29" name="Freeform 222"/>
                  <p:cNvSpPr/>
                  <p:nvPr/>
                </p:nvSpPr>
                <p:spPr>
                  <a:xfrm>
                    <a:off x="1601" y="1680"/>
                    <a:ext cx="128" cy="96"/>
                  </a:xfrm>
                  <a:custGeom>
                    <a:avLst/>
                    <a:gdLst>
                      <a:gd name="txL" fmla="*/ 0 w 128"/>
                      <a:gd name="txT" fmla="*/ 0 h 96"/>
                      <a:gd name="txR" fmla="*/ 128 w 128"/>
                      <a:gd name="txB" fmla="*/ 96 h 96"/>
                    </a:gdLst>
                    <a:ahLst/>
                    <a:cxnLst>
                      <a:cxn ang="0">
                        <a:pos x="8" y="26"/>
                      </a:cxn>
                      <a:cxn ang="0">
                        <a:pos x="18" y="37"/>
                      </a:cxn>
                      <a:cxn ang="0">
                        <a:pos x="37" y="37"/>
                      </a:cxn>
                      <a:cxn ang="0">
                        <a:pos x="42" y="30"/>
                      </a:cxn>
                      <a:cxn ang="0">
                        <a:pos x="59" y="35"/>
                      </a:cxn>
                      <a:cxn ang="0">
                        <a:pos x="72" y="30"/>
                      </a:cxn>
                      <a:cxn ang="0">
                        <a:pos x="91" y="0"/>
                      </a:cxn>
                      <a:cxn ang="0">
                        <a:pos x="115" y="0"/>
                      </a:cxn>
                      <a:cxn ang="0">
                        <a:pos x="109" y="11"/>
                      </a:cxn>
                      <a:cxn ang="0">
                        <a:pos x="116" y="22"/>
                      </a:cxn>
                      <a:cxn ang="0">
                        <a:pos x="114" y="26"/>
                      </a:cxn>
                      <a:cxn ang="0">
                        <a:pos x="128" y="40"/>
                      </a:cxn>
                      <a:cxn ang="0">
                        <a:pos x="115" y="40"/>
                      </a:cxn>
                      <a:cxn ang="0">
                        <a:pos x="105" y="61"/>
                      </a:cxn>
                      <a:cxn ang="0">
                        <a:pos x="94" y="69"/>
                      </a:cxn>
                      <a:cxn ang="0">
                        <a:pos x="98" y="75"/>
                      </a:cxn>
                      <a:cxn ang="0">
                        <a:pos x="92" y="88"/>
                      </a:cxn>
                      <a:cxn ang="0">
                        <a:pos x="79" y="93"/>
                      </a:cxn>
                      <a:cxn ang="0">
                        <a:pos x="74" y="96"/>
                      </a:cxn>
                      <a:cxn ang="0">
                        <a:pos x="69" y="87"/>
                      </a:cxn>
                      <a:cxn ang="0">
                        <a:pos x="55" y="85"/>
                      </a:cxn>
                      <a:cxn ang="0">
                        <a:pos x="37" y="91"/>
                      </a:cxn>
                      <a:cxn ang="0">
                        <a:pos x="36" y="81"/>
                      </a:cxn>
                      <a:cxn ang="0">
                        <a:pos x="18" y="83"/>
                      </a:cxn>
                      <a:cxn ang="0">
                        <a:pos x="14" y="65"/>
                      </a:cxn>
                      <a:cxn ang="0">
                        <a:pos x="4" y="54"/>
                      </a:cxn>
                      <a:cxn ang="0">
                        <a:pos x="0" y="37"/>
                      </a:cxn>
                      <a:cxn ang="0">
                        <a:pos x="7" y="26"/>
                      </a:cxn>
                      <a:cxn ang="0">
                        <a:pos x="8" y="26"/>
                      </a:cxn>
                    </a:cxnLst>
                    <a:rect l="txL" t="txT" r="txR" b="txB"/>
                    <a:pathLst>
                      <a:path w="128" h="96">
                        <a:moveTo>
                          <a:pt x="8" y="26"/>
                        </a:moveTo>
                        <a:lnTo>
                          <a:pt x="18" y="37"/>
                        </a:lnTo>
                        <a:lnTo>
                          <a:pt x="37" y="37"/>
                        </a:lnTo>
                        <a:lnTo>
                          <a:pt x="42" y="30"/>
                        </a:lnTo>
                        <a:lnTo>
                          <a:pt x="59" y="35"/>
                        </a:lnTo>
                        <a:lnTo>
                          <a:pt x="72" y="30"/>
                        </a:lnTo>
                        <a:lnTo>
                          <a:pt x="91" y="0"/>
                        </a:lnTo>
                        <a:lnTo>
                          <a:pt x="115" y="0"/>
                        </a:lnTo>
                        <a:lnTo>
                          <a:pt x="109" y="11"/>
                        </a:lnTo>
                        <a:lnTo>
                          <a:pt x="116" y="22"/>
                        </a:lnTo>
                        <a:lnTo>
                          <a:pt x="114" y="26"/>
                        </a:lnTo>
                        <a:lnTo>
                          <a:pt x="128" y="40"/>
                        </a:lnTo>
                        <a:lnTo>
                          <a:pt x="115" y="40"/>
                        </a:lnTo>
                        <a:lnTo>
                          <a:pt x="105" y="61"/>
                        </a:lnTo>
                        <a:lnTo>
                          <a:pt x="94" y="69"/>
                        </a:lnTo>
                        <a:lnTo>
                          <a:pt x="98" y="75"/>
                        </a:lnTo>
                        <a:lnTo>
                          <a:pt x="92" y="88"/>
                        </a:lnTo>
                        <a:lnTo>
                          <a:pt x="79" y="93"/>
                        </a:lnTo>
                        <a:lnTo>
                          <a:pt x="74" y="96"/>
                        </a:lnTo>
                        <a:lnTo>
                          <a:pt x="69" y="87"/>
                        </a:lnTo>
                        <a:lnTo>
                          <a:pt x="55" y="85"/>
                        </a:lnTo>
                        <a:lnTo>
                          <a:pt x="37" y="91"/>
                        </a:lnTo>
                        <a:lnTo>
                          <a:pt x="36" y="81"/>
                        </a:lnTo>
                        <a:lnTo>
                          <a:pt x="18" y="83"/>
                        </a:lnTo>
                        <a:lnTo>
                          <a:pt x="14" y="65"/>
                        </a:lnTo>
                        <a:lnTo>
                          <a:pt x="4" y="54"/>
                        </a:lnTo>
                        <a:lnTo>
                          <a:pt x="0" y="37"/>
                        </a:lnTo>
                        <a:lnTo>
                          <a:pt x="7" y="26"/>
                        </a:lnTo>
                        <a:lnTo>
                          <a:pt x="8" y="2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0" name="Freeform 223"/>
                  <p:cNvSpPr/>
                  <p:nvPr/>
                </p:nvSpPr>
                <p:spPr>
                  <a:xfrm>
                    <a:off x="1882" y="1732"/>
                    <a:ext cx="131" cy="99"/>
                  </a:xfrm>
                  <a:custGeom>
                    <a:avLst/>
                    <a:gdLst>
                      <a:gd name="txL" fmla="*/ 0 w 131"/>
                      <a:gd name="txT" fmla="*/ 0 h 99"/>
                      <a:gd name="txR" fmla="*/ 131 w 131"/>
                      <a:gd name="txB" fmla="*/ 99 h 99"/>
                    </a:gdLst>
                    <a:ahLst/>
                    <a:cxnLst>
                      <a:cxn ang="0">
                        <a:pos x="128" y="27"/>
                      </a:cxn>
                      <a:cxn ang="0">
                        <a:pos x="129" y="52"/>
                      </a:cxn>
                      <a:cxn ang="0">
                        <a:pos x="131" y="99"/>
                      </a:cxn>
                      <a:cxn ang="0">
                        <a:pos x="115" y="87"/>
                      </a:cxn>
                      <a:cxn ang="0">
                        <a:pos x="85" y="90"/>
                      </a:cxn>
                      <a:cxn ang="0">
                        <a:pos x="93" y="78"/>
                      </a:cxn>
                      <a:cxn ang="0">
                        <a:pos x="99" y="78"/>
                      </a:cxn>
                      <a:cxn ang="0">
                        <a:pos x="92" y="59"/>
                      </a:cxn>
                      <a:cxn ang="0">
                        <a:pos x="35" y="36"/>
                      </a:cxn>
                      <a:cxn ang="0">
                        <a:pos x="23" y="41"/>
                      </a:cxn>
                      <a:cxn ang="0">
                        <a:pos x="23" y="32"/>
                      </a:cxn>
                      <a:cxn ang="0">
                        <a:pos x="14" y="27"/>
                      </a:cxn>
                      <a:cxn ang="0">
                        <a:pos x="35" y="24"/>
                      </a:cxn>
                      <a:cxn ang="0">
                        <a:pos x="37" y="18"/>
                      </a:cxn>
                      <a:cxn ang="0">
                        <a:pos x="16" y="21"/>
                      </a:cxn>
                      <a:cxn ang="0">
                        <a:pos x="12" y="13"/>
                      </a:cxn>
                      <a:cxn ang="0">
                        <a:pos x="0" y="11"/>
                      </a:cxn>
                      <a:cxn ang="0">
                        <a:pos x="16" y="0"/>
                      </a:cxn>
                      <a:cxn ang="0">
                        <a:pos x="23" y="0"/>
                      </a:cxn>
                      <a:cxn ang="0">
                        <a:pos x="38" y="4"/>
                      </a:cxn>
                      <a:cxn ang="0">
                        <a:pos x="42" y="21"/>
                      </a:cxn>
                      <a:cxn ang="0">
                        <a:pos x="53" y="33"/>
                      </a:cxn>
                      <a:cxn ang="0">
                        <a:pos x="59" y="33"/>
                      </a:cxn>
                      <a:cxn ang="0">
                        <a:pos x="71" y="20"/>
                      </a:cxn>
                      <a:cxn ang="0">
                        <a:pos x="88" y="12"/>
                      </a:cxn>
                      <a:cxn ang="0">
                        <a:pos x="129" y="27"/>
                      </a:cxn>
                      <a:cxn ang="0">
                        <a:pos x="128" y="27"/>
                      </a:cxn>
                    </a:cxnLst>
                    <a:rect l="txL" t="txT" r="txR" b="txB"/>
                    <a:pathLst>
                      <a:path w="131" h="99">
                        <a:moveTo>
                          <a:pt x="128" y="27"/>
                        </a:moveTo>
                        <a:lnTo>
                          <a:pt x="129" y="52"/>
                        </a:lnTo>
                        <a:lnTo>
                          <a:pt x="131" y="99"/>
                        </a:lnTo>
                        <a:lnTo>
                          <a:pt x="115" y="87"/>
                        </a:lnTo>
                        <a:lnTo>
                          <a:pt x="85" y="90"/>
                        </a:lnTo>
                        <a:lnTo>
                          <a:pt x="93" y="78"/>
                        </a:lnTo>
                        <a:lnTo>
                          <a:pt x="99" y="78"/>
                        </a:lnTo>
                        <a:lnTo>
                          <a:pt x="92" y="59"/>
                        </a:lnTo>
                        <a:lnTo>
                          <a:pt x="35" y="36"/>
                        </a:lnTo>
                        <a:lnTo>
                          <a:pt x="23" y="41"/>
                        </a:lnTo>
                        <a:lnTo>
                          <a:pt x="23" y="32"/>
                        </a:lnTo>
                        <a:lnTo>
                          <a:pt x="14" y="27"/>
                        </a:lnTo>
                        <a:lnTo>
                          <a:pt x="35" y="24"/>
                        </a:lnTo>
                        <a:lnTo>
                          <a:pt x="37" y="18"/>
                        </a:lnTo>
                        <a:lnTo>
                          <a:pt x="16" y="21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16" y="0"/>
                        </a:lnTo>
                        <a:lnTo>
                          <a:pt x="23" y="0"/>
                        </a:lnTo>
                        <a:lnTo>
                          <a:pt x="38" y="4"/>
                        </a:lnTo>
                        <a:lnTo>
                          <a:pt x="42" y="21"/>
                        </a:lnTo>
                        <a:lnTo>
                          <a:pt x="53" y="33"/>
                        </a:lnTo>
                        <a:lnTo>
                          <a:pt x="59" y="33"/>
                        </a:lnTo>
                        <a:lnTo>
                          <a:pt x="71" y="20"/>
                        </a:lnTo>
                        <a:lnTo>
                          <a:pt x="88" y="12"/>
                        </a:lnTo>
                        <a:lnTo>
                          <a:pt x="129" y="27"/>
                        </a:lnTo>
                        <a:lnTo>
                          <a:pt x="128" y="27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1" name="Freeform 224"/>
                  <p:cNvSpPr/>
                  <p:nvPr/>
                </p:nvSpPr>
                <p:spPr>
                  <a:xfrm>
                    <a:off x="1882" y="1732"/>
                    <a:ext cx="131" cy="99"/>
                  </a:xfrm>
                  <a:custGeom>
                    <a:avLst/>
                    <a:gdLst>
                      <a:gd name="txL" fmla="*/ 0 w 131"/>
                      <a:gd name="txT" fmla="*/ 0 h 99"/>
                      <a:gd name="txR" fmla="*/ 131 w 131"/>
                      <a:gd name="txB" fmla="*/ 99 h 99"/>
                    </a:gdLst>
                    <a:ahLst/>
                    <a:cxnLst>
                      <a:cxn ang="0">
                        <a:pos x="128" y="27"/>
                      </a:cxn>
                      <a:cxn ang="0">
                        <a:pos x="129" y="52"/>
                      </a:cxn>
                      <a:cxn ang="0">
                        <a:pos x="131" y="99"/>
                      </a:cxn>
                      <a:cxn ang="0">
                        <a:pos x="115" y="87"/>
                      </a:cxn>
                      <a:cxn ang="0">
                        <a:pos x="85" y="90"/>
                      </a:cxn>
                      <a:cxn ang="0">
                        <a:pos x="93" y="78"/>
                      </a:cxn>
                      <a:cxn ang="0">
                        <a:pos x="99" y="78"/>
                      </a:cxn>
                      <a:cxn ang="0">
                        <a:pos x="92" y="59"/>
                      </a:cxn>
                      <a:cxn ang="0">
                        <a:pos x="35" y="36"/>
                      </a:cxn>
                      <a:cxn ang="0">
                        <a:pos x="23" y="41"/>
                      </a:cxn>
                      <a:cxn ang="0">
                        <a:pos x="23" y="32"/>
                      </a:cxn>
                      <a:cxn ang="0">
                        <a:pos x="14" y="27"/>
                      </a:cxn>
                      <a:cxn ang="0">
                        <a:pos x="35" y="24"/>
                      </a:cxn>
                      <a:cxn ang="0">
                        <a:pos x="37" y="18"/>
                      </a:cxn>
                      <a:cxn ang="0">
                        <a:pos x="16" y="21"/>
                      </a:cxn>
                      <a:cxn ang="0">
                        <a:pos x="12" y="13"/>
                      </a:cxn>
                      <a:cxn ang="0">
                        <a:pos x="0" y="11"/>
                      </a:cxn>
                      <a:cxn ang="0">
                        <a:pos x="16" y="0"/>
                      </a:cxn>
                      <a:cxn ang="0">
                        <a:pos x="23" y="0"/>
                      </a:cxn>
                      <a:cxn ang="0">
                        <a:pos x="38" y="4"/>
                      </a:cxn>
                      <a:cxn ang="0">
                        <a:pos x="42" y="21"/>
                      </a:cxn>
                      <a:cxn ang="0">
                        <a:pos x="53" y="33"/>
                      </a:cxn>
                      <a:cxn ang="0">
                        <a:pos x="59" y="33"/>
                      </a:cxn>
                      <a:cxn ang="0">
                        <a:pos x="71" y="20"/>
                      </a:cxn>
                      <a:cxn ang="0">
                        <a:pos x="88" y="12"/>
                      </a:cxn>
                      <a:cxn ang="0">
                        <a:pos x="129" y="27"/>
                      </a:cxn>
                      <a:cxn ang="0">
                        <a:pos x="128" y="27"/>
                      </a:cxn>
                    </a:cxnLst>
                    <a:rect l="txL" t="txT" r="txR" b="txB"/>
                    <a:pathLst>
                      <a:path w="131" h="99">
                        <a:moveTo>
                          <a:pt x="128" y="27"/>
                        </a:moveTo>
                        <a:lnTo>
                          <a:pt x="129" y="52"/>
                        </a:lnTo>
                        <a:lnTo>
                          <a:pt x="131" y="99"/>
                        </a:lnTo>
                        <a:lnTo>
                          <a:pt x="115" y="87"/>
                        </a:lnTo>
                        <a:lnTo>
                          <a:pt x="85" y="90"/>
                        </a:lnTo>
                        <a:lnTo>
                          <a:pt x="93" y="78"/>
                        </a:lnTo>
                        <a:lnTo>
                          <a:pt x="99" y="78"/>
                        </a:lnTo>
                        <a:lnTo>
                          <a:pt x="92" y="59"/>
                        </a:lnTo>
                        <a:lnTo>
                          <a:pt x="35" y="36"/>
                        </a:lnTo>
                        <a:lnTo>
                          <a:pt x="23" y="41"/>
                        </a:lnTo>
                        <a:lnTo>
                          <a:pt x="23" y="32"/>
                        </a:lnTo>
                        <a:lnTo>
                          <a:pt x="14" y="27"/>
                        </a:lnTo>
                        <a:lnTo>
                          <a:pt x="35" y="24"/>
                        </a:lnTo>
                        <a:lnTo>
                          <a:pt x="37" y="18"/>
                        </a:lnTo>
                        <a:lnTo>
                          <a:pt x="16" y="21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16" y="0"/>
                        </a:lnTo>
                        <a:lnTo>
                          <a:pt x="23" y="0"/>
                        </a:lnTo>
                        <a:lnTo>
                          <a:pt x="38" y="4"/>
                        </a:lnTo>
                        <a:lnTo>
                          <a:pt x="42" y="21"/>
                        </a:lnTo>
                        <a:lnTo>
                          <a:pt x="53" y="33"/>
                        </a:lnTo>
                        <a:lnTo>
                          <a:pt x="59" y="33"/>
                        </a:lnTo>
                        <a:lnTo>
                          <a:pt x="71" y="20"/>
                        </a:lnTo>
                        <a:lnTo>
                          <a:pt x="88" y="12"/>
                        </a:lnTo>
                        <a:lnTo>
                          <a:pt x="129" y="27"/>
                        </a:lnTo>
                        <a:lnTo>
                          <a:pt x="128" y="27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2" name="Freeform 225"/>
                  <p:cNvSpPr/>
                  <p:nvPr/>
                </p:nvSpPr>
                <p:spPr>
                  <a:xfrm>
                    <a:off x="2012" y="1758"/>
                    <a:ext cx="121" cy="90"/>
                  </a:xfrm>
                  <a:custGeom>
                    <a:avLst/>
                    <a:gdLst>
                      <a:gd name="txL" fmla="*/ 0 w 121"/>
                      <a:gd name="txT" fmla="*/ 0 h 90"/>
                      <a:gd name="txR" fmla="*/ 121 w 121"/>
                      <a:gd name="txB" fmla="*/ 90 h 90"/>
                    </a:gdLst>
                    <a:ahLst/>
                    <a:cxnLst>
                      <a:cxn ang="0">
                        <a:pos x="2" y="7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  <a:cxn ang="0">
                        <a:pos x="30" y="8"/>
                      </a:cxn>
                      <a:cxn ang="0">
                        <a:pos x="54" y="21"/>
                      </a:cxn>
                      <a:cxn ang="0">
                        <a:pos x="58" y="31"/>
                      </a:cxn>
                      <a:cxn ang="0">
                        <a:pos x="84" y="39"/>
                      </a:cxn>
                      <a:cxn ang="0">
                        <a:pos x="84" y="45"/>
                      </a:cxn>
                      <a:cxn ang="0">
                        <a:pos x="74" y="46"/>
                      </a:cxn>
                      <a:cxn ang="0">
                        <a:pos x="75" y="51"/>
                      </a:cxn>
                      <a:cxn ang="0">
                        <a:pos x="89" y="60"/>
                      </a:cxn>
                      <a:cxn ang="0">
                        <a:pos x="95" y="73"/>
                      </a:cxn>
                      <a:cxn ang="0">
                        <a:pos x="103" y="73"/>
                      </a:cxn>
                      <a:cxn ang="0">
                        <a:pos x="100" y="76"/>
                      </a:cxn>
                      <a:cxn ang="0">
                        <a:pos x="121" y="85"/>
                      </a:cxn>
                      <a:cxn ang="0">
                        <a:pos x="119" y="90"/>
                      </a:cxn>
                      <a:cxn ang="0">
                        <a:pos x="81" y="84"/>
                      </a:cxn>
                      <a:cxn ang="0">
                        <a:pos x="61" y="60"/>
                      </a:cxn>
                      <a:cxn ang="0">
                        <a:pos x="44" y="55"/>
                      </a:cxn>
                      <a:cxn ang="0">
                        <a:pos x="39" y="55"/>
                      </a:cxn>
                      <a:cxn ang="0">
                        <a:pos x="24" y="65"/>
                      </a:cxn>
                      <a:cxn ang="0">
                        <a:pos x="26" y="68"/>
                      </a:cxn>
                      <a:cxn ang="0">
                        <a:pos x="18" y="75"/>
                      </a:cxn>
                      <a:cxn ang="0">
                        <a:pos x="2" y="73"/>
                      </a:cxn>
                    </a:cxnLst>
                    <a:rect l="txL" t="txT" r="txR" b="txB"/>
                    <a:pathLst>
                      <a:path w="121" h="90">
                        <a:moveTo>
                          <a:pt x="2" y="73"/>
                        </a:move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30" y="8"/>
                        </a:lnTo>
                        <a:lnTo>
                          <a:pt x="54" y="21"/>
                        </a:lnTo>
                        <a:lnTo>
                          <a:pt x="58" y="31"/>
                        </a:lnTo>
                        <a:lnTo>
                          <a:pt x="84" y="39"/>
                        </a:lnTo>
                        <a:lnTo>
                          <a:pt x="84" y="45"/>
                        </a:lnTo>
                        <a:lnTo>
                          <a:pt x="74" y="46"/>
                        </a:lnTo>
                        <a:lnTo>
                          <a:pt x="75" y="51"/>
                        </a:lnTo>
                        <a:lnTo>
                          <a:pt x="89" y="60"/>
                        </a:lnTo>
                        <a:lnTo>
                          <a:pt x="95" y="73"/>
                        </a:lnTo>
                        <a:lnTo>
                          <a:pt x="103" y="73"/>
                        </a:lnTo>
                        <a:lnTo>
                          <a:pt x="100" y="76"/>
                        </a:lnTo>
                        <a:lnTo>
                          <a:pt x="121" y="85"/>
                        </a:lnTo>
                        <a:lnTo>
                          <a:pt x="119" y="90"/>
                        </a:lnTo>
                        <a:lnTo>
                          <a:pt x="81" y="84"/>
                        </a:lnTo>
                        <a:lnTo>
                          <a:pt x="61" y="60"/>
                        </a:lnTo>
                        <a:lnTo>
                          <a:pt x="44" y="55"/>
                        </a:lnTo>
                        <a:lnTo>
                          <a:pt x="39" y="55"/>
                        </a:lnTo>
                        <a:lnTo>
                          <a:pt x="24" y="65"/>
                        </a:lnTo>
                        <a:lnTo>
                          <a:pt x="26" y="68"/>
                        </a:lnTo>
                        <a:lnTo>
                          <a:pt x="18" y="75"/>
                        </a:lnTo>
                        <a:lnTo>
                          <a:pt x="2" y="7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3" name="Freeform 226"/>
                  <p:cNvSpPr/>
                  <p:nvPr/>
                </p:nvSpPr>
                <p:spPr>
                  <a:xfrm>
                    <a:off x="2012" y="1758"/>
                    <a:ext cx="121" cy="90"/>
                  </a:xfrm>
                  <a:custGeom>
                    <a:avLst/>
                    <a:gdLst>
                      <a:gd name="txL" fmla="*/ 0 w 121"/>
                      <a:gd name="txT" fmla="*/ 0 h 90"/>
                      <a:gd name="txR" fmla="*/ 121 w 121"/>
                      <a:gd name="txB" fmla="*/ 90 h 90"/>
                    </a:gdLst>
                    <a:ahLst/>
                    <a:cxnLst>
                      <a:cxn ang="0">
                        <a:pos x="2" y="7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  <a:cxn ang="0">
                        <a:pos x="30" y="8"/>
                      </a:cxn>
                      <a:cxn ang="0">
                        <a:pos x="54" y="21"/>
                      </a:cxn>
                      <a:cxn ang="0">
                        <a:pos x="58" y="31"/>
                      </a:cxn>
                      <a:cxn ang="0">
                        <a:pos x="84" y="39"/>
                      </a:cxn>
                      <a:cxn ang="0">
                        <a:pos x="84" y="45"/>
                      </a:cxn>
                      <a:cxn ang="0">
                        <a:pos x="74" y="46"/>
                      </a:cxn>
                      <a:cxn ang="0">
                        <a:pos x="75" y="51"/>
                      </a:cxn>
                      <a:cxn ang="0">
                        <a:pos x="89" y="60"/>
                      </a:cxn>
                      <a:cxn ang="0">
                        <a:pos x="95" y="73"/>
                      </a:cxn>
                      <a:cxn ang="0">
                        <a:pos x="103" y="73"/>
                      </a:cxn>
                      <a:cxn ang="0">
                        <a:pos x="100" y="76"/>
                      </a:cxn>
                      <a:cxn ang="0">
                        <a:pos x="121" y="85"/>
                      </a:cxn>
                      <a:cxn ang="0">
                        <a:pos x="119" y="90"/>
                      </a:cxn>
                      <a:cxn ang="0">
                        <a:pos x="81" y="84"/>
                      </a:cxn>
                      <a:cxn ang="0">
                        <a:pos x="61" y="60"/>
                      </a:cxn>
                      <a:cxn ang="0">
                        <a:pos x="44" y="55"/>
                      </a:cxn>
                      <a:cxn ang="0">
                        <a:pos x="39" y="55"/>
                      </a:cxn>
                      <a:cxn ang="0">
                        <a:pos x="24" y="65"/>
                      </a:cxn>
                      <a:cxn ang="0">
                        <a:pos x="26" y="68"/>
                      </a:cxn>
                      <a:cxn ang="0">
                        <a:pos x="18" y="75"/>
                      </a:cxn>
                      <a:cxn ang="0">
                        <a:pos x="2" y="73"/>
                      </a:cxn>
                    </a:cxnLst>
                    <a:rect l="txL" t="txT" r="txR" b="txB"/>
                    <a:pathLst>
                      <a:path w="121" h="90">
                        <a:moveTo>
                          <a:pt x="2" y="73"/>
                        </a:move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30" y="8"/>
                        </a:lnTo>
                        <a:lnTo>
                          <a:pt x="54" y="21"/>
                        </a:lnTo>
                        <a:lnTo>
                          <a:pt x="58" y="31"/>
                        </a:lnTo>
                        <a:lnTo>
                          <a:pt x="84" y="39"/>
                        </a:lnTo>
                        <a:lnTo>
                          <a:pt x="84" y="45"/>
                        </a:lnTo>
                        <a:lnTo>
                          <a:pt x="74" y="46"/>
                        </a:lnTo>
                        <a:lnTo>
                          <a:pt x="75" y="51"/>
                        </a:lnTo>
                        <a:lnTo>
                          <a:pt x="89" y="60"/>
                        </a:lnTo>
                        <a:lnTo>
                          <a:pt x="95" y="73"/>
                        </a:lnTo>
                        <a:lnTo>
                          <a:pt x="103" y="73"/>
                        </a:lnTo>
                        <a:lnTo>
                          <a:pt x="100" y="76"/>
                        </a:lnTo>
                        <a:lnTo>
                          <a:pt x="121" y="85"/>
                        </a:lnTo>
                        <a:lnTo>
                          <a:pt x="119" y="90"/>
                        </a:lnTo>
                        <a:lnTo>
                          <a:pt x="81" y="84"/>
                        </a:lnTo>
                        <a:lnTo>
                          <a:pt x="61" y="60"/>
                        </a:lnTo>
                        <a:lnTo>
                          <a:pt x="44" y="55"/>
                        </a:lnTo>
                        <a:lnTo>
                          <a:pt x="39" y="55"/>
                        </a:lnTo>
                        <a:lnTo>
                          <a:pt x="24" y="65"/>
                        </a:lnTo>
                        <a:lnTo>
                          <a:pt x="26" y="68"/>
                        </a:lnTo>
                        <a:lnTo>
                          <a:pt x="18" y="75"/>
                        </a:lnTo>
                        <a:lnTo>
                          <a:pt x="2" y="7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4" name="Freeform 227"/>
                  <p:cNvSpPr/>
                  <p:nvPr/>
                </p:nvSpPr>
                <p:spPr>
                  <a:xfrm>
                    <a:off x="1821" y="1250"/>
                    <a:ext cx="41" cy="61"/>
                  </a:xfrm>
                  <a:custGeom>
                    <a:avLst/>
                    <a:gdLst>
                      <a:gd name="txL" fmla="*/ 0 w 41"/>
                      <a:gd name="txT" fmla="*/ 0 h 61"/>
                      <a:gd name="txR" fmla="*/ 41 w 41"/>
                      <a:gd name="txB" fmla="*/ 61 h 61"/>
                    </a:gdLst>
                    <a:ahLst/>
                    <a:cxnLst>
                      <a:cxn ang="0">
                        <a:pos x="4" y="11"/>
                      </a:cxn>
                      <a:cxn ang="0">
                        <a:pos x="29" y="0"/>
                      </a:cxn>
                      <a:cxn ang="0">
                        <a:pos x="38" y="14"/>
                      </a:cxn>
                      <a:cxn ang="0">
                        <a:pos x="41" y="37"/>
                      </a:cxn>
                      <a:cxn ang="0">
                        <a:pos x="38" y="49"/>
                      </a:cxn>
                      <a:cxn ang="0">
                        <a:pos x="5" y="61"/>
                      </a:cxn>
                      <a:cxn ang="0">
                        <a:pos x="2" y="47"/>
                      </a:cxn>
                      <a:cxn ang="0">
                        <a:pos x="7" y="41"/>
                      </a:cxn>
                      <a:cxn ang="0">
                        <a:pos x="0" y="23"/>
                      </a:cxn>
                      <a:cxn ang="0">
                        <a:pos x="7" y="23"/>
                      </a:cxn>
                      <a:cxn ang="0">
                        <a:pos x="5" y="16"/>
                      </a:cxn>
                      <a:cxn ang="0">
                        <a:pos x="4" y="11"/>
                      </a:cxn>
                    </a:cxnLst>
                    <a:rect l="txL" t="txT" r="txR" b="txB"/>
                    <a:pathLst>
                      <a:path w="41" h="61">
                        <a:moveTo>
                          <a:pt x="4" y="11"/>
                        </a:moveTo>
                        <a:lnTo>
                          <a:pt x="29" y="0"/>
                        </a:lnTo>
                        <a:lnTo>
                          <a:pt x="38" y="14"/>
                        </a:lnTo>
                        <a:lnTo>
                          <a:pt x="41" y="37"/>
                        </a:lnTo>
                        <a:lnTo>
                          <a:pt x="38" y="49"/>
                        </a:lnTo>
                        <a:lnTo>
                          <a:pt x="5" y="61"/>
                        </a:lnTo>
                        <a:lnTo>
                          <a:pt x="2" y="47"/>
                        </a:lnTo>
                        <a:lnTo>
                          <a:pt x="7" y="41"/>
                        </a:lnTo>
                        <a:lnTo>
                          <a:pt x="0" y="23"/>
                        </a:lnTo>
                        <a:lnTo>
                          <a:pt x="7" y="23"/>
                        </a:lnTo>
                        <a:lnTo>
                          <a:pt x="5" y="16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5" name="Freeform 228"/>
                  <p:cNvSpPr/>
                  <p:nvPr/>
                </p:nvSpPr>
                <p:spPr>
                  <a:xfrm>
                    <a:off x="1821" y="1250"/>
                    <a:ext cx="41" cy="61"/>
                  </a:xfrm>
                  <a:custGeom>
                    <a:avLst/>
                    <a:gdLst>
                      <a:gd name="txL" fmla="*/ 0 w 41"/>
                      <a:gd name="txT" fmla="*/ 0 h 61"/>
                      <a:gd name="txR" fmla="*/ 41 w 41"/>
                      <a:gd name="txB" fmla="*/ 61 h 61"/>
                    </a:gdLst>
                    <a:ahLst/>
                    <a:cxnLst>
                      <a:cxn ang="0">
                        <a:pos x="4" y="11"/>
                      </a:cxn>
                      <a:cxn ang="0">
                        <a:pos x="29" y="0"/>
                      </a:cxn>
                      <a:cxn ang="0">
                        <a:pos x="38" y="14"/>
                      </a:cxn>
                      <a:cxn ang="0">
                        <a:pos x="41" y="37"/>
                      </a:cxn>
                      <a:cxn ang="0">
                        <a:pos x="38" y="49"/>
                      </a:cxn>
                      <a:cxn ang="0">
                        <a:pos x="5" y="61"/>
                      </a:cxn>
                      <a:cxn ang="0">
                        <a:pos x="2" y="47"/>
                      </a:cxn>
                      <a:cxn ang="0">
                        <a:pos x="7" y="41"/>
                      </a:cxn>
                      <a:cxn ang="0">
                        <a:pos x="0" y="23"/>
                      </a:cxn>
                      <a:cxn ang="0">
                        <a:pos x="7" y="23"/>
                      </a:cxn>
                      <a:cxn ang="0">
                        <a:pos x="5" y="16"/>
                      </a:cxn>
                      <a:cxn ang="0">
                        <a:pos x="4" y="11"/>
                      </a:cxn>
                    </a:cxnLst>
                    <a:rect l="txL" t="txT" r="txR" b="txB"/>
                    <a:pathLst>
                      <a:path w="41" h="61">
                        <a:moveTo>
                          <a:pt x="4" y="11"/>
                        </a:moveTo>
                        <a:lnTo>
                          <a:pt x="29" y="0"/>
                        </a:lnTo>
                        <a:lnTo>
                          <a:pt x="38" y="14"/>
                        </a:lnTo>
                        <a:lnTo>
                          <a:pt x="41" y="37"/>
                        </a:lnTo>
                        <a:lnTo>
                          <a:pt x="38" y="49"/>
                        </a:lnTo>
                        <a:lnTo>
                          <a:pt x="5" y="61"/>
                        </a:lnTo>
                        <a:lnTo>
                          <a:pt x="2" y="47"/>
                        </a:lnTo>
                        <a:lnTo>
                          <a:pt x="7" y="41"/>
                        </a:lnTo>
                        <a:lnTo>
                          <a:pt x="0" y="23"/>
                        </a:lnTo>
                        <a:lnTo>
                          <a:pt x="7" y="23"/>
                        </a:lnTo>
                        <a:lnTo>
                          <a:pt x="5" y="16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6" name="Freeform 229"/>
                  <p:cNvSpPr/>
                  <p:nvPr/>
                </p:nvSpPr>
                <p:spPr>
                  <a:xfrm>
                    <a:off x="1800" y="1189"/>
                    <a:ext cx="77" cy="75"/>
                  </a:xfrm>
                  <a:custGeom>
                    <a:avLst/>
                    <a:gdLst>
                      <a:gd name="txL" fmla="*/ 0 w 77"/>
                      <a:gd name="txT" fmla="*/ 0 h 75"/>
                      <a:gd name="txR" fmla="*/ 77 w 77"/>
                      <a:gd name="txB" fmla="*/ 75 h 75"/>
                    </a:gdLst>
                    <a:ahLst/>
                    <a:cxnLst>
                      <a:cxn ang="0">
                        <a:pos x="77" y="5"/>
                      </a:cxn>
                      <a:cxn ang="0">
                        <a:pos x="69" y="0"/>
                      </a:cxn>
                      <a:cxn ang="0">
                        <a:pos x="56" y="10"/>
                      </a:cxn>
                      <a:cxn ang="0">
                        <a:pos x="47" y="13"/>
                      </a:cxn>
                      <a:cxn ang="0">
                        <a:pos x="42" y="21"/>
                      </a:cxn>
                      <a:cxn ang="0">
                        <a:pos x="30" y="18"/>
                      </a:cxn>
                      <a:cxn ang="0">
                        <a:pos x="0" y="41"/>
                      </a:cxn>
                      <a:cxn ang="0">
                        <a:pos x="0" y="43"/>
                      </a:cxn>
                      <a:cxn ang="0">
                        <a:pos x="12" y="50"/>
                      </a:cxn>
                      <a:cxn ang="0">
                        <a:pos x="4" y="69"/>
                      </a:cxn>
                      <a:cxn ang="0">
                        <a:pos x="12" y="75"/>
                      </a:cxn>
                      <a:cxn ang="0">
                        <a:pos x="20" y="73"/>
                      </a:cxn>
                      <a:cxn ang="0">
                        <a:pos x="25" y="73"/>
                      </a:cxn>
                      <a:cxn ang="0">
                        <a:pos x="48" y="62"/>
                      </a:cxn>
                      <a:cxn ang="0">
                        <a:pos x="49" y="62"/>
                      </a:cxn>
                      <a:cxn ang="0">
                        <a:pos x="37" y="53"/>
                      </a:cxn>
                      <a:cxn ang="0">
                        <a:pos x="37" y="44"/>
                      </a:cxn>
                      <a:cxn ang="0">
                        <a:pos x="65" y="29"/>
                      </a:cxn>
                      <a:cxn ang="0">
                        <a:pos x="63" y="17"/>
                      </a:cxn>
                      <a:cxn ang="0">
                        <a:pos x="77" y="5"/>
                      </a:cxn>
                    </a:cxnLst>
                    <a:rect l="txL" t="txT" r="txR" b="txB"/>
                    <a:pathLst>
                      <a:path w="77" h="75">
                        <a:moveTo>
                          <a:pt x="77" y="5"/>
                        </a:moveTo>
                        <a:lnTo>
                          <a:pt x="69" y="0"/>
                        </a:lnTo>
                        <a:lnTo>
                          <a:pt x="56" y="10"/>
                        </a:lnTo>
                        <a:lnTo>
                          <a:pt x="47" y="13"/>
                        </a:lnTo>
                        <a:lnTo>
                          <a:pt x="42" y="21"/>
                        </a:lnTo>
                        <a:lnTo>
                          <a:pt x="30" y="18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12" y="50"/>
                        </a:lnTo>
                        <a:lnTo>
                          <a:pt x="4" y="69"/>
                        </a:lnTo>
                        <a:lnTo>
                          <a:pt x="12" y="75"/>
                        </a:lnTo>
                        <a:lnTo>
                          <a:pt x="20" y="73"/>
                        </a:lnTo>
                        <a:lnTo>
                          <a:pt x="25" y="73"/>
                        </a:lnTo>
                        <a:lnTo>
                          <a:pt x="48" y="62"/>
                        </a:lnTo>
                        <a:lnTo>
                          <a:pt x="49" y="62"/>
                        </a:lnTo>
                        <a:lnTo>
                          <a:pt x="37" y="53"/>
                        </a:lnTo>
                        <a:lnTo>
                          <a:pt x="37" y="44"/>
                        </a:lnTo>
                        <a:lnTo>
                          <a:pt x="65" y="29"/>
                        </a:lnTo>
                        <a:lnTo>
                          <a:pt x="63" y="17"/>
                        </a:lnTo>
                        <a:lnTo>
                          <a:pt x="77" y="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7" name="Freeform 230"/>
                  <p:cNvSpPr/>
                  <p:nvPr/>
                </p:nvSpPr>
                <p:spPr>
                  <a:xfrm>
                    <a:off x="1800" y="1189"/>
                    <a:ext cx="77" cy="75"/>
                  </a:xfrm>
                  <a:custGeom>
                    <a:avLst/>
                    <a:gdLst>
                      <a:gd name="txL" fmla="*/ 0 w 77"/>
                      <a:gd name="txT" fmla="*/ 0 h 75"/>
                      <a:gd name="txR" fmla="*/ 77 w 77"/>
                      <a:gd name="txB" fmla="*/ 75 h 75"/>
                    </a:gdLst>
                    <a:ahLst/>
                    <a:cxnLst>
                      <a:cxn ang="0">
                        <a:pos x="77" y="5"/>
                      </a:cxn>
                      <a:cxn ang="0">
                        <a:pos x="69" y="0"/>
                      </a:cxn>
                      <a:cxn ang="0">
                        <a:pos x="56" y="10"/>
                      </a:cxn>
                      <a:cxn ang="0">
                        <a:pos x="47" y="13"/>
                      </a:cxn>
                      <a:cxn ang="0">
                        <a:pos x="42" y="21"/>
                      </a:cxn>
                      <a:cxn ang="0">
                        <a:pos x="30" y="18"/>
                      </a:cxn>
                      <a:cxn ang="0">
                        <a:pos x="0" y="41"/>
                      </a:cxn>
                      <a:cxn ang="0">
                        <a:pos x="0" y="43"/>
                      </a:cxn>
                      <a:cxn ang="0">
                        <a:pos x="12" y="50"/>
                      </a:cxn>
                      <a:cxn ang="0">
                        <a:pos x="4" y="69"/>
                      </a:cxn>
                      <a:cxn ang="0">
                        <a:pos x="12" y="75"/>
                      </a:cxn>
                      <a:cxn ang="0">
                        <a:pos x="20" y="73"/>
                      </a:cxn>
                      <a:cxn ang="0">
                        <a:pos x="25" y="73"/>
                      </a:cxn>
                      <a:cxn ang="0">
                        <a:pos x="48" y="62"/>
                      </a:cxn>
                      <a:cxn ang="0">
                        <a:pos x="49" y="62"/>
                      </a:cxn>
                      <a:cxn ang="0">
                        <a:pos x="37" y="53"/>
                      </a:cxn>
                      <a:cxn ang="0">
                        <a:pos x="37" y="44"/>
                      </a:cxn>
                      <a:cxn ang="0">
                        <a:pos x="65" y="29"/>
                      </a:cxn>
                      <a:cxn ang="0">
                        <a:pos x="63" y="17"/>
                      </a:cxn>
                      <a:cxn ang="0">
                        <a:pos x="77" y="5"/>
                      </a:cxn>
                    </a:cxnLst>
                    <a:rect l="txL" t="txT" r="txR" b="txB"/>
                    <a:pathLst>
                      <a:path w="77" h="75">
                        <a:moveTo>
                          <a:pt x="77" y="5"/>
                        </a:moveTo>
                        <a:lnTo>
                          <a:pt x="69" y="0"/>
                        </a:lnTo>
                        <a:lnTo>
                          <a:pt x="56" y="10"/>
                        </a:lnTo>
                        <a:lnTo>
                          <a:pt x="47" y="13"/>
                        </a:lnTo>
                        <a:lnTo>
                          <a:pt x="42" y="21"/>
                        </a:lnTo>
                        <a:lnTo>
                          <a:pt x="30" y="18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12" y="50"/>
                        </a:lnTo>
                        <a:lnTo>
                          <a:pt x="4" y="69"/>
                        </a:lnTo>
                        <a:lnTo>
                          <a:pt x="12" y="75"/>
                        </a:lnTo>
                        <a:lnTo>
                          <a:pt x="20" y="73"/>
                        </a:lnTo>
                        <a:lnTo>
                          <a:pt x="25" y="73"/>
                        </a:lnTo>
                        <a:lnTo>
                          <a:pt x="48" y="62"/>
                        </a:lnTo>
                        <a:lnTo>
                          <a:pt x="49" y="62"/>
                        </a:lnTo>
                        <a:lnTo>
                          <a:pt x="37" y="53"/>
                        </a:lnTo>
                        <a:lnTo>
                          <a:pt x="37" y="44"/>
                        </a:lnTo>
                        <a:lnTo>
                          <a:pt x="65" y="29"/>
                        </a:lnTo>
                        <a:lnTo>
                          <a:pt x="63" y="17"/>
                        </a:lnTo>
                        <a:lnTo>
                          <a:pt x="77" y="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8" name="Freeform 231"/>
                  <p:cNvSpPr/>
                  <p:nvPr/>
                </p:nvSpPr>
                <p:spPr>
                  <a:xfrm>
                    <a:off x="1637" y="420"/>
                    <a:ext cx="22" cy="18"/>
                  </a:xfrm>
                  <a:custGeom>
                    <a:avLst/>
                    <a:gdLst>
                      <a:gd name="txL" fmla="*/ 0 w 22"/>
                      <a:gd name="txT" fmla="*/ 0 h 18"/>
                      <a:gd name="txR" fmla="*/ 22 w 22"/>
                      <a:gd name="txB" fmla="*/ 18 h 18"/>
                    </a:gdLst>
                    <a:ahLst/>
                    <a:cxnLst>
                      <a:cxn ang="0">
                        <a:pos x="15" y="18"/>
                      </a:cxn>
                      <a:cxn ang="0">
                        <a:pos x="22" y="3"/>
                      </a:cxn>
                      <a:cxn ang="0">
                        <a:pos x="5" y="0"/>
                      </a:cxn>
                      <a:cxn ang="0">
                        <a:pos x="0" y="7"/>
                      </a:cxn>
                      <a:cxn ang="0">
                        <a:pos x="15" y="18"/>
                      </a:cxn>
                    </a:cxnLst>
                    <a:rect l="txL" t="txT" r="txR" b="txB"/>
                    <a:pathLst>
                      <a:path w="22" h="18">
                        <a:moveTo>
                          <a:pt x="15" y="18"/>
                        </a:moveTo>
                        <a:lnTo>
                          <a:pt x="22" y="3"/>
                        </a:lnTo>
                        <a:lnTo>
                          <a:pt x="5" y="0"/>
                        </a:lnTo>
                        <a:lnTo>
                          <a:pt x="0" y="7"/>
                        </a:lnTo>
                        <a:lnTo>
                          <a:pt x="15" y="1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39" name="Freeform 232"/>
                  <p:cNvSpPr/>
                  <p:nvPr/>
                </p:nvSpPr>
                <p:spPr>
                  <a:xfrm>
                    <a:off x="1637" y="420"/>
                    <a:ext cx="22" cy="18"/>
                  </a:xfrm>
                  <a:custGeom>
                    <a:avLst/>
                    <a:gdLst>
                      <a:gd name="txL" fmla="*/ 0 w 22"/>
                      <a:gd name="txT" fmla="*/ 0 h 18"/>
                      <a:gd name="txR" fmla="*/ 22 w 22"/>
                      <a:gd name="txB" fmla="*/ 18 h 18"/>
                    </a:gdLst>
                    <a:ahLst/>
                    <a:cxnLst>
                      <a:cxn ang="0">
                        <a:pos x="15" y="18"/>
                      </a:cxn>
                      <a:cxn ang="0">
                        <a:pos x="22" y="3"/>
                      </a:cxn>
                      <a:cxn ang="0">
                        <a:pos x="5" y="0"/>
                      </a:cxn>
                      <a:cxn ang="0">
                        <a:pos x="0" y="7"/>
                      </a:cxn>
                      <a:cxn ang="0">
                        <a:pos x="15" y="18"/>
                      </a:cxn>
                    </a:cxnLst>
                    <a:rect l="txL" t="txT" r="txR" b="txB"/>
                    <a:pathLst>
                      <a:path w="22" h="18">
                        <a:moveTo>
                          <a:pt x="15" y="18"/>
                        </a:moveTo>
                        <a:lnTo>
                          <a:pt x="22" y="3"/>
                        </a:lnTo>
                        <a:lnTo>
                          <a:pt x="5" y="0"/>
                        </a:lnTo>
                        <a:lnTo>
                          <a:pt x="0" y="7"/>
                        </a:lnTo>
                        <a:lnTo>
                          <a:pt x="15" y="1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0" name="Freeform 233"/>
                  <p:cNvSpPr/>
                  <p:nvPr/>
                </p:nvSpPr>
                <p:spPr>
                  <a:xfrm>
                    <a:off x="58" y="1292"/>
                    <a:ext cx="148" cy="108"/>
                  </a:xfrm>
                  <a:custGeom>
                    <a:avLst/>
                    <a:gdLst>
                      <a:gd name="txL" fmla="*/ 0 w 148"/>
                      <a:gd name="txT" fmla="*/ 0 h 108"/>
                      <a:gd name="txR" fmla="*/ 148 w 148"/>
                      <a:gd name="txB" fmla="*/ 108 h 108"/>
                    </a:gdLst>
                    <a:ahLst/>
                    <a:cxnLst>
                      <a:cxn ang="0">
                        <a:pos x="136" y="8"/>
                      </a:cxn>
                      <a:cxn ang="0">
                        <a:pos x="140" y="13"/>
                      </a:cxn>
                      <a:cxn ang="0">
                        <a:pos x="148" y="47"/>
                      </a:cxn>
                      <a:cxn ang="0">
                        <a:pos x="116" y="55"/>
                      </a:cxn>
                      <a:cxn ang="0">
                        <a:pos x="117" y="62"/>
                      </a:cxn>
                      <a:cxn ang="0">
                        <a:pos x="95" y="78"/>
                      </a:cxn>
                      <a:cxn ang="0">
                        <a:pos x="61" y="88"/>
                      </a:cxn>
                      <a:cxn ang="0">
                        <a:pos x="55" y="93"/>
                      </a:cxn>
                      <a:cxn ang="0">
                        <a:pos x="53" y="108"/>
                      </a:cxn>
                      <a:cxn ang="0">
                        <a:pos x="1" y="107"/>
                      </a:cxn>
                      <a:cxn ang="0">
                        <a:pos x="0" y="107"/>
                      </a:cxn>
                      <a:cxn ang="0">
                        <a:pos x="16" y="101"/>
                      </a:cxn>
                      <a:cxn ang="0">
                        <a:pos x="33" y="86"/>
                      </a:cxn>
                      <a:cxn ang="0">
                        <a:pos x="41" y="74"/>
                      </a:cxn>
                      <a:cxn ang="0">
                        <a:pos x="38" y="59"/>
                      </a:cxn>
                      <a:cxn ang="0">
                        <a:pos x="45" y="45"/>
                      </a:cxn>
                      <a:cxn ang="0">
                        <a:pos x="55" y="34"/>
                      </a:cxn>
                      <a:cxn ang="0">
                        <a:pos x="76" y="24"/>
                      </a:cxn>
                      <a:cxn ang="0">
                        <a:pos x="88" y="1"/>
                      </a:cxn>
                      <a:cxn ang="0">
                        <a:pos x="94" y="0"/>
                      </a:cxn>
                      <a:cxn ang="0">
                        <a:pos x="105" y="9"/>
                      </a:cxn>
                      <a:cxn ang="0">
                        <a:pos x="125" y="7"/>
                      </a:cxn>
                      <a:cxn ang="0">
                        <a:pos x="136" y="8"/>
                      </a:cxn>
                    </a:cxnLst>
                    <a:rect l="txL" t="txT" r="txR" b="txB"/>
                    <a:pathLst>
                      <a:path w="148" h="108">
                        <a:moveTo>
                          <a:pt x="136" y="8"/>
                        </a:moveTo>
                        <a:lnTo>
                          <a:pt x="140" y="13"/>
                        </a:lnTo>
                        <a:lnTo>
                          <a:pt x="148" y="47"/>
                        </a:lnTo>
                        <a:lnTo>
                          <a:pt x="116" y="55"/>
                        </a:lnTo>
                        <a:lnTo>
                          <a:pt x="117" y="62"/>
                        </a:lnTo>
                        <a:lnTo>
                          <a:pt x="95" y="78"/>
                        </a:lnTo>
                        <a:lnTo>
                          <a:pt x="61" y="88"/>
                        </a:lnTo>
                        <a:lnTo>
                          <a:pt x="55" y="93"/>
                        </a:lnTo>
                        <a:lnTo>
                          <a:pt x="53" y="108"/>
                        </a:lnTo>
                        <a:lnTo>
                          <a:pt x="1" y="107"/>
                        </a:lnTo>
                        <a:lnTo>
                          <a:pt x="0" y="107"/>
                        </a:lnTo>
                        <a:lnTo>
                          <a:pt x="16" y="101"/>
                        </a:lnTo>
                        <a:lnTo>
                          <a:pt x="33" y="86"/>
                        </a:lnTo>
                        <a:lnTo>
                          <a:pt x="41" y="74"/>
                        </a:lnTo>
                        <a:lnTo>
                          <a:pt x="38" y="59"/>
                        </a:lnTo>
                        <a:lnTo>
                          <a:pt x="45" y="45"/>
                        </a:lnTo>
                        <a:lnTo>
                          <a:pt x="55" y="34"/>
                        </a:lnTo>
                        <a:lnTo>
                          <a:pt x="76" y="24"/>
                        </a:lnTo>
                        <a:lnTo>
                          <a:pt x="88" y="1"/>
                        </a:lnTo>
                        <a:lnTo>
                          <a:pt x="94" y="0"/>
                        </a:lnTo>
                        <a:lnTo>
                          <a:pt x="105" y="9"/>
                        </a:lnTo>
                        <a:lnTo>
                          <a:pt x="125" y="7"/>
                        </a:lnTo>
                        <a:lnTo>
                          <a:pt x="136" y="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1" name="Freeform 234"/>
                  <p:cNvSpPr/>
                  <p:nvPr/>
                </p:nvSpPr>
                <p:spPr>
                  <a:xfrm>
                    <a:off x="58" y="1292"/>
                    <a:ext cx="148" cy="108"/>
                  </a:xfrm>
                  <a:custGeom>
                    <a:avLst/>
                    <a:gdLst>
                      <a:gd name="txL" fmla="*/ 0 w 148"/>
                      <a:gd name="txT" fmla="*/ 0 h 108"/>
                      <a:gd name="txR" fmla="*/ 148 w 148"/>
                      <a:gd name="txB" fmla="*/ 108 h 108"/>
                    </a:gdLst>
                    <a:ahLst/>
                    <a:cxnLst>
                      <a:cxn ang="0">
                        <a:pos x="136" y="8"/>
                      </a:cxn>
                      <a:cxn ang="0">
                        <a:pos x="140" y="13"/>
                      </a:cxn>
                      <a:cxn ang="0">
                        <a:pos x="148" y="47"/>
                      </a:cxn>
                      <a:cxn ang="0">
                        <a:pos x="116" y="55"/>
                      </a:cxn>
                      <a:cxn ang="0">
                        <a:pos x="117" y="62"/>
                      </a:cxn>
                      <a:cxn ang="0">
                        <a:pos x="95" y="78"/>
                      </a:cxn>
                      <a:cxn ang="0">
                        <a:pos x="61" y="88"/>
                      </a:cxn>
                      <a:cxn ang="0">
                        <a:pos x="55" y="93"/>
                      </a:cxn>
                      <a:cxn ang="0">
                        <a:pos x="53" y="108"/>
                      </a:cxn>
                      <a:cxn ang="0">
                        <a:pos x="1" y="107"/>
                      </a:cxn>
                      <a:cxn ang="0">
                        <a:pos x="0" y="107"/>
                      </a:cxn>
                      <a:cxn ang="0">
                        <a:pos x="16" y="101"/>
                      </a:cxn>
                      <a:cxn ang="0">
                        <a:pos x="33" y="86"/>
                      </a:cxn>
                      <a:cxn ang="0">
                        <a:pos x="41" y="74"/>
                      </a:cxn>
                      <a:cxn ang="0">
                        <a:pos x="38" y="59"/>
                      </a:cxn>
                      <a:cxn ang="0">
                        <a:pos x="45" y="45"/>
                      </a:cxn>
                      <a:cxn ang="0">
                        <a:pos x="55" y="34"/>
                      </a:cxn>
                      <a:cxn ang="0">
                        <a:pos x="76" y="24"/>
                      </a:cxn>
                      <a:cxn ang="0">
                        <a:pos x="88" y="1"/>
                      </a:cxn>
                      <a:cxn ang="0">
                        <a:pos x="94" y="0"/>
                      </a:cxn>
                      <a:cxn ang="0">
                        <a:pos x="105" y="9"/>
                      </a:cxn>
                      <a:cxn ang="0">
                        <a:pos x="125" y="7"/>
                      </a:cxn>
                      <a:cxn ang="0">
                        <a:pos x="136" y="8"/>
                      </a:cxn>
                    </a:cxnLst>
                    <a:rect l="txL" t="txT" r="txR" b="txB"/>
                    <a:pathLst>
                      <a:path w="148" h="108">
                        <a:moveTo>
                          <a:pt x="136" y="8"/>
                        </a:moveTo>
                        <a:lnTo>
                          <a:pt x="140" y="13"/>
                        </a:lnTo>
                        <a:lnTo>
                          <a:pt x="148" y="47"/>
                        </a:lnTo>
                        <a:lnTo>
                          <a:pt x="116" y="55"/>
                        </a:lnTo>
                        <a:lnTo>
                          <a:pt x="117" y="62"/>
                        </a:lnTo>
                        <a:lnTo>
                          <a:pt x="95" y="78"/>
                        </a:lnTo>
                        <a:lnTo>
                          <a:pt x="61" y="88"/>
                        </a:lnTo>
                        <a:lnTo>
                          <a:pt x="55" y="93"/>
                        </a:lnTo>
                        <a:lnTo>
                          <a:pt x="53" y="108"/>
                        </a:lnTo>
                        <a:lnTo>
                          <a:pt x="1" y="107"/>
                        </a:lnTo>
                        <a:lnTo>
                          <a:pt x="0" y="107"/>
                        </a:lnTo>
                        <a:lnTo>
                          <a:pt x="16" y="101"/>
                        </a:lnTo>
                        <a:lnTo>
                          <a:pt x="33" y="86"/>
                        </a:lnTo>
                        <a:lnTo>
                          <a:pt x="41" y="74"/>
                        </a:lnTo>
                        <a:lnTo>
                          <a:pt x="38" y="59"/>
                        </a:lnTo>
                        <a:lnTo>
                          <a:pt x="45" y="45"/>
                        </a:lnTo>
                        <a:lnTo>
                          <a:pt x="55" y="34"/>
                        </a:lnTo>
                        <a:lnTo>
                          <a:pt x="76" y="24"/>
                        </a:lnTo>
                        <a:lnTo>
                          <a:pt x="88" y="1"/>
                        </a:lnTo>
                        <a:lnTo>
                          <a:pt x="94" y="0"/>
                        </a:lnTo>
                        <a:lnTo>
                          <a:pt x="105" y="9"/>
                        </a:lnTo>
                        <a:lnTo>
                          <a:pt x="125" y="7"/>
                        </a:lnTo>
                        <a:lnTo>
                          <a:pt x="136" y="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2" name="Freeform 235"/>
                  <p:cNvSpPr/>
                  <p:nvPr/>
                </p:nvSpPr>
                <p:spPr>
                  <a:xfrm>
                    <a:off x="112" y="1274"/>
                    <a:ext cx="258" cy="236"/>
                  </a:xfrm>
                  <a:custGeom>
                    <a:avLst/>
                    <a:gdLst>
                      <a:gd name="txL" fmla="*/ 0 w 258"/>
                      <a:gd name="txT" fmla="*/ 0 h 236"/>
                      <a:gd name="txR" fmla="*/ 258 w 258"/>
                      <a:gd name="txB" fmla="*/ 236 h 236"/>
                    </a:gdLst>
                    <a:ahLst/>
                    <a:cxnLst>
                      <a:cxn ang="0">
                        <a:pos x="80" y="25"/>
                      </a:cxn>
                      <a:cxn ang="0">
                        <a:pos x="86" y="30"/>
                      </a:cxn>
                      <a:cxn ang="0">
                        <a:pos x="93" y="65"/>
                      </a:cxn>
                      <a:cxn ang="0">
                        <a:pos x="62" y="74"/>
                      </a:cxn>
                      <a:cxn ang="0">
                        <a:pos x="62" y="81"/>
                      </a:cxn>
                      <a:cxn ang="0">
                        <a:pos x="40" y="96"/>
                      </a:cxn>
                      <a:cxn ang="0">
                        <a:pos x="7" y="106"/>
                      </a:cxn>
                      <a:cxn ang="0">
                        <a:pos x="1" y="112"/>
                      </a:cxn>
                      <a:cxn ang="0">
                        <a:pos x="0" y="126"/>
                      </a:cxn>
                      <a:cxn ang="0">
                        <a:pos x="1" y="133"/>
                      </a:cxn>
                      <a:cxn ang="0">
                        <a:pos x="0" y="133"/>
                      </a:cxn>
                      <a:cxn ang="0">
                        <a:pos x="47" y="162"/>
                      </a:cxn>
                      <a:cxn ang="0">
                        <a:pos x="120" y="209"/>
                      </a:cxn>
                      <a:cxn ang="0">
                        <a:pos x="129" y="219"/>
                      </a:cxn>
                      <a:cxn ang="0">
                        <a:pos x="147" y="225"/>
                      </a:cxn>
                      <a:cxn ang="0">
                        <a:pos x="149" y="236"/>
                      </a:cxn>
                      <a:cxn ang="0">
                        <a:pos x="160" y="233"/>
                      </a:cxn>
                      <a:cxn ang="0">
                        <a:pos x="178" y="231"/>
                      </a:cxn>
                      <a:cxn ang="0">
                        <a:pos x="256" y="180"/>
                      </a:cxn>
                      <a:cxn ang="0">
                        <a:pos x="258" y="180"/>
                      </a:cxn>
                      <a:cxn ang="0">
                        <a:pos x="248" y="170"/>
                      </a:cxn>
                      <a:cxn ang="0">
                        <a:pos x="236" y="167"/>
                      </a:cxn>
                      <a:cxn ang="0">
                        <a:pos x="226" y="146"/>
                      </a:cxn>
                      <a:cxn ang="0">
                        <a:pos x="231" y="141"/>
                      </a:cxn>
                      <a:cxn ang="0">
                        <a:pos x="232" y="126"/>
                      </a:cxn>
                      <a:cxn ang="0">
                        <a:pos x="230" y="105"/>
                      </a:cxn>
                      <a:cxn ang="0">
                        <a:pos x="225" y="97"/>
                      </a:cxn>
                      <a:cxn ang="0">
                        <a:pos x="226" y="91"/>
                      </a:cxn>
                      <a:cxn ang="0">
                        <a:pos x="223" y="72"/>
                      </a:cxn>
                      <a:cxn ang="0">
                        <a:pos x="212" y="65"/>
                      </a:cxn>
                      <a:cxn ang="0">
                        <a:pos x="203" y="46"/>
                      </a:cxn>
                      <a:cxn ang="0">
                        <a:pos x="213" y="31"/>
                      </a:cxn>
                      <a:cxn ang="0">
                        <a:pos x="212" y="7"/>
                      </a:cxn>
                      <a:cxn ang="0">
                        <a:pos x="217" y="1"/>
                      </a:cxn>
                      <a:cxn ang="0">
                        <a:pos x="211" y="2"/>
                      </a:cxn>
                      <a:cxn ang="0">
                        <a:pos x="187" y="0"/>
                      </a:cxn>
                      <a:cxn ang="0">
                        <a:pos x="176" y="4"/>
                      </a:cxn>
                      <a:cxn ang="0">
                        <a:pos x="164" y="1"/>
                      </a:cxn>
                      <a:cxn ang="0">
                        <a:pos x="145" y="2"/>
                      </a:cxn>
                      <a:cxn ang="0">
                        <a:pos x="120" y="7"/>
                      </a:cxn>
                      <a:cxn ang="0">
                        <a:pos x="82" y="25"/>
                      </a:cxn>
                      <a:cxn ang="0">
                        <a:pos x="80" y="25"/>
                      </a:cxn>
                    </a:cxnLst>
                    <a:rect l="txL" t="txT" r="txR" b="txB"/>
                    <a:pathLst>
                      <a:path w="258" h="236">
                        <a:moveTo>
                          <a:pt x="80" y="25"/>
                        </a:moveTo>
                        <a:lnTo>
                          <a:pt x="86" y="30"/>
                        </a:lnTo>
                        <a:lnTo>
                          <a:pt x="93" y="65"/>
                        </a:lnTo>
                        <a:lnTo>
                          <a:pt x="62" y="74"/>
                        </a:lnTo>
                        <a:lnTo>
                          <a:pt x="62" y="81"/>
                        </a:lnTo>
                        <a:lnTo>
                          <a:pt x="40" y="96"/>
                        </a:lnTo>
                        <a:lnTo>
                          <a:pt x="7" y="106"/>
                        </a:lnTo>
                        <a:lnTo>
                          <a:pt x="1" y="112"/>
                        </a:lnTo>
                        <a:lnTo>
                          <a:pt x="0" y="126"/>
                        </a:lnTo>
                        <a:lnTo>
                          <a:pt x="1" y="133"/>
                        </a:lnTo>
                        <a:lnTo>
                          <a:pt x="0" y="133"/>
                        </a:lnTo>
                        <a:lnTo>
                          <a:pt x="47" y="162"/>
                        </a:lnTo>
                        <a:lnTo>
                          <a:pt x="120" y="209"/>
                        </a:lnTo>
                        <a:lnTo>
                          <a:pt x="129" y="219"/>
                        </a:lnTo>
                        <a:lnTo>
                          <a:pt x="147" y="225"/>
                        </a:lnTo>
                        <a:lnTo>
                          <a:pt x="149" y="236"/>
                        </a:lnTo>
                        <a:lnTo>
                          <a:pt x="160" y="233"/>
                        </a:lnTo>
                        <a:lnTo>
                          <a:pt x="178" y="231"/>
                        </a:lnTo>
                        <a:lnTo>
                          <a:pt x="256" y="180"/>
                        </a:lnTo>
                        <a:lnTo>
                          <a:pt x="258" y="180"/>
                        </a:lnTo>
                        <a:lnTo>
                          <a:pt x="248" y="170"/>
                        </a:lnTo>
                        <a:lnTo>
                          <a:pt x="236" y="167"/>
                        </a:lnTo>
                        <a:lnTo>
                          <a:pt x="226" y="146"/>
                        </a:lnTo>
                        <a:lnTo>
                          <a:pt x="231" y="141"/>
                        </a:lnTo>
                        <a:lnTo>
                          <a:pt x="232" y="126"/>
                        </a:lnTo>
                        <a:lnTo>
                          <a:pt x="230" y="105"/>
                        </a:lnTo>
                        <a:lnTo>
                          <a:pt x="225" y="97"/>
                        </a:lnTo>
                        <a:lnTo>
                          <a:pt x="226" y="91"/>
                        </a:lnTo>
                        <a:lnTo>
                          <a:pt x="223" y="72"/>
                        </a:lnTo>
                        <a:lnTo>
                          <a:pt x="212" y="65"/>
                        </a:lnTo>
                        <a:lnTo>
                          <a:pt x="203" y="46"/>
                        </a:lnTo>
                        <a:lnTo>
                          <a:pt x="213" y="31"/>
                        </a:lnTo>
                        <a:lnTo>
                          <a:pt x="212" y="7"/>
                        </a:lnTo>
                        <a:lnTo>
                          <a:pt x="217" y="1"/>
                        </a:lnTo>
                        <a:lnTo>
                          <a:pt x="211" y="2"/>
                        </a:lnTo>
                        <a:lnTo>
                          <a:pt x="187" y="0"/>
                        </a:lnTo>
                        <a:lnTo>
                          <a:pt x="176" y="4"/>
                        </a:lnTo>
                        <a:lnTo>
                          <a:pt x="164" y="1"/>
                        </a:lnTo>
                        <a:lnTo>
                          <a:pt x="145" y="2"/>
                        </a:lnTo>
                        <a:lnTo>
                          <a:pt x="120" y="7"/>
                        </a:lnTo>
                        <a:lnTo>
                          <a:pt x="82" y="25"/>
                        </a:lnTo>
                        <a:lnTo>
                          <a:pt x="80" y="2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3" name="Freeform 236"/>
                  <p:cNvSpPr/>
                  <p:nvPr/>
                </p:nvSpPr>
                <p:spPr>
                  <a:xfrm>
                    <a:off x="112" y="1274"/>
                    <a:ext cx="258" cy="236"/>
                  </a:xfrm>
                  <a:custGeom>
                    <a:avLst/>
                    <a:gdLst>
                      <a:gd name="txL" fmla="*/ 0 w 258"/>
                      <a:gd name="txT" fmla="*/ 0 h 236"/>
                      <a:gd name="txR" fmla="*/ 258 w 258"/>
                      <a:gd name="txB" fmla="*/ 236 h 236"/>
                    </a:gdLst>
                    <a:ahLst/>
                    <a:cxnLst>
                      <a:cxn ang="0">
                        <a:pos x="80" y="25"/>
                      </a:cxn>
                      <a:cxn ang="0">
                        <a:pos x="86" y="30"/>
                      </a:cxn>
                      <a:cxn ang="0">
                        <a:pos x="93" y="65"/>
                      </a:cxn>
                      <a:cxn ang="0">
                        <a:pos x="62" y="74"/>
                      </a:cxn>
                      <a:cxn ang="0">
                        <a:pos x="62" y="81"/>
                      </a:cxn>
                      <a:cxn ang="0">
                        <a:pos x="40" y="96"/>
                      </a:cxn>
                      <a:cxn ang="0">
                        <a:pos x="7" y="106"/>
                      </a:cxn>
                      <a:cxn ang="0">
                        <a:pos x="1" y="112"/>
                      </a:cxn>
                      <a:cxn ang="0">
                        <a:pos x="0" y="126"/>
                      </a:cxn>
                      <a:cxn ang="0">
                        <a:pos x="1" y="133"/>
                      </a:cxn>
                      <a:cxn ang="0">
                        <a:pos x="0" y="133"/>
                      </a:cxn>
                      <a:cxn ang="0">
                        <a:pos x="47" y="162"/>
                      </a:cxn>
                      <a:cxn ang="0">
                        <a:pos x="120" y="209"/>
                      </a:cxn>
                      <a:cxn ang="0">
                        <a:pos x="129" y="219"/>
                      </a:cxn>
                      <a:cxn ang="0">
                        <a:pos x="147" y="225"/>
                      </a:cxn>
                      <a:cxn ang="0">
                        <a:pos x="149" y="236"/>
                      </a:cxn>
                      <a:cxn ang="0">
                        <a:pos x="160" y="233"/>
                      </a:cxn>
                      <a:cxn ang="0">
                        <a:pos x="178" y="231"/>
                      </a:cxn>
                      <a:cxn ang="0">
                        <a:pos x="256" y="180"/>
                      </a:cxn>
                      <a:cxn ang="0">
                        <a:pos x="258" y="180"/>
                      </a:cxn>
                      <a:cxn ang="0">
                        <a:pos x="248" y="170"/>
                      </a:cxn>
                      <a:cxn ang="0">
                        <a:pos x="236" y="167"/>
                      </a:cxn>
                      <a:cxn ang="0">
                        <a:pos x="226" y="146"/>
                      </a:cxn>
                      <a:cxn ang="0">
                        <a:pos x="231" y="141"/>
                      </a:cxn>
                      <a:cxn ang="0">
                        <a:pos x="232" y="126"/>
                      </a:cxn>
                      <a:cxn ang="0">
                        <a:pos x="230" y="105"/>
                      </a:cxn>
                      <a:cxn ang="0">
                        <a:pos x="225" y="97"/>
                      </a:cxn>
                      <a:cxn ang="0">
                        <a:pos x="226" y="91"/>
                      </a:cxn>
                      <a:cxn ang="0">
                        <a:pos x="223" y="72"/>
                      </a:cxn>
                      <a:cxn ang="0">
                        <a:pos x="212" y="65"/>
                      </a:cxn>
                      <a:cxn ang="0">
                        <a:pos x="203" y="46"/>
                      </a:cxn>
                      <a:cxn ang="0">
                        <a:pos x="213" y="31"/>
                      </a:cxn>
                      <a:cxn ang="0">
                        <a:pos x="212" y="7"/>
                      </a:cxn>
                      <a:cxn ang="0">
                        <a:pos x="217" y="1"/>
                      </a:cxn>
                      <a:cxn ang="0">
                        <a:pos x="211" y="2"/>
                      </a:cxn>
                      <a:cxn ang="0">
                        <a:pos x="187" y="0"/>
                      </a:cxn>
                      <a:cxn ang="0">
                        <a:pos x="176" y="4"/>
                      </a:cxn>
                      <a:cxn ang="0">
                        <a:pos x="164" y="1"/>
                      </a:cxn>
                      <a:cxn ang="0">
                        <a:pos x="145" y="2"/>
                      </a:cxn>
                      <a:cxn ang="0">
                        <a:pos x="120" y="7"/>
                      </a:cxn>
                      <a:cxn ang="0">
                        <a:pos x="82" y="25"/>
                      </a:cxn>
                      <a:cxn ang="0">
                        <a:pos x="80" y="25"/>
                      </a:cxn>
                    </a:cxnLst>
                    <a:rect l="txL" t="txT" r="txR" b="txB"/>
                    <a:pathLst>
                      <a:path w="258" h="236">
                        <a:moveTo>
                          <a:pt x="80" y="25"/>
                        </a:moveTo>
                        <a:lnTo>
                          <a:pt x="86" y="30"/>
                        </a:lnTo>
                        <a:lnTo>
                          <a:pt x="93" y="65"/>
                        </a:lnTo>
                        <a:lnTo>
                          <a:pt x="62" y="74"/>
                        </a:lnTo>
                        <a:lnTo>
                          <a:pt x="62" y="81"/>
                        </a:lnTo>
                        <a:lnTo>
                          <a:pt x="40" y="96"/>
                        </a:lnTo>
                        <a:lnTo>
                          <a:pt x="7" y="106"/>
                        </a:lnTo>
                        <a:lnTo>
                          <a:pt x="1" y="112"/>
                        </a:lnTo>
                        <a:lnTo>
                          <a:pt x="0" y="126"/>
                        </a:lnTo>
                        <a:lnTo>
                          <a:pt x="1" y="133"/>
                        </a:lnTo>
                        <a:lnTo>
                          <a:pt x="0" y="133"/>
                        </a:lnTo>
                        <a:lnTo>
                          <a:pt x="47" y="162"/>
                        </a:lnTo>
                        <a:lnTo>
                          <a:pt x="120" y="209"/>
                        </a:lnTo>
                        <a:lnTo>
                          <a:pt x="129" y="219"/>
                        </a:lnTo>
                        <a:lnTo>
                          <a:pt x="147" y="225"/>
                        </a:lnTo>
                        <a:lnTo>
                          <a:pt x="149" y="236"/>
                        </a:lnTo>
                        <a:lnTo>
                          <a:pt x="160" y="233"/>
                        </a:lnTo>
                        <a:lnTo>
                          <a:pt x="178" y="231"/>
                        </a:lnTo>
                        <a:lnTo>
                          <a:pt x="256" y="180"/>
                        </a:lnTo>
                        <a:lnTo>
                          <a:pt x="258" y="180"/>
                        </a:lnTo>
                        <a:lnTo>
                          <a:pt x="248" y="170"/>
                        </a:lnTo>
                        <a:lnTo>
                          <a:pt x="236" y="167"/>
                        </a:lnTo>
                        <a:lnTo>
                          <a:pt x="226" y="146"/>
                        </a:lnTo>
                        <a:lnTo>
                          <a:pt x="231" y="141"/>
                        </a:lnTo>
                        <a:lnTo>
                          <a:pt x="232" y="126"/>
                        </a:lnTo>
                        <a:lnTo>
                          <a:pt x="230" y="105"/>
                        </a:lnTo>
                        <a:lnTo>
                          <a:pt x="225" y="97"/>
                        </a:lnTo>
                        <a:lnTo>
                          <a:pt x="226" y="91"/>
                        </a:lnTo>
                        <a:lnTo>
                          <a:pt x="223" y="72"/>
                        </a:lnTo>
                        <a:lnTo>
                          <a:pt x="212" y="65"/>
                        </a:lnTo>
                        <a:lnTo>
                          <a:pt x="203" y="46"/>
                        </a:lnTo>
                        <a:lnTo>
                          <a:pt x="213" y="31"/>
                        </a:lnTo>
                        <a:lnTo>
                          <a:pt x="212" y="7"/>
                        </a:lnTo>
                        <a:lnTo>
                          <a:pt x="217" y="1"/>
                        </a:lnTo>
                        <a:lnTo>
                          <a:pt x="211" y="2"/>
                        </a:lnTo>
                        <a:lnTo>
                          <a:pt x="187" y="0"/>
                        </a:lnTo>
                        <a:lnTo>
                          <a:pt x="176" y="4"/>
                        </a:lnTo>
                        <a:lnTo>
                          <a:pt x="164" y="1"/>
                        </a:lnTo>
                        <a:lnTo>
                          <a:pt x="145" y="2"/>
                        </a:lnTo>
                        <a:lnTo>
                          <a:pt x="120" y="7"/>
                        </a:lnTo>
                        <a:lnTo>
                          <a:pt x="82" y="25"/>
                        </a:lnTo>
                        <a:lnTo>
                          <a:pt x="80" y="2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4" name="Freeform 237"/>
                  <p:cNvSpPr/>
                  <p:nvPr/>
                </p:nvSpPr>
                <p:spPr>
                  <a:xfrm>
                    <a:off x="314" y="1272"/>
                    <a:ext cx="49" cy="91"/>
                  </a:xfrm>
                  <a:custGeom>
                    <a:avLst/>
                    <a:gdLst>
                      <a:gd name="txL" fmla="*/ 0 w 49"/>
                      <a:gd name="txT" fmla="*/ 0 h 91"/>
                      <a:gd name="txR" fmla="*/ 49 w 49"/>
                      <a:gd name="txB" fmla="*/ 91 h 91"/>
                    </a:gdLst>
                    <a:ahLst/>
                    <a:cxnLst>
                      <a:cxn ang="0">
                        <a:pos x="49" y="54"/>
                      </a:cxn>
                      <a:cxn ang="0">
                        <a:pos x="49" y="64"/>
                      </a:cxn>
                      <a:cxn ang="0">
                        <a:pos x="35" y="76"/>
                      </a:cxn>
                      <a:cxn ang="0">
                        <a:pos x="32" y="87"/>
                      </a:cxn>
                      <a:cxn ang="0">
                        <a:pos x="24" y="91"/>
                      </a:cxn>
                      <a:cxn ang="0">
                        <a:pos x="19" y="70"/>
                      </a:cxn>
                      <a:cxn ang="0">
                        <a:pos x="10" y="63"/>
                      </a:cxn>
                      <a:cxn ang="0">
                        <a:pos x="0" y="47"/>
                      </a:cxn>
                      <a:cxn ang="0">
                        <a:pos x="11" y="32"/>
                      </a:cxn>
                      <a:cxn ang="0">
                        <a:pos x="10" y="8"/>
                      </a:cxn>
                      <a:cxn ang="0">
                        <a:pos x="15" y="3"/>
                      </a:cxn>
                      <a:cxn ang="0">
                        <a:pos x="35" y="0"/>
                      </a:cxn>
                      <a:cxn ang="0">
                        <a:pos x="37" y="6"/>
                      </a:cxn>
                      <a:cxn ang="0">
                        <a:pos x="46" y="3"/>
                      </a:cxn>
                      <a:cxn ang="0">
                        <a:pos x="38" y="12"/>
                      </a:cxn>
                      <a:cxn ang="0">
                        <a:pos x="46" y="28"/>
                      </a:cxn>
                      <a:cxn ang="0">
                        <a:pos x="32" y="40"/>
                      </a:cxn>
                      <a:cxn ang="0">
                        <a:pos x="35" y="46"/>
                      </a:cxn>
                      <a:cxn ang="0">
                        <a:pos x="45" y="47"/>
                      </a:cxn>
                      <a:cxn ang="0">
                        <a:pos x="46" y="52"/>
                      </a:cxn>
                      <a:cxn ang="0">
                        <a:pos x="49" y="54"/>
                      </a:cxn>
                    </a:cxnLst>
                    <a:rect l="txL" t="txT" r="txR" b="txB"/>
                    <a:pathLst>
                      <a:path w="49" h="91">
                        <a:moveTo>
                          <a:pt x="49" y="54"/>
                        </a:moveTo>
                        <a:lnTo>
                          <a:pt x="49" y="64"/>
                        </a:lnTo>
                        <a:lnTo>
                          <a:pt x="35" y="76"/>
                        </a:lnTo>
                        <a:lnTo>
                          <a:pt x="32" y="87"/>
                        </a:lnTo>
                        <a:lnTo>
                          <a:pt x="24" y="91"/>
                        </a:lnTo>
                        <a:lnTo>
                          <a:pt x="19" y="70"/>
                        </a:lnTo>
                        <a:lnTo>
                          <a:pt x="10" y="63"/>
                        </a:lnTo>
                        <a:lnTo>
                          <a:pt x="0" y="47"/>
                        </a:lnTo>
                        <a:lnTo>
                          <a:pt x="11" y="32"/>
                        </a:lnTo>
                        <a:lnTo>
                          <a:pt x="10" y="8"/>
                        </a:lnTo>
                        <a:lnTo>
                          <a:pt x="15" y="3"/>
                        </a:lnTo>
                        <a:lnTo>
                          <a:pt x="35" y="0"/>
                        </a:lnTo>
                        <a:lnTo>
                          <a:pt x="37" y="6"/>
                        </a:lnTo>
                        <a:lnTo>
                          <a:pt x="46" y="3"/>
                        </a:lnTo>
                        <a:lnTo>
                          <a:pt x="38" y="12"/>
                        </a:lnTo>
                        <a:lnTo>
                          <a:pt x="46" y="28"/>
                        </a:lnTo>
                        <a:lnTo>
                          <a:pt x="32" y="40"/>
                        </a:lnTo>
                        <a:lnTo>
                          <a:pt x="35" y="46"/>
                        </a:lnTo>
                        <a:lnTo>
                          <a:pt x="45" y="47"/>
                        </a:lnTo>
                        <a:lnTo>
                          <a:pt x="46" y="52"/>
                        </a:lnTo>
                        <a:lnTo>
                          <a:pt x="49" y="54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5" name="Freeform 238"/>
                  <p:cNvSpPr/>
                  <p:nvPr/>
                </p:nvSpPr>
                <p:spPr>
                  <a:xfrm>
                    <a:off x="314" y="1272"/>
                    <a:ext cx="49" cy="91"/>
                  </a:xfrm>
                  <a:custGeom>
                    <a:avLst/>
                    <a:gdLst>
                      <a:gd name="txL" fmla="*/ 0 w 49"/>
                      <a:gd name="txT" fmla="*/ 0 h 91"/>
                      <a:gd name="txR" fmla="*/ 49 w 49"/>
                      <a:gd name="txB" fmla="*/ 91 h 91"/>
                    </a:gdLst>
                    <a:ahLst/>
                    <a:cxnLst>
                      <a:cxn ang="0">
                        <a:pos x="49" y="54"/>
                      </a:cxn>
                      <a:cxn ang="0">
                        <a:pos x="49" y="64"/>
                      </a:cxn>
                      <a:cxn ang="0">
                        <a:pos x="35" y="76"/>
                      </a:cxn>
                      <a:cxn ang="0">
                        <a:pos x="32" y="87"/>
                      </a:cxn>
                      <a:cxn ang="0">
                        <a:pos x="24" y="91"/>
                      </a:cxn>
                      <a:cxn ang="0">
                        <a:pos x="19" y="70"/>
                      </a:cxn>
                      <a:cxn ang="0">
                        <a:pos x="10" y="63"/>
                      </a:cxn>
                      <a:cxn ang="0">
                        <a:pos x="0" y="47"/>
                      </a:cxn>
                      <a:cxn ang="0">
                        <a:pos x="11" y="32"/>
                      </a:cxn>
                      <a:cxn ang="0">
                        <a:pos x="10" y="8"/>
                      </a:cxn>
                      <a:cxn ang="0">
                        <a:pos x="15" y="3"/>
                      </a:cxn>
                      <a:cxn ang="0">
                        <a:pos x="35" y="0"/>
                      </a:cxn>
                      <a:cxn ang="0">
                        <a:pos x="37" y="6"/>
                      </a:cxn>
                      <a:cxn ang="0">
                        <a:pos x="46" y="3"/>
                      </a:cxn>
                      <a:cxn ang="0">
                        <a:pos x="38" y="12"/>
                      </a:cxn>
                      <a:cxn ang="0">
                        <a:pos x="46" y="28"/>
                      </a:cxn>
                      <a:cxn ang="0">
                        <a:pos x="32" y="40"/>
                      </a:cxn>
                      <a:cxn ang="0">
                        <a:pos x="35" y="46"/>
                      </a:cxn>
                      <a:cxn ang="0">
                        <a:pos x="45" y="47"/>
                      </a:cxn>
                      <a:cxn ang="0">
                        <a:pos x="46" y="52"/>
                      </a:cxn>
                      <a:cxn ang="0">
                        <a:pos x="49" y="54"/>
                      </a:cxn>
                    </a:cxnLst>
                    <a:rect l="txL" t="txT" r="txR" b="txB"/>
                    <a:pathLst>
                      <a:path w="49" h="91">
                        <a:moveTo>
                          <a:pt x="49" y="54"/>
                        </a:moveTo>
                        <a:lnTo>
                          <a:pt x="49" y="64"/>
                        </a:lnTo>
                        <a:lnTo>
                          <a:pt x="35" y="76"/>
                        </a:lnTo>
                        <a:lnTo>
                          <a:pt x="32" y="87"/>
                        </a:lnTo>
                        <a:lnTo>
                          <a:pt x="24" y="91"/>
                        </a:lnTo>
                        <a:lnTo>
                          <a:pt x="19" y="70"/>
                        </a:lnTo>
                        <a:lnTo>
                          <a:pt x="10" y="63"/>
                        </a:lnTo>
                        <a:lnTo>
                          <a:pt x="0" y="47"/>
                        </a:lnTo>
                        <a:lnTo>
                          <a:pt x="11" y="32"/>
                        </a:lnTo>
                        <a:lnTo>
                          <a:pt x="10" y="8"/>
                        </a:lnTo>
                        <a:lnTo>
                          <a:pt x="15" y="3"/>
                        </a:lnTo>
                        <a:lnTo>
                          <a:pt x="35" y="0"/>
                        </a:lnTo>
                        <a:lnTo>
                          <a:pt x="37" y="6"/>
                        </a:lnTo>
                        <a:lnTo>
                          <a:pt x="46" y="3"/>
                        </a:lnTo>
                        <a:lnTo>
                          <a:pt x="38" y="12"/>
                        </a:lnTo>
                        <a:lnTo>
                          <a:pt x="46" y="28"/>
                        </a:lnTo>
                        <a:lnTo>
                          <a:pt x="32" y="40"/>
                        </a:lnTo>
                        <a:lnTo>
                          <a:pt x="35" y="46"/>
                        </a:lnTo>
                        <a:lnTo>
                          <a:pt x="45" y="47"/>
                        </a:lnTo>
                        <a:lnTo>
                          <a:pt x="46" y="52"/>
                        </a:lnTo>
                        <a:lnTo>
                          <a:pt x="49" y="54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6" name="Freeform 239"/>
                  <p:cNvSpPr/>
                  <p:nvPr/>
                </p:nvSpPr>
                <p:spPr>
                  <a:xfrm>
                    <a:off x="335" y="1329"/>
                    <a:ext cx="200" cy="172"/>
                  </a:xfrm>
                  <a:custGeom>
                    <a:avLst/>
                    <a:gdLst>
                      <a:gd name="txL" fmla="*/ 0 w 200"/>
                      <a:gd name="txT" fmla="*/ 0 h 172"/>
                      <a:gd name="txR" fmla="*/ 200 w 200"/>
                      <a:gd name="txB" fmla="*/ 172 h 172"/>
                    </a:gdLst>
                    <a:ahLst/>
                    <a:cxnLst>
                      <a:cxn ang="0">
                        <a:pos x="33" y="123"/>
                      </a:cxn>
                      <a:cxn ang="0">
                        <a:pos x="23" y="114"/>
                      </a:cxn>
                      <a:cxn ang="0">
                        <a:pos x="13" y="110"/>
                      </a:cxn>
                      <a:cxn ang="0">
                        <a:pos x="0" y="89"/>
                      </a:cxn>
                      <a:cxn ang="0">
                        <a:pos x="6" y="85"/>
                      </a:cxn>
                      <a:cxn ang="0">
                        <a:pos x="7" y="70"/>
                      </a:cxn>
                      <a:cxn ang="0">
                        <a:pos x="5" y="50"/>
                      </a:cxn>
                      <a:cxn ang="0">
                        <a:pos x="0" y="41"/>
                      </a:cxn>
                      <a:cxn ang="0">
                        <a:pos x="1" y="36"/>
                      </a:cxn>
                      <a:cxn ang="0">
                        <a:pos x="9" y="32"/>
                      </a:cxn>
                      <a:cxn ang="0">
                        <a:pos x="11" y="21"/>
                      </a:cxn>
                      <a:cxn ang="0">
                        <a:pos x="24" y="10"/>
                      </a:cxn>
                      <a:cxn ang="0">
                        <a:pos x="24" y="0"/>
                      </a:cxn>
                      <a:cxn ang="0">
                        <a:pos x="36" y="4"/>
                      </a:cxn>
                      <a:cxn ang="0">
                        <a:pos x="63" y="4"/>
                      </a:cxn>
                      <a:cxn ang="0">
                        <a:pos x="77" y="11"/>
                      </a:cxn>
                      <a:cxn ang="0">
                        <a:pos x="80" y="21"/>
                      </a:cxn>
                      <a:cxn ang="0">
                        <a:pos x="126" y="38"/>
                      </a:cxn>
                      <a:cxn ang="0">
                        <a:pos x="135" y="32"/>
                      </a:cxn>
                      <a:cxn ang="0">
                        <a:pos x="137" y="12"/>
                      </a:cxn>
                      <a:cxn ang="0">
                        <a:pos x="160" y="4"/>
                      </a:cxn>
                      <a:cxn ang="0">
                        <a:pos x="176" y="6"/>
                      </a:cxn>
                      <a:cxn ang="0">
                        <a:pos x="177" y="12"/>
                      </a:cxn>
                      <a:cxn ang="0">
                        <a:pos x="200" y="19"/>
                      </a:cxn>
                      <a:cxn ang="0">
                        <a:pos x="200" y="20"/>
                      </a:cxn>
                      <a:cxn ang="0">
                        <a:pos x="194" y="42"/>
                      </a:cxn>
                      <a:cxn ang="0">
                        <a:pos x="200" y="58"/>
                      </a:cxn>
                      <a:cxn ang="0">
                        <a:pos x="200" y="141"/>
                      </a:cxn>
                      <a:cxn ang="0">
                        <a:pos x="200" y="163"/>
                      </a:cxn>
                      <a:cxn ang="0">
                        <a:pos x="189" y="164"/>
                      </a:cxn>
                      <a:cxn ang="0">
                        <a:pos x="188" y="172"/>
                      </a:cxn>
                      <a:cxn ang="0">
                        <a:pos x="87" y="125"/>
                      </a:cxn>
                      <a:cxn ang="0">
                        <a:pos x="73" y="130"/>
                      </a:cxn>
                      <a:cxn ang="0">
                        <a:pos x="59" y="123"/>
                      </a:cxn>
                      <a:cxn ang="0">
                        <a:pos x="33" y="123"/>
                      </a:cxn>
                    </a:cxnLst>
                    <a:rect l="txL" t="txT" r="txR" b="txB"/>
                    <a:pathLst>
                      <a:path w="200" h="172">
                        <a:moveTo>
                          <a:pt x="33" y="123"/>
                        </a:moveTo>
                        <a:lnTo>
                          <a:pt x="23" y="114"/>
                        </a:lnTo>
                        <a:lnTo>
                          <a:pt x="13" y="110"/>
                        </a:lnTo>
                        <a:lnTo>
                          <a:pt x="0" y="89"/>
                        </a:lnTo>
                        <a:lnTo>
                          <a:pt x="6" y="85"/>
                        </a:lnTo>
                        <a:lnTo>
                          <a:pt x="7" y="70"/>
                        </a:lnTo>
                        <a:lnTo>
                          <a:pt x="5" y="50"/>
                        </a:lnTo>
                        <a:lnTo>
                          <a:pt x="0" y="41"/>
                        </a:lnTo>
                        <a:lnTo>
                          <a:pt x="1" y="36"/>
                        </a:lnTo>
                        <a:lnTo>
                          <a:pt x="9" y="32"/>
                        </a:lnTo>
                        <a:lnTo>
                          <a:pt x="11" y="21"/>
                        </a:lnTo>
                        <a:lnTo>
                          <a:pt x="24" y="10"/>
                        </a:lnTo>
                        <a:lnTo>
                          <a:pt x="24" y="0"/>
                        </a:lnTo>
                        <a:lnTo>
                          <a:pt x="36" y="4"/>
                        </a:lnTo>
                        <a:lnTo>
                          <a:pt x="63" y="4"/>
                        </a:lnTo>
                        <a:lnTo>
                          <a:pt x="77" y="11"/>
                        </a:lnTo>
                        <a:lnTo>
                          <a:pt x="80" y="21"/>
                        </a:lnTo>
                        <a:lnTo>
                          <a:pt x="126" y="38"/>
                        </a:lnTo>
                        <a:lnTo>
                          <a:pt x="135" y="32"/>
                        </a:lnTo>
                        <a:lnTo>
                          <a:pt x="137" y="12"/>
                        </a:lnTo>
                        <a:lnTo>
                          <a:pt x="160" y="4"/>
                        </a:lnTo>
                        <a:lnTo>
                          <a:pt x="176" y="6"/>
                        </a:lnTo>
                        <a:lnTo>
                          <a:pt x="177" y="12"/>
                        </a:lnTo>
                        <a:lnTo>
                          <a:pt x="200" y="19"/>
                        </a:lnTo>
                        <a:lnTo>
                          <a:pt x="200" y="20"/>
                        </a:lnTo>
                        <a:lnTo>
                          <a:pt x="194" y="42"/>
                        </a:lnTo>
                        <a:lnTo>
                          <a:pt x="200" y="58"/>
                        </a:lnTo>
                        <a:lnTo>
                          <a:pt x="200" y="141"/>
                        </a:lnTo>
                        <a:lnTo>
                          <a:pt x="200" y="163"/>
                        </a:lnTo>
                        <a:lnTo>
                          <a:pt x="189" y="164"/>
                        </a:lnTo>
                        <a:lnTo>
                          <a:pt x="188" y="172"/>
                        </a:lnTo>
                        <a:lnTo>
                          <a:pt x="87" y="125"/>
                        </a:lnTo>
                        <a:lnTo>
                          <a:pt x="73" y="130"/>
                        </a:lnTo>
                        <a:lnTo>
                          <a:pt x="59" y="123"/>
                        </a:lnTo>
                        <a:lnTo>
                          <a:pt x="33" y="12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7" name="Freeform 240"/>
                  <p:cNvSpPr/>
                  <p:nvPr/>
                </p:nvSpPr>
                <p:spPr>
                  <a:xfrm>
                    <a:off x="335" y="1329"/>
                    <a:ext cx="200" cy="172"/>
                  </a:xfrm>
                  <a:custGeom>
                    <a:avLst/>
                    <a:gdLst>
                      <a:gd name="txL" fmla="*/ 0 w 200"/>
                      <a:gd name="txT" fmla="*/ 0 h 172"/>
                      <a:gd name="txR" fmla="*/ 200 w 200"/>
                      <a:gd name="txB" fmla="*/ 172 h 172"/>
                    </a:gdLst>
                    <a:ahLst/>
                    <a:cxnLst>
                      <a:cxn ang="0">
                        <a:pos x="33" y="123"/>
                      </a:cxn>
                      <a:cxn ang="0">
                        <a:pos x="23" y="114"/>
                      </a:cxn>
                      <a:cxn ang="0">
                        <a:pos x="13" y="110"/>
                      </a:cxn>
                      <a:cxn ang="0">
                        <a:pos x="0" y="89"/>
                      </a:cxn>
                      <a:cxn ang="0">
                        <a:pos x="6" y="85"/>
                      </a:cxn>
                      <a:cxn ang="0">
                        <a:pos x="7" y="70"/>
                      </a:cxn>
                      <a:cxn ang="0">
                        <a:pos x="5" y="50"/>
                      </a:cxn>
                      <a:cxn ang="0">
                        <a:pos x="0" y="41"/>
                      </a:cxn>
                      <a:cxn ang="0">
                        <a:pos x="1" y="36"/>
                      </a:cxn>
                      <a:cxn ang="0">
                        <a:pos x="9" y="32"/>
                      </a:cxn>
                      <a:cxn ang="0">
                        <a:pos x="11" y="21"/>
                      </a:cxn>
                      <a:cxn ang="0">
                        <a:pos x="24" y="10"/>
                      </a:cxn>
                      <a:cxn ang="0">
                        <a:pos x="24" y="0"/>
                      </a:cxn>
                      <a:cxn ang="0">
                        <a:pos x="36" y="4"/>
                      </a:cxn>
                      <a:cxn ang="0">
                        <a:pos x="63" y="4"/>
                      </a:cxn>
                      <a:cxn ang="0">
                        <a:pos x="77" y="11"/>
                      </a:cxn>
                      <a:cxn ang="0">
                        <a:pos x="80" y="21"/>
                      </a:cxn>
                      <a:cxn ang="0">
                        <a:pos x="126" y="38"/>
                      </a:cxn>
                      <a:cxn ang="0">
                        <a:pos x="135" y="32"/>
                      </a:cxn>
                      <a:cxn ang="0">
                        <a:pos x="137" y="12"/>
                      </a:cxn>
                      <a:cxn ang="0">
                        <a:pos x="160" y="4"/>
                      </a:cxn>
                      <a:cxn ang="0">
                        <a:pos x="176" y="6"/>
                      </a:cxn>
                      <a:cxn ang="0">
                        <a:pos x="177" y="12"/>
                      </a:cxn>
                      <a:cxn ang="0">
                        <a:pos x="200" y="19"/>
                      </a:cxn>
                      <a:cxn ang="0">
                        <a:pos x="200" y="20"/>
                      </a:cxn>
                      <a:cxn ang="0">
                        <a:pos x="194" y="42"/>
                      </a:cxn>
                      <a:cxn ang="0">
                        <a:pos x="200" y="58"/>
                      </a:cxn>
                      <a:cxn ang="0">
                        <a:pos x="200" y="141"/>
                      </a:cxn>
                      <a:cxn ang="0">
                        <a:pos x="200" y="163"/>
                      </a:cxn>
                      <a:cxn ang="0">
                        <a:pos x="189" y="164"/>
                      </a:cxn>
                      <a:cxn ang="0">
                        <a:pos x="188" y="172"/>
                      </a:cxn>
                      <a:cxn ang="0">
                        <a:pos x="87" y="125"/>
                      </a:cxn>
                      <a:cxn ang="0">
                        <a:pos x="73" y="130"/>
                      </a:cxn>
                      <a:cxn ang="0">
                        <a:pos x="59" y="123"/>
                      </a:cxn>
                      <a:cxn ang="0">
                        <a:pos x="33" y="123"/>
                      </a:cxn>
                    </a:cxnLst>
                    <a:rect l="txL" t="txT" r="txR" b="txB"/>
                    <a:pathLst>
                      <a:path w="200" h="172">
                        <a:moveTo>
                          <a:pt x="33" y="123"/>
                        </a:moveTo>
                        <a:lnTo>
                          <a:pt x="23" y="114"/>
                        </a:lnTo>
                        <a:lnTo>
                          <a:pt x="13" y="110"/>
                        </a:lnTo>
                        <a:lnTo>
                          <a:pt x="0" y="89"/>
                        </a:lnTo>
                        <a:lnTo>
                          <a:pt x="6" y="85"/>
                        </a:lnTo>
                        <a:lnTo>
                          <a:pt x="7" y="70"/>
                        </a:lnTo>
                        <a:lnTo>
                          <a:pt x="5" y="50"/>
                        </a:lnTo>
                        <a:lnTo>
                          <a:pt x="0" y="41"/>
                        </a:lnTo>
                        <a:lnTo>
                          <a:pt x="1" y="36"/>
                        </a:lnTo>
                        <a:lnTo>
                          <a:pt x="9" y="32"/>
                        </a:lnTo>
                        <a:lnTo>
                          <a:pt x="11" y="21"/>
                        </a:lnTo>
                        <a:lnTo>
                          <a:pt x="24" y="10"/>
                        </a:lnTo>
                        <a:lnTo>
                          <a:pt x="24" y="0"/>
                        </a:lnTo>
                        <a:lnTo>
                          <a:pt x="36" y="4"/>
                        </a:lnTo>
                        <a:lnTo>
                          <a:pt x="63" y="4"/>
                        </a:lnTo>
                        <a:lnTo>
                          <a:pt x="77" y="11"/>
                        </a:lnTo>
                        <a:lnTo>
                          <a:pt x="80" y="21"/>
                        </a:lnTo>
                        <a:lnTo>
                          <a:pt x="126" y="38"/>
                        </a:lnTo>
                        <a:lnTo>
                          <a:pt x="135" y="32"/>
                        </a:lnTo>
                        <a:lnTo>
                          <a:pt x="137" y="12"/>
                        </a:lnTo>
                        <a:lnTo>
                          <a:pt x="160" y="4"/>
                        </a:lnTo>
                        <a:lnTo>
                          <a:pt x="176" y="6"/>
                        </a:lnTo>
                        <a:lnTo>
                          <a:pt x="177" y="12"/>
                        </a:lnTo>
                        <a:lnTo>
                          <a:pt x="200" y="19"/>
                        </a:lnTo>
                        <a:lnTo>
                          <a:pt x="200" y="20"/>
                        </a:lnTo>
                        <a:lnTo>
                          <a:pt x="194" y="42"/>
                        </a:lnTo>
                        <a:lnTo>
                          <a:pt x="200" y="58"/>
                        </a:lnTo>
                        <a:lnTo>
                          <a:pt x="200" y="141"/>
                        </a:lnTo>
                        <a:lnTo>
                          <a:pt x="200" y="163"/>
                        </a:lnTo>
                        <a:lnTo>
                          <a:pt x="189" y="164"/>
                        </a:lnTo>
                        <a:lnTo>
                          <a:pt x="188" y="172"/>
                        </a:lnTo>
                        <a:lnTo>
                          <a:pt x="87" y="125"/>
                        </a:lnTo>
                        <a:lnTo>
                          <a:pt x="73" y="130"/>
                        </a:lnTo>
                        <a:lnTo>
                          <a:pt x="59" y="123"/>
                        </a:lnTo>
                        <a:lnTo>
                          <a:pt x="33" y="12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8" name="Freeform 241"/>
                  <p:cNvSpPr/>
                  <p:nvPr/>
                </p:nvSpPr>
                <p:spPr>
                  <a:xfrm>
                    <a:off x="533" y="1349"/>
                    <a:ext cx="138" cy="123"/>
                  </a:xfrm>
                  <a:custGeom>
                    <a:avLst/>
                    <a:gdLst>
                      <a:gd name="txL" fmla="*/ 0 w 138"/>
                      <a:gd name="txT" fmla="*/ 0 h 123"/>
                      <a:gd name="txR" fmla="*/ 138 w 138"/>
                      <a:gd name="txB" fmla="*/ 123 h 123"/>
                    </a:gdLst>
                    <a:ahLst/>
                    <a:cxnLst>
                      <a:cxn ang="0">
                        <a:pos x="137" y="109"/>
                      </a:cxn>
                      <a:cxn ang="0">
                        <a:pos x="118" y="123"/>
                      </a:cxn>
                      <a:cxn ang="0">
                        <a:pos x="107" y="121"/>
                      </a:cxn>
                      <a:cxn ang="0">
                        <a:pos x="4" y="121"/>
                      </a:cxn>
                      <a:cxn ang="0">
                        <a:pos x="4" y="120"/>
                      </a:cxn>
                      <a:cxn ang="0">
                        <a:pos x="4" y="39"/>
                      </a:cxn>
                      <a:cxn ang="0">
                        <a:pos x="0" y="23"/>
                      </a:cxn>
                      <a:cxn ang="0">
                        <a:pos x="4" y="1"/>
                      </a:cxn>
                      <a:cxn ang="0">
                        <a:pos x="4" y="0"/>
                      </a:cxn>
                      <a:cxn ang="0">
                        <a:pos x="7" y="3"/>
                      </a:cxn>
                      <a:cxn ang="0">
                        <a:pos x="29" y="3"/>
                      </a:cxn>
                      <a:cxn ang="0">
                        <a:pos x="54" y="11"/>
                      </a:cxn>
                      <a:cxn ang="0">
                        <a:pos x="82" y="3"/>
                      </a:cxn>
                      <a:cxn ang="0">
                        <a:pos x="90" y="3"/>
                      </a:cxn>
                      <a:cxn ang="0">
                        <a:pos x="89" y="8"/>
                      </a:cxn>
                      <a:cxn ang="0">
                        <a:pos x="94" y="10"/>
                      </a:cxn>
                      <a:cxn ang="0">
                        <a:pos x="98" y="6"/>
                      </a:cxn>
                      <a:cxn ang="0">
                        <a:pos x="100" y="9"/>
                      </a:cxn>
                      <a:cxn ang="0">
                        <a:pos x="118" y="6"/>
                      </a:cxn>
                      <a:cxn ang="0">
                        <a:pos x="128" y="31"/>
                      </a:cxn>
                      <a:cxn ang="0">
                        <a:pos x="120" y="50"/>
                      </a:cxn>
                      <a:cxn ang="0">
                        <a:pos x="109" y="41"/>
                      </a:cxn>
                      <a:cxn ang="0">
                        <a:pos x="99" y="21"/>
                      </a:cxn>
                      <a:cxn ang="0">
                        <a:pos x="98" y="24"/>
                      </a:cxn>
                      <a:cxn ang="0">
                        <a:pos x="100" y="34"/>
                      </a:cxn>
                      <a:cxn ang="0">
                        <a:pos x="138" y="107"/>
                      </a:cxn>
                      <a:cxn ang="0">
                        <a:pos x="137" y="109"/>
                      </a:cxn>
                    </a:cxnLst>
                    <a:rect l="txL" t="txT" r="txR" b="txB"/>
                    <a:pathLst>
                      <a:path w="138" h="123">
                        <a:moveTo>
                          <a:pt x="137" y="109"/>
                        </a:moveTo>
                        <a:lnTo>
                          <a:pt x="118" y="123"/>
                        </a:lnTo>
                        <a:lnTo>
                          <a:pt x="107" y="121"/>
                        </a:lnTo>
                        <a:lnTo>
                          <a:pt x="4" y="121"/>
                        </a:lnTo>
                        <a:lnTo>
                          <a:pt x="4" y="120"/>
                        </a:lnTo>
                        <a:lnTo>
                          <a:pt x="4" y="39"/>
                        </a:lnTo>
                        <a:lnTo>
                          <a:pt x="0" y="2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7" y="3"/>
                        </a:lnTo>
                        <a:lnTo>
                          <a:pt x="29" y="3"/>
                        </a:lnTo>
                        <a:lnTo>
                          <a:pt x="54" y="11"/>
                        </a:lnTo>
                        <a:lnTo>
                          <a:pt x="82" y="3"/>
                        </a:lnTo>
                        <a:lnTo>
                          <a:pt x="90" y="3"/>
                        </a:lnTo>
                        <a:lnTo>
                          <a:pt x="89" y="8"/>
                        </a:lnTo>
                        <a:lnTo>
                          <a:pt x="94" y="10"/>
                        </a:lnTo>
                        <a:lnTo>
                          <a:pt x="98" y="6"/>
                        </a:lnTo>
                        <a:lnTo>
                          <a:pt x="100" y="9"/>
                        </a:lnTo>
                        <a:lnTo>
                          <a:pt x="118" y="6"/>
                        </a:lnTo>
                        <a:lnTo>
                          <a:pt x="128" y="31"/>
                        </a:lnTo>
                        <a:lnTo>
                          <a:pt x="120" y="50"/>
                        </a:lnTo>
                        <a:lnTo>
                          <a:pt x="109" y="41"/>
                        </a:lnTo>
                        <a:lnTo>
                          <a:pt x="99" y="21"/>
                        </a:lnTo>
                        <a:lnTo>
                          <a:pt x="98" y="24"/>
                        </a:lnTo>
                        <a:lnTo>
                          <a:pt x="100" y="34"/>
                        </a:lnTo>
                        <a:lnTo>
                          <a:pt x="138" y="107"/>
                        </a:lnTo>
                        <a:lnTo>
                          <a:pt x="137" y="10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49" name="Freeform 242"/>
                  <p:cNvSpPr/>
                  <p:nvPr/>
                </p:nvSpPr>
                <p:spPr>
                  <a:xfrm>
                    <a:off x="533" y="1349"/>
                    <a:ext cx="138" cy="123"/>
                  </a:xfrm>
                  <a:custGeom>
                    <a:avLst/>
                    <a:gdLst>
                      <a:gd name="txL" fmla="*/ 0 w 138"/>
                      <a:gd name="txT" fmla="*/ 0 h 123"/>
                      <a:gd name="txR" fmla="*/ 138 w 138"/>
                      <a:gd name="txB" fmla="*/ 123 h 123"/>
                    </a:gdLst>
                    <a:ahLst/>
                    <a:cxnLst>
                      <a:cxn ang="0">
                        <a:pos x="137" y="109"/>
                      </a:cxn>
                      <a:cxn ang="0">
                        <a:pos x="118" y="123"/>
                      </a:cxn>
                      <a:cxn ang="0">
                        <a:pos x="107" y="121"/>
                      </a:cxn>
                      <a:cxn ang="0">
                        <a:pos x="4" y="121"/>
                      </a:cxn>
                      <a:cxn ang="0">
                        <a:pos x="4" y="120"/>
                      </a:cxn>
                      <a:cxn ang="0">
                        <a:pos x="4" y="39"/>
                      </a:cxn>
                      <a:cxn ang="0">
                        <a:pos x="0" y="23"/>
                      </a:cxn>
                      <a:cxn ang="0">
                        <a:pos x="4" y="1"/>
                      </a:cxn>
                      <a:cxn ang="0">
                        <a:pos x="4" y="0"/>
                      </a:cxn>
                      <a:cxn ang="0">
                        <a:pos x="7" y="3"/>
                      </a:cxn>
                      <a:cxn ang="0">
                        <a:pos x="29" y="3"/>
                      </a:cxn>
                      <a:cxn ang="0">
                        <a:pos x="54" y="11"/>
                      </a:cxn>
                      <a:cxn ang="0">
                        <a:pos x="82" y="3"/>
                      </a:cxn>
                      <a:cxn ang="0">
                        <a:pos x="90" y="3"/>
                      </a:cxn>
                      <a:cxn ang="0">
                        <a:pos x="89" y="8"/>
                      </a:cxn>
                      <a:cxn ang="0">
                        <a:pos x="94" y="10"/>
                      </a:cxn>
                      <a:cxn ang="0">
                        <a:pos x="98" y="6"/>
                      </a:cxn>
                      <a:cxn ang="0">
                        <a:pos x="100" y="9"/>
                      </a:cxn>
                      <a:cxn ang="0">
                        <a:pos x="118" y="6"/>
                      </a:cxn>
                      <a:cxn ang="0">
                        <a:pos x="128" y="31"/>
                      </a:cxn>
                      <a:cxn ang="0">
                        <a:pos x="120" y="50"/>
                      </a:cxn>
                      <a:cxn ang="0">
                        <a:pos x="109" y="41"/>
                      </a:cxn>
                      <a:cxn ang="0">
                        <a:pos x="99" y="21"/>
                      </a:cxn>
                      <a:cxn ang="0">
                        <a:pos x="98" y="24"/>
                      </a:cxn>
                      <a:cxn ang="0">
                        <a:pos x="100" y="34"/>
                      </a:cxn>
                      <a:cxn ang="0">
                        <a:pos x="138" y="107"/>
                      </a:cxn>
                      <a:cxn ang="0">
                        <a:pos x="137" y="109"/>
                      </a:cxn>
                    </a:cxnLst>
                    <a:rect l="txL" t="txT" r="txR" b="txB"/>
                    <a:pathLst>
                      <a:path w="138" h="123">
                        <a:moveTo>
                          <a:pt x="137" y="109"/>
                        </a:moveTo>
                        <a:lnTo>
                          <a:pt x="118" y="123"/>
                        </a:lnTo>
                        <a:lnTo>
                          <a:pt x="107" y="121"/>
                        </a:lnTo>
                        <a:lnTo>
                          <a:pt x="4" y="121"/>
                        </a:lnTo>
                        <a:lnTo>
                          <a:pt x="4" y="120"/>
                        </a:lnTo>
                        <a:lnTo>
                          <a:pt x="4" y="39"/>
                        </a:lnTo>
                        <a:lnTo>
                          <a:pt x="0" y="2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7" y="3"/>
                        </a:lnTo>
                        <a:lnTo>
                          <a:pt x="29" y="3"/>
                        </a:lnTo>
                        <a:lnTo>
                          <a:pt x="54" y="11"/>
                        </a:lnTo>
                        <a:lnTo>
                          <a:pt x="82" y="3"/>
                        </a:lnTo>
                        <a:lnTo>
                          <a:pt x="90" y="3"/>
                        </a:lnTo>
                        <a:lnTo>
                          <a:pt x="89" y="8"/>
                        </a:lnTo>
                        <a:lnTo>
                          <a:pt x="94" y="10"/>
                        </a:lnTo>
                        <a:lnTo>
                          <a:pt x="98" y="6"/>
                        </a:lnTo>
                        <a:lnTo>
                          <a:pt x="100" y="9"/>
                        </a:lnTo>
                        <a:lnTo>
                          <a:pt x="118" y="6"/>
                        </a:lnTo>
                        <a:lnTo>
                          <a:pt x="128" y="31"/>
                        </a:lnTo>
                        <a:lnTo>
                          <a:pt x="120" y="50"/>
                        </a:lnTo>
                        <a:lnTo>
                          <a:pt x="109" y="41"/>
                        </a:lnTo>
                        <a:lnTo>
                          <a:pt x="99" y="21"/>
                        </a:lnTo>
                        <a:lnTo>
                          <a:pt x="98" y="24"/>
                        </a:lnTo>
                        <a:lnTo>
                          <a:pt x="100" y="34"/>
                        </a:lnTo>
                        <a:lnTo>
                          <a:pt x="138" y="107"/>
                        </a:lnTo>
                        <a:lnTo>
                          <a:pt x="137" y="10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0" name="Freeform 243"/>
                  <p:cNvSpPr/>
                  <p:nvPr/>
                </p:nvSpPr>
                <p:spPr>
                  <a:xfrm>
                    <a:off x="494" y="1456"/>
                    <a:ext cx="215" cy="232"/>
                  </a:xfrm>
                  <a:custGeom>
                    <a:avLst/>
                    <a:gdLst>
                      <a:gd name="txL" fmla="*/ 0 w 215"/>
                      <a:gd name="txT" fmla="*/ 0 h 232"/>
                      <a:gd name="txR" fmla="*/ 215 w 215"/>
                      <a:gd name="txB" fmla="*/ 232 h 232"/>
                    </a:gdLst>
                    <a:ahLst/>
                    <a:cxnLst>
                      <a:cxn ang="0">
                        <a:pos x="11" y="145"/>
                      </a:cxn>
                      <a:cxn ang="0">
                        <a:pos x="21" y="155"/>
                      </a:cxn>
                      <a:cxn ang="0">
                        <a:pos x="21" y="170"/>
                      </a:cxn>
                      <a:cxn ang="0">
                        <a:pos x="40" y="177"/>
                      </a:cxn>
                      <a:cxn ang="0">
                        <a:pos x="72" y="211"/>
                      </a:cxn>
                      <a:cxn ang="0">
                        <a:pos x="81" y="219"/>
                      </a:cxn>
                      <a:cxn ang="0">
                        <a:pos x="102" y="219"/>
                      </a:cxn>
                      <a:cxn ang="0">
                        <a:pos x="117" y="230"/>
                      </a:cxn>
                      <a:cxn ang="0">
                        <a:pos x="117" y="228"/>
                      </a:cxn>
                      <a:cxn ang="0">
                        <a:pos x="129" y="232"/>
                      </a:cxn>
                      <a:cxn ang="0">
                        <a:pos x="155" y="225"/>
                      </a:cxn>
                      <a:cxn ang="0">
                        <a:pos x="163" y="219"/>
                      </a:cxn>
                      <a:cxn ang="0">
                        <a:pos x="180" y="219"/>
                      </a:cxn>
                      <a:cxn ang="0">
                        <a:pos x="181" y="210"/>
                      </a:cxn>
                      <a:cxn ang="0">
                        <a:pos x="171" y="206"/>
                      </a:cxn>
                      <a:cxn ang="0">
                        <a:pos x="156" y="188"/>
                      </a:cxn>
                      <a:cxn ang="0">
                        <a:pos x="143" y="182"/>
                      </a:cxn>
                      <a:cxn ang="0">
                        <a:pos x="147" y="175"/>
                      </a:cxn>
                      <a:cxn ang="0">
                        <a:pos x="156" y="173"/>
                      </a:cxn>
                      <a:cxn ang="0">
                        <a:pos x="161" y="152"/>
                      </a:cxn>
                      <a:cxn ang="0">
                        <a:pos x="184" y="123"/>
                      </a:cxn>
                      <a:cxn ang="0">
                        <a:pos x="194" y="75"/>
                      </a:cxn>
                      <a:cxn ang="0">
                        <a:pos x="211" y="68"/>
                      </a:cxn>
                      <a:cxn ang="0">
                        <a:pos x="215" y="63"/>
                      </a:cxn>
                      <a:cxn ang="0">
                        <a:pos x="202" y="55"/>
                      </a:cxn>
                      <a:cxn ang="0">
                        <a:pos x="193" y="14"/>
                      </a:cxn>
                      <a:cxn ang="0">
                        <a:pos x="180" y="5"/>
                      </a:cxn>
                      <a:cxn ang="0">
                        <a:pos x="177" y="0"/>
                      </a:cxn>
                      <a:cxn ang="0">
                        <a:pos x="175" y="1"/>
                      </a:cxn>
                      <a:cxn ang="0">
                        <a:pos x="156" y="15"/>
                      </a:cxn>
                      <a:cxn ang="0">
                        <a:pos x="146" y="14"/>
                      </a:cxn>
                      <a:cxn ang="0">
                        <a:pos x="40" y="14"/>
                      </a:cxn>
                      <a:cxn ang="0">
                        <a:pos x="40" y="36"/>
                      </a:cxn>
                      <a:cxn ang="0">
                        <a:pos x="29" y="37"/>
                      </a:cxn>
                      <a:cxn ang="0">
                        <a:pos x="28" y="44"/>
                      </a:cxn>
                      <a:cxn ang="0">
                        <a:pos x="28" y="86"/>
                      </a:cxn>
                      <a:cxn ang="0">
                        <a:pos x="26" y="89"/>
                      </a:cxn>
                      <a:cxn ang="0">
                        <a:pos x="14" y="89"/>
                      </a:cxn>
                      <a:cxn ang="0">
                        <a:pos x="0" y="122"/>
                      </a:cxn>
                      <a:cxn ang="0">
                        <a:pos x="12" y="140"/>
                      </a:cxn>
                      <a:cxn ang="0">
                        <a:pos x="11" y="145"/>
                      </a:cxn>
                    </a:cxnLst>
                    <a:rect l="txL" t="txT" r="txR" b="txB"/>
                    <a:pathLst>
                      <a:path w="215" h="232">
                        <a:moveTo>
                          <a:pt x="11" y="145"/>
                        </a:moveTo>
                        <a:lnTo>
                          <a:pt x="21" y="155"/>
                        </a:lnTo>
                        <a:lnTo>
                          <a:pt x="21" y="170"/>
                        </a:lnTo>
                        <a:lnTo>
                          <a:pt x="40" y="177"/>
                        </a:lnTo>
                        <a:lnTo>
                          <a:pt x="72" y="211"/>
                        </a:lnTo>
                        <a:lnTo>
                          <a:pt x="81" y="219"/>
                        </a:lnTo>
                        <a:lnTo>
                          <a:pt x="102" y="219"/>
                        </a:lnTo>
                        <a:lnTo>
                          <a:pt x="117" y="230"/>
                        </a:lnTo>
                        <a:lnTo>
                          <a:pt x="117" y="228"/>
                        </a:lnTo>
                        <a:lnTo>
                          <a:pt x="129" y="232"/>
                        </a:lnTo>
                        <a:lnTo>
                          <a:pt x="155" y="225"/>
                        </a:lnTo>
                        <a:lnTo>
                          <a:pt x="163" y="219"/>
                        </a:lnTo>
                        <a:lnTo>
                          <a:pt x="180" y="219"/>
                        </a:lnTo>
                        <a:lnTo>
                          <a:pt x="181" y="210"/>
                        </a:lnTo>
                        <a:lnTo>
                          <a:pt x="171" y="206"/>
                        </a:lnTo>
                        <a:lnTo>
                          <a:pt x="156" y="188"/>
                        </a:lnTo>
                        <a:lnTo>
                          <a:pt x="143" y="182"/>
                        </a:lnTo>
                        <a:lnTo>
                          <a:pt x="147" y="175"/>
                        </a:lnTo>
                        <a:lnTo>
                          <a:pt x="156" y="173"/>
                        </a:lnTo>
                        <a:lnTo>
                          <a:pt x="161" y="152"/>
                        </a:lnTo>
                        <a:lnTo>
                          <a:pt x="184" y="123"/>
                        </a:lnTo>
                        <a:lnTo>
                          <a:pt x="194" y="75"/>
                        </a:lnTo>
                        <a:lnTo>
                          <a:pt x="211" y="68"/>
                        </a:lnTo>
                        <a:lnTo>
                          <a:pt x="215" y="63"/>
                        </a:lnTo>
                        <a:lnTo>
                          <a:pt x="202" y="55"/>
                        </a:lnTo>
                        <a:lnTo>
                          <a:pt x="193" y="14"/>
                        </a:lnTo>
                        <a:lnTo>
                          <a:pt x="180" y="5"/>
                        </a:lnTo>
                        <a:lnTo>
                          <a:pt x="177" y="0"/>
                        </a:lnTo>
                        <a:lnTo>
                          <a:pt x="175" y="1"/>
                        </a:lnTo>
                        <a:lnTo>
                          <a:pt x="156" y="15"/>
                        </a:lnTo>
                        <a:lnTo>
                          <a:pt x="146" y="14"/>
                        </a:lnTo>
                        <a:lnTo>
                          <a:pt x="40" y="14"/>
                        </a:lnTo>
                        <a:lnTo>
                          <a:pt x="40" y="36"/>
                        </a:lnTo>
                        <a:lnTo>
                          <a:pt x="29" y="37"/>
                        </a:lnTo>
                        <a:lnTo>
                          <a:pt x="28" y="44"/>
                        </a:lnTo>
                        <a:lnTo>
                          <a:pt x="28" y="86"/>
                        </a:lnTo>
                        <a:lnTo>
                          <a:pt x="26" y="89"/>
                        </a:lnTo>
                        <a:lnTo>
                          <a:pt x="14" y="89"/>
                        </a:lnTo>
                        <a:lnTo>
                          <a:pt x="0" y="122"/>
                        </a:lnTo>
                        <a:lnTo>
                          <a:pt x="12" y="140"/>
                        </a:lnTo>
                        <a:lnTo>
                          <a:pt x="11" y="14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1" name="Freeform 244"/>
                  <p:cNvSpPr/>
                  <p:nvPr/>
                </p:nvSpPr>
                <p:spPr>
                  <a:xfrm>
                    <a:off x="494" y="1456"/>
                    <a:ext cx="215" cy="232"/>
                  </a:xfrm>
                  <a:custGeom>
                    <a:avLst/>
                    <a:gdLst>
                      <a:gd name="txL" fmla="*/ 0 w 215"/>
                      <a:gd name="txT" fmla="*/ 0 h 232"/>
                      <a:gd name="txR" fmla="*/ 215 w 215"/>
                      <a:gd name="txB" fmla="*/ 232 h 232"/>
                    </a:gdLst>
                    <a:ahLst/>
                    <a:cxnLst>
                      <a:cxn ang="0">
                        <a:pos x="11" y="145"/>
                      </a:cxn>
                      <a:cxn ang="0">
                        <a:pos x="21" y="155"/>
                      </a:cxn>
                      <a:cxn ang="0">
                        <a:pos x="21" y="170"/>
                      </a:cxn>
                      <a:cxn ang="0">
                        <a:pos x="40" y="177"/>
                      </a:cxn>
                      <a:cxn ang="0">
                        <a:pos x="72" y="211"/>
                      </a:cxn>
                      <a:cxn ang="0">
                        <a:pos x="81" y="219"/>
                      </a:cxn>
                      <a:cxn ang="0">
                        <a:pos x="102" y="219"/>
                      </a:cxn>
                      <a:cxn ang="0">
                        <a:pos x="117" y="230"/>
                      </a:cxn>
                      <a:cxn ang="0">
                        <a:pos x="117" y="228"/>
                      </a:cxn>
                      <a:cxn ang="0">
                        <a:pos x="129" y="232"/>
                      </a:cxn>
                      <a:cxn ang="0">
                        <a:pos x="155" y="225"/>
                      </a:cxn>
                      <a:cxn ang="0">
                        <a:pos x="163" y="219"/>
                      </a:cxn>
                      <a:cxn ang="0">
                        <a:pos x="180" y="219"/>
                      </a:cxn>
                      <a:cxn ang="0">
                        <a:pos x="181" y="210"/>
                      </a:cxn>
                      <a:cxn ang="0">
                        <a:pos x="171" y="206"/>
                      </a:cxn>
                      <a:cxn ang="0">
                        <a:pos x="156" y="188"/>
                      </a:cxn>
                      <a:cxn ang="0">
                        <a:pos x="143" y="182"/>
                      </a:cxn>
                      <a:cxn ang="0">
                        <a:pos x="147" y="175"/>
                      </a:cxn>
                      <a:cxn ang="0">
                        <a:pos x="156" y="173"/>
                      </a:cxn>
                      <a:cxn ang="0">
                        <a:pos x="161" y="152"/>
                      </a:cxn>
                      <a:cxn ang="0">
                        <a:pos x="184" y="123"/>
                      </a:cxn>
                      <a:cxn ang="0">
                        <a:pos x="194" y="75"/>
                      </a:cxn>
                      <a:cxn ang="0">
                        <a:pos x="211" y="68"/>
                      </a:cxn>
                      <a:cxn ang="0">
                        <a:pos x="215" y="63"/>
                      </a:cxn>
                      <a:cxn ang="0">
                        <a:pos x="202" y="55"/>
                      </a:cxn>
                      <a:cxn ang="0">
                        <a:pos x="193" y="14"/>
                      </a:cxn>
                      <a:cxn ang="0">
                        <a:pos x="180" y="5"/>
                      </a:cxn>
                      <a:cxn ang="0">
                        <a:pos x="177" y="0"/>
                      </a:cxn>
                      <a:cxn ang="0">
                        <a:pos x="175" y="1"/>
                      </a:cxn>
                      <a:cxn ang="0">
                        <a:pos x="156" y="15"/>
                      </a:cxn>
                      <a:cxn ang="0">
                        <a:pos x="146" y="14"/>
                      </a:cxn>
                      <a:cxn ang="0">
                        <a:pos x="40" y="14"/>
                      </a:cxn>
                      <a:cxn ang="0">
                        <a:pos x="40" y="36"/>
                      </a:cxn>
                      <a:cxn ang="0">
                        <a:pos x="29" y="37"/>
                      </a:cxn>
                      <a:cxn ang="0">
                        <a:pos x="28" y="44"/>
                      </a:cxn>
                      <a:cxn ang="0">
                        <a:pos x="28" y="86"/>
                      </a:cxn>
                      <a:cxn ang="0">
                        <a:pos x="26" y="89"/>
                      </a:cxn>
                      <a:cxn ang="0">
                        <a:pos x="14" y="89"/>
                      </a:cxn>
                      <a:cxn ang="0">
                        <a:pos x="0" y="122"/>
                      </a:cxn>
                      <a:cxn ang="0">
                        <a:pos x="12" y="140"/>
                      </a:cxn>
                      <a:cxn ang="0">
                        <a:pos x="11" y="145"/>
                      </a:cxn>
                    </a:cxnLst>
                    <a:rect l="txL" t="txT" r="txR" b="txB"/>
                    <a:pathLst>
                      <a:path w="215" h="232">
                        <a:moveTo>
                          <a:pt x="11" y="145"/>
                        </a:moveTo>
                        <a:lnTo>
                          <a:pt x="21" y="155"/>
                        </a:lnTo>
                        <a:lnTo>
                          <a:pt x="21" y="170"/>
                        </a:lnTo>
                        <a:lnTo>
                          <a:pt x="40" y="177"/>
                        </a:lnTo>
                        <a:lnTo>
                          <a:pt x="72" y="211"/>
                        </a:lnTo>
                        <a:lnTo>
                          <a:pt x="81" y="219"/>
                        </a:lnTo>
                        <a:lnTo>
                          <a:pt x="102" y="219"/>
                        </a:lnTo>
                        <a:lnTo>
                          <a:pt x="117" y="230"/>
                        </a:lnTo>
                        <a:lnTo>
                          <a:pt x="117" y="228"/>
                        </a:lnTo>
                        <a:lnTo>
                          <a:pt x="129" y="232"/>
                        </a:lnTo>
                        <a:lnTo>
                          <a:pt x="155" y="225"/>
                        </a:lnTo>
                        <a:lnTo>
                          <a:pt x="163" y="219"/>
                        </a:lnTo>
                        <a:lnTo>
                          <a:pt x="180" y="219"/>
                        </a:lnTo>
                        <a:lnTo>
                          <a:pt x="181" y="210"/>
                        </a:lnTo>
                        <a:lnTo>
                          <a:pt x="171" y="206"/>
                        </a:lnTo>
                        <a:lnTo>
                          <a:pt x="156" y="188"/>
                        </a:lnTo>
                        <a:lnTo>
                          <a:pt x="143" y="182"/>
                        </a:lnTo>
                        <a:lnTo>
                          <a:pt x="147" y="175"/>
                        </a:lnTo>
                        <a:lnTo>
                          <a:pt x="156" y="173"/>
                        </a:lnTo>
                        <a:lnTo>
                          <a:pt x="161" y="152"/>
                        </a:lnTo>
                        <a:lnTo>
                          <a:pt x="184" y="123"/>
                        </a:lnTo>
                        <a:lnTo>
                          <a:pt x="194" y="75"/>
                        </a:lnTo>
                        <a:lnTo>
                          <a:pt x="211" y="68"/>
                        </a:lnTo>
                        <a:lnTo>
                          <a:pt x="215" y="63"/>
                        </a:lnTo>
                        <a:lnTo>
                          <a:pt x="202" y="55"/>
                        </a:lnTo>
                        <a:lnTo>
                          <a:pt x="193" y="14"/>
                        </a:lnTo>
                        <a:lnTo>
                          <a:pt x="180" y="5"/>
                        </a:lnTo>
                        <a:lnTo>
                          <a:pt x="177" y="0"/>
                        </a:lnTo>
                        <a:lnTo>
                          <a:pt x="175" y="1"/>
                        </a:lnTo>
                        <a:lnTo>
                          <a:pt x="156" y="15"/>
                        </a:lnTo>
                        <a:lnTo>
                          <a:pt x="146" y="14"/>
                        </a:lnTo>
                        <a:lnTo>
                          <a:pt x="40" y="14"/>
                        </a:lnTo>
                        <a:lnTo>
                          <a:pt x="40" y="36"/>
                        </a:lnTo>
                        <a:lnTo>
                          <a:pt x="29" y="37"/>
                        </a:lnTo>
                        <a:lnTo>
                          <a:pt x="28" y="44"/>
                        </a:lnTo>
                        <a:lnTo>
                          <a:pt x="28" y="86"/>
                        </a:lnTo>
                        <a:lnTo>
                          <a:pt x="26" y="89"/>
                        </a:lnTo>
                        <a:lnTo>
                          <a:pt x="14" y="89"/>
                        </a:lnTo>
                        <a:lnTo>
                          <a:pt x="0" y="122"/>
                        </a:lnTo>
                        <a:lnTo>
                          <a:pt x="12" y="140"/>
                        </a:lnTo>
                        <a:lnTo>
                          <a:pt x="11" y="14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2" name="Freeform 245"/>
                  <p:cNvSpPr/>
                  <p:nvPr/>
                </p:nvSpPr>
                <p:spPr>
                  <a:xfrm>
                    <a:off x="640" y="1520"/>
                    <a:ext cx="188" cy="168"/>
                  </a:xfrm>
                  <a:custGeom>
                    <a:avLst/>
                    <a:gdLst>
                      <a:gd name="txL" fmla="*/ 0 w 188"/>
                      <a:gd name="txT" fmla="*/ 0 h 168"/>
                      <a:gd name="txR" fmla="*/ 188 w 188"/>
                      <a:gd name="txB" fmla="*/ 168 h 168"/>
                    </a:gdLst>
                    <a:ahLst/>
                    <a:cxnLst>
                      <a:cxn ang="0">
                        <a:pos x="123" y="63"/>
                      </a:cxn>
                      <a:cxn ang="0">
                        <a:pos x="117" y="65"/>
                      </a:cxn>
                      <a:cxn ang="0">
                        <a:pos x="111" y="78"/>
                      </a:cxn>
                      <a:cxn ang="0">
                        <a:pos x="111" y="83"/>
                      </a:cxn>
                      <a:cxn ang="0">
                        <a:pos x="124" y="83"/>
                      </a:cxn>
                      <a:cxn ang="0">
                        <a:pos x="124" y="90"/>
                      </a:cxn>
                      <a:cxn ang="0">
                        <a:pos x="139" y="105"/>
                      </a:cxn>
                      <a:cxn ang="0">
                        <a:pos x="176" y="116"/>
                      </a:cxn>
                      <a:cxn ang="0">
                        <a:pos x="188" y="115"/>
                      </a:cxn>
                      <a:cxn ang="0">
                        <a:pos x="152" y="150"/>
                      </a:cxn>
                      <a:cxn ang="0">
                        <a:pos x="135" y="152"/>
                      </a:cxn>
                      <a:cxn ang="0">
                        <a:pos x="111" y="164"/>
                      </a:cxn>
                      <a:cxn ang="0">
                        <a:pos x="97" y="160"/>
                      </a:cxn>
                      <a:cxn ang="0">
                        <a:pos x="74" y="168"/>
                      </a:cxn>
                      <a:cxn ang="0">
                        <a:pos x="36" y="155"/>
                      </a:cxn>
                      <a:cxn ang="0">
                        <a:pos x="35" y="155"/>
                      </a:cxn>
                      <a:cxn ang="0">
                        <a:pos x="36" y="146"/>
                      </a:cxn>
                      <a:cxn ang="0">
                        <a:pos x="27" y="144"/>
                      </a:cxn>
                      <a:cxn ang="0">
                        <a:pos x="14" y="124"/>
                      </a:cxn>
                      <a:cxn ang="0">
                        <a:pos x="0" y="118"/>
                      </a:cxn>
                      <a:cxn ang="0">
                        <a:pos x="5" y="112"/>
                      </a:cxn>
                      <a:cxn ang="0">
                        <a:pos x="14" y="109"/>
                      </a:cxn>
                      <a:cxn ang="0">
                        <a:pos x="16" y="89"/>
                      </a:cxn>
                      <a:cxn ang="0">
                        <a:pos x="41" y="60"/>
                      </a:cxn>
                      <a:cxn ang="0">
                        <a:pos x="51" y="12"/>
                      </a:cxn>
                      <a:cxn ang="0">
                        <a:pos x="67" y="4"/>
                      </a:cxn>
                      <a:cxn ang="0">
                        <a:pos x="70" y="0"/>
                      </a:cxn>
                      <a:cxn ang="0">
                        <a:pos x="82" y="28"/>
                      </a:cxn>
                      <a:cxn ang="0">
                        <a:pos x="103" y="40"/>
                      </a:cxn>
                      <a:cxn ang="0">
                        <a:pos x="123" y="63"/>
                      </a:cxn>
                    </a:cxnLst>
                    <a:rect l="txL" t="txT" r="txR" b="txB"/>
                    <a:pathLst>
                      <a:path w="188" h="168">
                        <a:moveTo>
                          <a:pt x="123" y="63"/>
                        </a:moveTo>
                        <a:lnTo>
                          <a:pt x="117" y="65"/>
                        </a:lnTo>
                        <a:lnTo>
                          <a:pt x="111" y="78"/>
                        </a:lnTo>
                        <a:lnTo>
                          <a:pt x="111" y="83"/>
                        </a:lnTo>
                        <a:lnTo>
                          <a:pt x="124" y="83"/>
                        </a:lnTo>
                        <a:lnTo>
                          <a:pt x="124" y="90"/>
                        </a:lnTo>
                        <a:lnTo>
                          <a:pt x="139" y="105"/>
                        </a:lnTo>
                        <a:lnTo>
                          <a:pt x="176" y="116"/>
                        </a:lnTo>
                        <a:lnTo>
                          <a:pt x="188" y="115"/>
                        </a:lnTo>
                        <a:lnTo>
                          <a:pt x="152" y="150"/>
                        </a:lnTo>
                        <a:lnTo>
                          <a:pt x="135" y="152"/>
                        </a:lnTo>
                        <a:lnTo>
                          <a:pt x="111" y="164"/>
                        </a:lnTo>
                        <a:lnTo>
                          <a:pt x="97" y="160"/>
                        </a:lnTo>
                        <a:lnTo>
                          <a:pt x="74" y="168"/>
                        </a:lnTo>
                        <a:lnTo>
                          <a:pt x="36" y="155"/>
                        </a:lnTo>
                        <a:lnTo>
                          <a:pt x="35" y="155"/>
                        </a:lnTo>
                        <a:lnTo>
                          <a:pt x="36" y="146"/>
                        </a:lnTo>
                        <a:lnTo>
                          <a:pt x="27" y="144"/>
                        </a:lnTo>
                        <a:lnTo>
                          <a:pt x="14" y="124"/>
                        </a:lnTo>
                        <a:lnTo>
                          <a:pt x="0" y="118"/>
                        </a:lnTo>
                        <a:lnTo>
                          <a:pt x="5" y="112"/>
                        </a:lnTo>
                        <a:lnTo>
                          <a:pt x="14" y="109"/>
                        </a:lnTo>
                        <a:lnTo>
                          <a:pt x="16" y="89"/>
                        </a:lnTo>
                        <a:lnTo>
                          <a:pt x="41" y="60"/>
                        </a:lnTo>
                        <a:lnTo>
                          <a:pt x="51" y="12"/>
                        </a:lnTo>
                        <a:lnTo>
                          <a:pt x="67" y="4"/>
                        </a:lnTo>
                        <a:lnTo>
                          <a:pt x="70" y="0"/>
                        </a:lnTo>
                        <a:lnTo>
                          <a:pt x="82" y="28"/>
                        </a:lnTo>
                        <a:lnTo>
                          <a:pt x="103" y="40"/>
                        </a:lnTo>
                        <a:lnTo>
                          <a:pt x="123" y="6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3" name="Freeform 246"/>
                  <p:cNvSpPr/>
                  <p:nvPr/>
                </p:nvSpPr>
                <p:spPr>
                  <a:xfrm>
                    <a:off x="640" y="1520"/>
                    <a:ext cx="188" cy="168"/>
                  </a:xfrm>
                  <a:custGeom>
                    <a:avLst/>
                    <a:gdLst>
                      <a:gd name="txL" fmla="*/ 0 w 188"/>
                      <a:gd name="txT" fmla="*/ 0 h 168"/>
                      <a:gd name="txR" fmla="*/ 188 w 188"/>
                      <a:gd name="txB" fmla="*/ 168 h 168"/>
                    </a:gdLst>
                    <a:ahLst/>
                    <a:cxnLst>
                      <a:cxn ang="0">
                        <a:pos x="123" y="63"/>
                      </a:cxn>
                      <a:cxn ang="0">
                        <a:pos x="117" y="65"/>
                      </a:cxn>
                      <a:cxn ang="0">
                        <a:pos x="111" y="78"/>
                      </a:cxn>
                      <a:cxn ang="0">
                        <a:pos x="111" y="83"/>
                      </a:cxn>
                      <a:cxn ang="0">
                        <a:pos x="124" y="83"/>
                      </a:cxn>
                      <a:cxn ang="0">
                        <a:pos x="124" y="90"/>
                      </a:cxn>
                      <a:cxn ang="0">
                        <a:pos x="139" y="105"/>
                      </a:cxn>
                      <a:cxn ang="0">
                        <a:pos x="176" y="116"/>
                      </a:cxn>
                      <a:cxn ang="0">
                        <a:pos x="188" y="115"/>
                      </a:cxn>
                      <a:cxn ang="0">
                        <a:pos x="152" y="150"/>
                      </a:cxn>
                      <a:cxn ang="0">
                        <a:pos x="135" y="152"/>
                      </a:cxn>
                      <a:cxn ang="0">
                        <a:pos x="111" y="164"/>
                      </a:cxn>
                      <a:cxn ang="0">
                        <a:pos x="97" y="160"/>
                      </a:cxn>
                      <a:cxn ang="0">
                        <a:pos x="74" y="168"/>
                      </a:cxn>
                      <a:cxn ang="0">
                        <a:pos x="36" y="155"/>
                      </a:cxn>
                      <a:cxn ang="0">
                        <a:pos x="35" y="155"/>
                      </a:cxn>
                      <a:cxn ang="0">
                        <a:pos x="36" y="146"/>
                      </a:cxn>
                      <a:cxn ang="0">
                        <a:pos x="27" y="144"/>
                      </a:cxn>
                      <a:cxn ang="0">
                        <a:pos x="14" y="124"/>
                      </a:cxn>
                      <a:cxn ang="0">
                        <a:pos x="0" y="118"/>
                      </a:cxn>
                      <a:cxn ang="0">
                        <a:pos x="5" y="112"/>
                      </a:cxn>
                      <a:cxn ang="0">
                        <a:pos x="14" y="109"/>
                      </a:cxn>
                      <a:cxn ang="0">
                        <a:pos x="16" y="89"/>
                      </a:cxn>
                      <a:cxn ang="0">
                        <a:pos x="41" y="60"/>
                      </a:cxn>
                      <a:cxn ang="0">
                        <a:pos x="51" y="12"/>
                      </a:cxn>
                      <a:cxn ang="0">
                        <a:pos x="67" y="4"/>
                      </a:cxn>
                      <a:cxn ang="0">
                        <a:pos x="70" y="0"/>
                      </a:cxn>
                      <a:cxn ang="0">
                        <a:pos x="82" y="28"/>
                      </a:cxn>
                      <a:cxn ang="0">
                        <a:pos x="103" y="40"/>
                      </a:cxn>
                      <a:cxn ang="0">
                        <a:pos x="123" y="63"/>
                      </a:cxn>
                    </a:cxnLst>
                    <a:rect l="txL" t="txT" r="txR" b="txB"/>
                    <a:pathLst>
                      <a:path w="188" h="168">
                        <a:moveTo>
                          <a:pt x="123" y="63"/>
                        </a:moveTo>
                        <a:lnTo>
                          <a:pt x="117" y="65"/>
                        </a:lnTo>
                        <a:lnTo>
                          <a:pt x="111" y="78"/>
                        </a:lnTo>
                        <a:lnTo>
                          <a:pt x="111" y="83"/>
                        </a:lnTo>
                        <a:lnTo>
                          <a:pt x="124" y="83"/>
                        </a:lnTo>
                        <a:lnTo>
                          <a:pt x="124" y="90"/>
                        </a:lnTo>
                        <a:lnTo>
                          <a:pt x="139" y="105"/>
                        </a:lnTo>
                        <a:lnTo>
                          <a:pt x="176" y="116"/>
                        </a:lnTo>
                        <a:lnTo>
                          <a:pt x="188" y="115"/>
                        </a:lnTo>
                        <a:lnTo>
                          <a:pt x="152" y="150"/>
                        </a:lnTo>
                        <a:lnTo>
                          <a:pt x="135" y="152"/>
                        </a:lnTo>
                        <a:lnTo>
                          <a:pt x="111" y="164"/>
                        </a:lnTo>
                        <a:lnTo>
                          <a:pt x="97" y="160"/>
                        </a:lnTo>
                        <a:lnTo>
                          <a:pt x="74" y="168"/>
                        </a:lnTo>
                        <a:lnTo>
                          <a:pt x="36" y="155"/>
                        </a:lnTo>
                        <a:lnTo>
                          <a:pt x="35" y="155"/>
                        </a:lnTo>
                        <a:lnTo>
                          <a:pt x="36" y="146"/>
                        </a:lnTo>
                        <a:lnTo>
                          <a:pt x="27" y="144"/>
                        </a:lnTo>
                        <a:lnTo>
                          <a:pt x="14" y="124"/>
                        </a:lnTo>
                        <a:lnTo>
                          <a:pt x="0" y="118"/>
                        </a:lnTo>
                        <a:lnTo>
                          <a:pt x="5" y="112"/>
                        </a:lnTo>
                        <a:lnTo>
                          <a:pt x="14" y="109"/>
                        </a:lnTo>
                        <a:lnTo>
                          <a:pt x="16" y="89"/>
                        </a:lnTo>
                        <a:lnTo>
                          <a:pt x="41" y="60"/>
                        </a:lnTo>
                        <a:lnTo>
                          <a:pt x="51" y="12"/>
                        </a:lnTo>
                        <a:lnTo>
                          <a:pt x="67" y="4"/>
                        </a:lnTo>
                        <a:lnTo>
                          <a:pt x="70" y="0"/>
                        </a:lnTo>
                        <a:lnTo>
                          <a:pt x="82" y="28"/>
                        </a:lnTo>
                        <a:lnTo>
                          <a:pt x="103" y="40"/>
                        </a:lnTo>
                        <a:lnTo>
                          <a:pt x="123" y="6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4" name="Freeform 247"/>
                  <p:cNvSpPr/>
                  <p:nvPr/>
                </p:nvSpPr>
                <p:spPr>
                  <a:xfrm>
                    <a:off x="752" y="1584"/>
                    <a:ext cx="19" cy="22"/>
                  </a:xfrm>
                  <a:custGeom>
                    <a:avLst/>
                    <a:gdLst>
                      <a:gd name="txL" fmla="*/ 0 w 19"/>
                      <a:gd name="txT" fmla="*/ 0 h 22"/>
                      <a:gd name="txR" fmla="*/ 19 w 19"/>
                      <a:gd name="txB" fmla="*/ 22 h 22"/>
                    </a:gdLst>
                    <a:ahLst/>
                    <a:cxnLst>
                      <a:cxn ang="0">
                        <a:pos x="12" y="22"/>
                      </a:cxn>
                      <a:cxn ang="0">
                        <a:pos x="0" y="22"/>
                      </a:cxn>
                      <a:cxn ang="0">
                        <a:pos x="0" y="17"/>
                      </a:cxn>
                      <a:cxn ang="0">
                        <a:pos x="4" y="3"/>
                      </a:cxn>
                      <a:cxn ang="0">
                        <a:pos x="11" y="0"/>
                      </a:cxn>
                      <a:cxn ang="0">
                        <a:pos x="16" y="3"/>
                      </a:cxn>
                      <a:cxn ang="0">
                        <a:pos x="19" y="10"/>
                      </a:cxn>
                      <a:cxn ang="0">
                        <a:pos x="12" y="12"/>
                      </a:cxn>
                      <a:cxn ang="0">
                        <a:pos x="16" y="15"/>
                      </a:cxn>
                      <a:cxn ang="0">
                        <a:pos x="12" y="22"/>
                      </a:cxn>
                    </a:cxnLst>
                    <a:rect l="txL" t="txT" r="txR" b="txB"/>
                    <a:pathLst>
                      <a:path w="19" h="22">
                        <a:moveTo>
                          <a:pt x="12" y="22"/>
                        </a:move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4" y="3"/>
                        </a:lnTo>
                        <a:lnTo>
                          <a:pt x="11" y="0"/>
                        </a:lnTo>
                        <a:lnTo>
                          <a:pt x="16" y="3"/>
                        </a:lnTo>
                        <a:lnTo>
                          <a:pt x="19" y="10"/>
                        </a:lnTo>
                        <a:lnTo>
                          <a:pt x="12" y="12"/>
                        </a:lnTo>
                        <a:lnTo>
                          <a:pt x="16" y="15"/>
                        </a:lnTo>
                        <a:lnTo>
                          <a:pt x="12" y="22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5" name="Freeform 248"/>
                  <p:cNvSpPr/>
                  <p:nvPr/>
                </p:nvSpPr>
                <p:spPr>
                  <a:xfrm>
                    <a:off x="752" y="1584"/>
                    <a:ext cx="19" cy="22"/>
                  </a:xfrm>
                  <a:custGeom>
                    <a:avLst/>
                    <a:gdLst>
                      <a:gd name="txL" fmla="*/ 0 w 19"/>
                      <a:gd name="txT" fmla="*/ 0 h 22"/>
                      <a:gd name="txR" fmla="*/ 19 w 19"/>
                      <a:gd name="txB" fmla="*/ 22 h 22"/>
                    </a:gdLst>
                    <a:ahLst/>
                    <a:cxnLst>
                      <a:cxn ang="0">
                        <a:pos x="12" y="22"/>
                      </a:cxn>
                      <a:cxn ang="0">
                        <a:pos x="0" y="22"/>
                      </a:cxn>
                      <a:cxn ang="0">
                        <a:pos x="0" y="17"/>
                      </a:cxn>
                      <a:cxn ang="0">
                        <a:pos x="4" y="3"/>
                      </a:cxn>
                      <a:cxn ang="0">
                        <a:pos x="11" y="0"/>
                      </a:cxn>
                      <a:cxn ang="0">
                        <a:pos x="16" y="3"/>
                      </a:cxn>
                      <a:cxn ang="0">
                        <a:pos x="19" y="10"/>
                      </a:cxn>
                      <a:cxn ang="0">
                        <a:pos x="12" y="12"/>
                      </a:cxn>
                      <a:cxn ang="0">
                        <a:pos x="16" y="15"/>
                      </a:cxn>
                      <a:cxn ang="0">
                        <a:pos x="12" y="22"/>
                      </a:cxn>
                    </a:cxnLst>
                    <a:rect l="txL" t="txT" r="txR" b="txB"/>
                    <a:pathLst>
                      <a:path w="19" h="22">
                        <a:moveTo>
                          <a:pt x="12" y="22"/>
                        </a:move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4" y="3"/>
                        </a:lnTo>
                        <a:lnTo>
                          <a:pt x="11" y="0"/>
                        </a:lnTo>
                        <a:lnTo>
                          <a:pt x="16" y="3"/>
                        </a:lnTo>
                        <a:lnTo>
                          <a:pt x="19" y="10"/>
                        </a:lnTo>
                        <a:lnTo>
                          <a:pt x="12" y="12"/>
                        </a:lnTo>
                        <a:lnTo>
                          <a:pt x="16" y="15"/>
                        </a:lnTo>
                        <a:lnTo>
                          <a:pt x="12" y="22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6" name="Freeform 249"/>
                  <p:cNvSpPr/>
                  <p:nvPr/>
                </p:nvSpPr>
                <p:spPr>
                  <a:xfrm>
                    <a:off x="740" y="1592"/>
                    <a:ext cx="127" cy="153"/>
                  </a:xfrm>
                  <a:custGeom>
                    <a:avLst/>
                    <a:gdLst>
                      <a:gd name="txL" fmla="*/ 0 w 127"/>
                      <a:gd name="txT" fmla="*/ 0 h 153"/>
                      <a:gd name="txR" fmla="*/ 127 w 127"/>
                      <a:gd name="txB" fmla="*/ 153 h 153"/>
                    </a:gdLst>
                    <a:ahLst/>
                    <a:cxnLst>
                      <a:cxn ang="0">
                        <a:pos x="10" y="90"/>
                      </a:cxn>
                      <a:cxn ang="0">
                        <a:pos x="0" y="104"/>
                      </a:cxn>
                      <a:cxn ang="0">
                        <a:pos x="0" y="142"/>
                      </a:cxn>
                      <a:cxn ang="0">
                        <a:pos x="5" y="153"/>
                      </a:cxn>
                      <a:cxn ang="0">
                        <a:pos x="5" y="152"/>
                      </a:cxn>
                      <a:cxn ang="0">
                        <a:pos x="26" y="129"/>
                      </a:cxn>
                      <a:cxn ang="0">
                        <a:pos x="63" y="105"/>
                      </a:cxn>
                      <a:cxn ang="0">
                        <a:pos x="81" y="87"/>
                      </a:cxn>
                      <a:cxn ang="0">
                        <a:pos x="97" y="69"/>
                      </a:cxn>
                      <a:cxn ang="0">
                        <a:pos x="124" y="16"/>
                      </a:cxn>
                      <a:cxn ang="0">
                        <a:pos x="127" y="1"/>
                      </a:cxn>
                      <a:cxn ang="0">
                        <a:pos x="118" y="0"/>
                      </a:cxn>
                      <a:cxn ang="0">
                        <a:pos x="100" y="8"/>
                      </a:cxn>
                      <a:cxn ang="0">
                        <a:pos x="46" y="17"/>
                      </a:cxn>
                      <a:cxn ang="0">
                        <a:pos x="40" y="16"/>
                      </a:cxn>
                      <a:cxn ang="0">
                        <a:pos x="27" y="4"/>
                      </a:cxn>
                      <a:cxn ang="0">
                        <a:pos x="23" y="11"/>
                      </a:cxn>
                      <a:cxn ang="0">
                        <a:pos x="23" y="17"/>
                      </a:cxn>
                      <a:cxn ang="0">
                        <a:pos x="39" y="32"/>
                      </a:cxn>
                      <a:cxn ang="0">
                        <a:pos x="76" y="43"/>
                      </a:cxn>
                      <a:cxn ang="0">
                        <a:pos x="87" y="42"/>
                      </a:cxn>
                      <a:cxn ang="0">
                        <a:pos x="50" y="77"/>
                      </a:cxn>
                      <a:cxn ang="0">
                        <a:pos x="32" y="78"/>
                      </a:cxn>
                      <a:cxn ang="0">
                        <a:pos x="10" y="90"/>
                      </a:cxn>
                    </a:cxnLst>
                    <a:rect l="txL" t="txT" r="txR" b="txB"/>
                    <a:pathLst>
                      <a:path w="127" h="153">
                        <a:moveTo>
                          <a:pt x="10" y="90"/>
                        </a:moveTo>
                        <a:lnTo>
                          <a:pt x="0" y="104"/>
                        </a:lnTo>
                        <a:lnTo>
                          <a:pt x="0" y="142"/>
                        </a:lnTo>
                        <a:lnTo>
                          <a:pt x="5" y="153"/>
                        </a:lnTo>
                        <a:lnTo>
                          <a:pt x="5" y="152"/>
                        </a:lnTo>
                        <a:lnTo>
                          <a:pt x="26" y="129"/>
                        </a:lnTo>
                        <a:lnTo>
                          <a:pt x="63" y="105"/>
                        </a:lnTo>
                        <a:lnTo>
                          <a:pt x="81" y="87"/>
                        </a:lnTo>
                        <a:lnTo>
                          <a:pt x="97" y="69"/>
                        </a:lnTo>
                        <a:lnTo>
                          <a:pt x="124" y="16"/>
                        </a:lnTo>
                        <a:lnTo>
                          <a:pt x="127" y="1"/>
                        </a:lnTo>
                        <a:lnTo>
                          <a:pt x="118" y="0"/>
                        </a:lnTo>
                        <a:lnTo>
                          <a:pt x="100" y="8"/>
                        </a:lnTo>
                        <a:lnTo>
                          <a:pt x="46" y="17"/>
                        </a:lnTo>
                        <a:lnTo>
                          <a:pt x="40" y="16"/>
                        </a:lnTo>
                        <a:lnTo>
                          <a:pt x="27" y="4"/>
                        </a:lnTo>
                        <a:lnTo>
                          <a:pt x="23" y="11"/>
                        </a:lnTo>
                        <a:lnTo>
                          <a:pt x="23" y="17"/>
                        </a:lnTo>
                        <a:lnTo>
                          <a:pt x="39" y="32"/>
                        </a:lnTo>
                        <a:lnTo>
                          <a:pt x="76" y="43"/>
                        </a:lnTo>
                        <a:lnTo>
                          <a:pt x="87" y="42"/>
                        </a:lnTo>
                        <a:lnTo>
                          <a:pt x="50" y="77"/>
                        </a:lnTo>
                        <a:lnTo>
                          <a:pt x="32" y="78"/>
                        </a:lnTo>
                        <a:lnTo>
                          <a:pt x="10" y="9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7" name="Freeform 250"/>
                  <p:cNvSpPr/>
                  <p:nvPr/>
                </p:nvSpPr>
                <p:spPr>
                  <a:xfrm>
                    <a:off x="740" y="1592"/>
                    <a:ext cx="127" cy="153"/>
                  </a:xfrm>
                  <a:custGeom>
                    <a:avLst/>
                    <a:gdLst>
                      <a:gd name="txL" fmla="*/ 0 w 127"/>
                      <a:gd name="txT" fmla="*/ 0 h 153"/>
                      <a:gd name="txR" fmla="*/ 127 w 127"/>
                      <a:gd name="txB" fmla="*/ 153 h 153"/>
                    </a:gdLst>
                    <a:ahLst/>
                    <a:cxnLst>
                      <a:cxn ang="0">
                        <a:pos x="10" y="90"/>
                      </a:cxn>
                      <a:cxn ang="0">
                        <a:pos x="0" y="104"/>
                      </a:cxn>
                      <a:cxn ang="0">
                        <a:pos x="0" y="142"/>
                      </a:cxn>
                      <a:cxn ang="0">
                        <a:pos x="5" y="153"/>
                      </a:cxn>
                      <a:cxn ang="0">
                        <a:pos x="5" y="152"/>
                      </a:cxn>
                      <a:cxn ang="0">
                        <a:pos x="26" y="129"/>
                      </a:cxn>
                      <a:cxn ang="0">
                        <a:pos x="63" y="105"/>
                      </a:cxn>
                      <a:cxn ang="0">
                        <a:pos x="81" y="87"/>
                      </a:cxn>
                      <a:cxn ang="0">
                        <a:pos x="97" y="69"/>
                      </a:cxn>
                      <a:cxn ang="0">
                        <a:pos x="124" y="16"/>
                      </a:cxn>
                      <a:cxn ang="0">
                        <a:pos x="127" y="1"/>
                      </a:cxn>
                      <a:cxn ang="0">
                        <a:pos x="118" y="0"/>
                      </a:cxn>
                      <a:cxn ang="0">
                        <a:pos x="100" y="8"/>
                      </a:cxn>
                      <a:cxn ang="0">
                        <a:pos x="46" y="17"/>
                      </a:cxn>
                      <a:cxn ang="0">
                        <a:pos x="40" y="16"/>
                      </a:cxn>
                      <a:cxn ang="0">
                        <a:pos x="27" y="4"/>
                      </a:cxn>
                      <a:cxn ang="0">
                        <a:pos x="23" y="11"/>
                      </a:cxn>
                      <a:cxn ang="0">
                        <a:pos x="23" y="17"/>
                      </a:cxn>
                      <a:cxn ang="0">
                        <a:pos x="39" y="32"/>
                      </a:cxn>
                      <a:cxn ang="0">
                        <a:pos x="76" y="43"/>
                      </a:cxn>
                      <a:cxn ang="0">
                        <a:pos x="87" y="42"/>
                      </a:cxn>
                      <a:cxn ang="0">
                        <a:pos x="50" y="77"/>
                      </a:cxn>
                      <a:cxn ang="0">
                        <a:pos x="32" y="78"/>
                      </a:cxn>
                      <a:cxn ang="0">
                        <a:pos x="10" y="90"/>
                      </a:cxn>
                    </a:cxnLst>
                    <a:rect l="txL" t="txT" r="txR" b="txB"/>
                    <a:pathLst>
                      <a:path w="127" h="153">
                        <a:moveTo>
                          <a:pt x="10" y="90"/>
                        </a:moveTo>
                        <a:lnTo>
                          <a:pt x="0" y="104"/>
                        </a:lnTo>
                        <a:lnTo>
                          <a:pt x="0" y="142"/>
                        </a:lnTo>
                        <a:lnTo>
                          <a:pt x="5" y="153"/>
                        </a:lnTo>
                        <a:lnTo>
                          <a:pt x="5" y="152"/>
                        </a:lnTo>
                        <a:lnTo>
                          <a:pt x="26" y="129"/>
                        </a:lnTo>
                        <a:lnTo>
                          <a:pt x="63" y="105"/>
                        </a:lnTo>
                        <a:lnTo>
                          <a:pt x="81" y="87"/>
                        </a:lnTo>
                        <a:lnTo>
                          <a:pt x="97" y="69"/>
                        </a:lnTo>
                        <a:lnTo>
                          <a:pt x="124" y="16"/>
                        </a:lnTo>
                        <a:lnTo>
                          <a:pt x="127" y="1"/>
                        </a:lnTo>
                        <a:lnTo>
                          <a:pt x="118" y="0"/>
                        </a:lnTo>
                        <a:lnTo>
                          <a:pt x="100" y="8"/>
                        </a:lnTo>
                        <a:lnTo>
                          <a:pt x="46" y="17"/>
                        </a:lnTo>
                        <a:lnTo>
                          <a:pt x="40" y="16"/>
                        </a:lnTo>
                        <a:lnTo>
                          <a:pt x="27" y="4"/>
                        </a:lnTo>
                        <a:lnTo>
                          <a:pt x="23" y="11"/>
                        </a:lnTo>
                        <a:lnTo>
                          <a:pt x="23" y="17"/>
                        </a:lnTo>
                        <a:lnTo>
                          <a:pt x="39" y="32"/>
                        </a:lnTo>
                        <a:lnTo>
                          <a:pt x="76" y="43"/>
                        </a:lnTo>
                        <a:lnTo>
                          <a:pt x="87" y="42"/>
                        </a:lnTo>
                        <a:lnTo>
                          <a:pt x="50" y="77"/>
                        </a:lnTo>
                        <a:lnTo>
                          <a:pt x="32" y="78"/>
                        </a:lnTo>
                        <a:lnTo>
                          <a:pt x="10" y="9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8" name="Freeform 251"/>
                  <p:cNvSpPr/>
                  <p:nvPr/>
                </p:nvSpPr>
                <p:spPr>
                  <a:xfrm>
                    <a:off x="649" y="1677"/>
                    <a:ext cx="103" cy="105"/>
                  </a:xfrm>
                  <a:custGeom>
                    <a:avLst/>
                    <a:gdLst>
                      <a:gd name="txL" fmla="*/ 0 w 103"/>
                      <a:gd name="txT" fmla="*/ 0 h 105"/>
                      <a:gd name="txR" fmla="*/ 103 w 103"/>
                      <a:gd name="txB" fmla="*/ 105 h 105"/>
                    </a:gdLst>
                    <a:ahLst/>
                    <a:cxnLst>
                      <a:cxn ang="0">
                        <a:pos x="103" y="6"/>
                      </a:cxn>
                      <a:cxn ang="0">
                        <a:pos x="89" y="4"/>
                      </a:cxn>
                      <a:cxn ang="0">
                        <a:pos x="65" y="12"/>
                      </a:cxn>
                      <a:cxn ang="0">
                        <a:pos x="25" y="0"/>
                      </a:cxn>
                      <a:cxn ang="0">
                        <a:pos x="23" y="0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4" y="6"/>
                      </a:cxn>
                      <a:cxn ang="0">
                        <a:pos x="14" y="29"/>
                      </a:cxn>
                      <a:cxn ang="0">
                        <a:pos x="0" y="50"/>
                      </a:cxn>
                      <a:cxn ang="0">
                        <a:pos x="0" y="62"/>
                      </a:cxn>
                      <a:cxn ang="0">
                        <a:pos x="4" y="62"/>
                      </a:cxn>
                      <a:cxn ang="0">
                        <a:pos x="46" y="84"/>
                      </a:cxn>
                      <a:cxn ang="0">
                        <a:pos x="52" y="94"/>
                      </a:cxn>
                      <a:cxn ang="0">
                        <a:pos x="71" y="105"/>
                      </a:cxn>
                      <a:cxn ang="0">
                        <a:pos x="69" y="104"/>
                      </a:cxn>
                      <a:cxn ang="0">
                        <a:pos x="82" y="80"/>
                      </a:cxn>
                      <a:cxn ang="0">
                        <a:pos x="87" y="80"/>
                      </a:cxn>
                      <a:cxn ang="0">
                        <a:pos x="99" y="70"/>
                      </a:cxn>
                      <a:cxn ang="0">
                        <a:pos x="99" y="72"/>
                      </a:cxn>
                      <a:cxn ang="0">
                        <a:pos x="91" y="60"/>
                      </a:cxn>
                      <a:cxn ang="0">
                        <a:pos x="91" y="20"/>
                      </a:cxn>
                      <a:cxn ang="0">
                        <a:pos x="103" y="6"/>
                      </a:cxn>
                    </a:cxnLst>
                    <a:rect l="txL" t="txT" r="txR" b="txB"/>
                    <a:pathLst>
                      <a:path w="103" h="105">
                        <a:moveTo>
                          <a:pt x="103" y="6"/>
                        </a:moveTo>
                        <a:lnTo>
                          <a:pt x="89" y="4"/>
                        </a:lnTo>
                        <a:lnTo>
                          <a:pt x="65" y="12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14" y="29"/>
                        </a:lnTo>
                        <a:lnTo>
                          <a:pt x="0" y="50"/>
                        </a:lnTo>
                        <a:lnTo>
                          <a:pt x="0" y="62"/>
                        </a:lnTo>
                        <a:lnTo>
                          <a:pt x="4" y="62"/>
                        </a:lnTo>
                        <a:lnTo>
                          <a:pt x="46" y="84"/>
                        </a:lnTo>
                        <a:lnTo>
                          <a:pt x="52" y="94"/>
                        </a:lnTo>
                        <a:lnTo>
                          <a:pt x="71" y="105"/>
                        </a:lnTo>
                        <a:lnTo>
                          <a:pt x="69" y="104"/>
                        </a:lnTo>
                        <a:lnTo>
                          <a:pt x="82" y="80"/>
                        </a:lnTo>
                        <a:lnTo>
                          <a:pt x="87" y="80"/>
                        </a:lnTo>
                        <a:lnTo>
                          <a:pt x="99" y="70"/>
                        </a:lnTo>
                        <a:lnTo>
                          <a:pt x="99" y="72"/>
                        </a:lnTo>
                        <a:lnTo>
                          <a:pt x="91" y="60"/>
                        </a:lnTo>
                        <a:lnTo>
                          <a:pt x="91" y="20"/>
                        </a:lnTo>
                        <a:lnTo>
                          <a:pt x="103" y="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59" name="Freeform 252"/>
                  <p:cNvSpPr/>
                  <p:nvPr/>
                </p:nvSpPr>
                <p:spPr>
                  <a:xfrm>
                    <a:off x="649" y="1677"/>
                    <a:ext cx="103" cy="105"/>
                  </a:xfrm>
                  <a:custGeom>
                    <a:avLst/>
                    <a:gdLst>
                      <a:gd name="txL" fmla="*/ 0 w 103"/>
                      <a:gd name="txT" fmla="*/ 0 h 105"/>
                      <a:gd name="txR" fmla="*/ 103 w 103"/>
                      <a:gd name="txB" fmla="*/ 105 h 105"/>
                    </a:gdLst>
                    <a:ahLst/>
                    <a:cxnLst>
                      <a:cxn ang="0">
                        <a:pos x="103" y="6"/>
                      </a:cxn>
                      <a:cxn ang="0">
                        <a:pos x="89" y="4"/>
                      </a:cxn>
                      <a:cxn ang="0">
                        <a:pos x="65" y="12"/>
                      </a:cxn>
                      <a:cxn ang="0">
                        <a:pos x="25" y="0"/>
                      </a:cxn>
                      <a:cxn ang="0">
                        <a:pos x="23" y="0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4" y="6"/>
                      </a:cxn>
                      <a:cxn ang="0">
                        <a:pos x="14" y="29"/>
                      </a:cxn>
                      <a:cxn ang="0">
                        <a:pos x="0" y="50"/>
                      </a:cxn>
                      <a:cxn ang="0">
                        <a:pos x="0" y="62"/>
                      </a:cxn>
                      <a:cxn ang="0">
                        <a:pos x="4" y="62"/>
                      </a:cxn>
                      <a:cxn ang="0">
                        <a:pos x="46" y="84"/>
                      </a:cxn>
                      <a:cxn ang="0">
                        <a:pos x="52" y="94"/>
                      </a:cxn>
                      <a:cxn ang="0">
                        <a:pos x="71" y="105"/>
                      </a:cxn>
                      <a:cxn ang="0">
                        <a:pos x="69" y="104"/>
                      </a:cxn>
                      <a:cxn ang="0">
                        <a:pos x="82" y="80"/>
                      </a:cxn>
                      <a:cxn ang="0">
                        <a:pos x="87" y="80"/>
                      </a:cxn>
                      <a:cxn ang="0">
                        <a:pos x="99" y="70"/>
                      </a:cxn>
                      <a:cxn ang="0">
                        <a:pos x="99" y="72"/>
                      </a:cxn>
                      <a:cxn ang="0">
                        <a:pos x="91" y="60"/>
                      </a:cxn>
                      <a:cxn ang="0">
                        <a:pos x="91" y="20"/>
                      </a:cxn>
                      <a:cxn ang="0">
                        <a:pos x="103" y="6"/>
                      </a:cxn>
                    </a:cxnLst>
                    <a:rect l="txL" t="txT" r="txR" b="txB"/>
                    <a:pathLst>
                      <a:path w="103" h="105">
                        <a:moveTo>
                          <a:pt x="103" y="6"/>
                        </a:moveTo>
                        <a:lnTo>
                          <a:pt x="89" y="4"/>
                        </a:lnTo>
                        <a:lnTo>
                          <a:pt x="65" y="12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14" y="29"/>
                        </a:lnTo>
                        <a:lnTo>
                          <a:pt x="0" y="50"/>
                        </a:lnTo>
                        <a:lnTo>
                          <a:pt x="0" y="62"/>
                        </a:lnTo>
                        <a:lnTo>
                          <a:pt x="4" y="62"/>
                        </a:lnTo>
                        <a:lnTo>
                          <a:pt x="46" y="84"/>
                        </a:lnTo>
                        <a:lnTo>
                          <a:pt x="52" y="94"/>
                        </a:lnTo>
                        <a:lnTo>
                          <a:pt x="71" y="105"/>
                        </a:lnTo>
                        <a:lnTo>
                          <a:pt x="69" y="104"/>
                        </a:lnTo>
                        <a:lnTo>
                          <a:pt x="82" y="80"/>
                        </a:lnTo>
                        <a:lnTo>
                          <a:pt x="87" y="80"/>
                        </a:lnTo>
                        <a:lnTo>
                          <a:pt x="99" y="70"/>
                        </a:lnTo>
                        <a:lnTo>
                          <a:pt x="99" y="72"/>
                        </a:lnTo>
                        <a:lnTo>
                          <a:pt x="91" y="60"/>
                        </a:lnTo>
                        <a:lnTo>
                          <a:pt x="91" y="20"/>
                        </a:lnTo>
                        <a:lnTo>
                          <a:pt x="103" y="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0" name="Freeform 253"/>
                  <p:cNvSpPr/>
                  <p:nvPr/>
                </p:nvSpPr>
                <p:spPr>
                  <a:xfrm>
                    <a:off x="597" y="1681"/>
                    <a:ext cx="66" cy="61"/>
                  </a:xfrm>
                  <a:custGeom>
                    <a:avLst/>
                    <a:gdLst>
                      <a:gd name="txL" fmla="*/ 0 w 66"/>
                      <a:gd name="txT" fmla="*/ 0 h 61"/>
                      <a:gd name="txR" fmla="*/ 66 w 66"/>
                      <a:gd name="txB" fmla="*/ 61 h 61"/>
                    </a:gdLst>
                    <a:ahLst/>
                    <a:cxnLst>
                      <a:cxn ang="0">
                        <a:pos x="53" y="0"/>
                      </a:cxn>
                      <a:cxn ang="0">
                        <a:pos x="58" y="1"/>
                      </a:cxn>
                      <a:cxn ang="0">
                        <a:pos x="66" y="23"/>
                      </a:cxn>
                      <a:cxn ang="0">
                        <a:pos x="53" y="45"/>
                      </a:cxn>
                      <a:cxn ang="0">
                        <a:pos x="53" y="57"/>
                      </a:cxn>
                      <a:cxn ang="0">
                        <a:pos x="26" y="57"/>
                      </a:cxn>
                      <a:cxn ang="0">
                        <a:pos x="9" y="58"/>
                      </a:cxn>
                      <a:cxn ang="0">
                        <a:pos x="0" y="61"/>
                      </a:cxn>
                      <a:cxn ang="0">
                        <a:pos x="2" y="40"/>
                      </a:cxn>
                      <a:cxn ang="0">
                        <a:pos x="9" y="32"/>
                      </a:cxn>
                      <a:cxn ang="0">
                        <a:pos x="19" y="21"/>
                      </a:cxn>
                      <a:cxn ang="0">
                        <a:pos x="13" y="15"/>
                      </a:cxn>
                      <a:cxn ang="0">
                        <a:pos x="14" y="4"/>
                      </a:cxn>
                      <a:cxn ang="0">
                        <a:pos x="15" y="4"/>
                      </a:cxn>
                      <a:cxn ang="0">
                        <a:pos x="27" y="5"/>
                      </a:cxn>
                      <a:cxn ang="0">
                        <a:pos x="53" y="0"/>
                      </a:cxn>
                    </a:cxnLst>
                    <a:rect l="txL" t="txT" r="txR" b="txB"/>
                    <a:pathLst>
                      <a:path w="66" h="61">
                        <a:moveTo>
                          <a:pt x="53" y="0"/>
                        </a:moveTo>
                        <a:lnTo>
                          <a:pt x="58" y="1"/>
                        </a:lnTo>
                        <a:lnTo>
                          <a:pt x="66" y="23"/>
                        </a:lnTo>
                        <a:lnTo>
                          <a:pt x="53" y="45"/>
                        </a:lnTo>
                        <a:lnTo>
                          <a:pt x="53" y="57"/>
                        </a:lnTo>
                        <a:lnTo>
                          <a:pt x="26" y="57"/>
                        </a:lnTo>
                        <a:lnTo>
                          <a:pt x="9" y="58"/>
                        </a:lnTo>
                        <a:lnTo>
                          <a:pt x="0" y="61"/>
                        </a:lnTo>
                        <a:lnTo>
                          <a:pt x="2" y="40"/>
                        </a:lnTo>
                        <a:lnTo>
                          <a:pt x="9" y="32"/>
                        </a:lnTo>
                        <a:lnTo>
                          <a:pt x="19" y="21"/>
                        </a:lnTo>
                        <a:lnTo>
                          <a:pt x="13" y="1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27" y="5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1" name="Freeform 254"/>
                  <p:cNvSpPr/>
                  <p:nvPr/>
                </p:nvSpPr>
                <p:spPr>
                  <a:xfrm>
                    <a:off x="597" y="1681"/>
                    <a:ext cx="66" cy="61"/>
                  </a:xfrm>
                  <a:custGeom>
                    <a:avLst/>
                    <a:gdLst>
                      <a:gd name="txL" fmla="*/ 0 w 66"/>
                      <a:gd name="txT" fmla="*/ 0 h 61"/>
                      <a:gd name="txR" fmla="*/ 66 w 66"/>
                      <a:gd name="txB" fmla="*/ 61 h 61"/>
                    </a:gdLst>
                    <a:ahLst/>
                    <a:cxnLst>
                      <a:cxn ang="0">
                        <a:pos x="53" y="0"/>
                      </a:cxn>
                      <a:cxn ang="0">
                        <a:pos x="58" y="1"/>
                      </a:cxn>
                      <a:cxn ang="0">
                        <a:pos x="66" y="23"/>
                      </a:cxn>
                      <a:cxn ang="0">
                        <a:pos x="53" y="45"/>
                      </a:cxn>
                      <a:cxn ang="0">
                        <a:pos x="53" y="57"/>
                      </a:cxn>
                      <a:cxn ang="0">
                        <a:pos x="26" y="57"/>
                      </a:cxn>
                      <a:cxn ang="0">
                        <a:pos x="9" y="58"/>
                      </a:cxn>
                      <a:cxn ang="0">
                        <a:pos x="0" y="61"/>
                      </a:cxn>
                      <a:cxn ang="0">
                        <a:pos x="2" y="40"/>
                      </a:cxn>
                      <a:cxn ang="0">
                        <a:pos x="9" y="32"/>
                      </a:cxn>
                      <a:cxn ang="0">
                        <a:pos x="19" y="21"/>
                      </a:cxn>
                      <a:cxn ang="0">
                        <a:pos x="13" y="15"/>
                      </a:cxn>
                      <a:cxn ang="0">
                        <a:pos x="14" y="4"/>
                      </a:cxn>
                      <a:cxn ang="0">
                        <a:pos x="15" y="4"/>
                      </a:cxn>
                      <a:cxn ang="0">
                        <a:pos x="27" y="5"/>
                      </a:cxn>
                      <a:cxn ang="0">
                        <a:pos x="53" y="0"/>
                      </a:cxn>
                    </a:cxnLst>
                    <a:rect l="txL" t="txT" r="txR" b="txB"/>
                    <a:pathLst>
                      <a:path w="66" h="61">
                        <a:moveTo>
                          <a:pt x="53" y="0"/>
                        </a:moveTo>
                        <a:lnTo>
                          <a:pt x="58" y="1"/>
                        </a:lnTo>
                        <a:lnTo>
                          <a:pt x="66" y="23"/>
                        </a:lnTo>
                        <a:lnTo>
                          <a:pt x="53" y="45"/>
                        </a:lnTo>
                        <a:lnTo>
                          <a:pt x="53" y="57"/>
                        </a:lnTo>
                        <a:lnTo>
                          <a:pt x="26" y="57"/>
                        </a:lnTo>
                        <a:lnTo>
                          <a:pt x="9" y="58"/>
                        </a:lnTo>
                        <a:lnTo>
                          <a:pt x="0" y="61"/>
                        </a:lnTo>
                        <a:lnTo>
                          <a:pt x="2" y="40"/>
                        </a:lnTo>
                        <a:lnTo>
                          <a:pt x="9" y="32"/>
                        </a:lnTo>
                        <a:lnTo>
                          <a:pt x="19" y="21"/>
                        </a:lnTo>
                        <a:lnTo>
                          <a:pt x="13" y="1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27" y="5"/>
                        </a:lnTo>
                        <a:lnTo>
                          <a:pt x="53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2" name="Freeform 255"/>
                  <p:cNvSpPr/>
                  <p:nvPr/>
                </p:nvSpPr>
                <p:spPr>
                  <a:xfrm>
                    <a:off x="404" y="1604"/>
                    <a:ext cx="162" cy="91"/>
                  </a:xfrm>
                  <a:custGeom>
                    <a:avLst/>
                    <a:gdLst>
                      <a:gd name="txL" fmla="*/ 0 w 162"/>
                      <a:gd name="txT" fmla="*/ 0 h 91"/>
                      <a:gd name="txR" fmla="*/ 162 w 162"/>
                      <a:gd name="txB" fmla="*/ 91 h 91"/>
                    </a:gdLst>
                    <a:ahLst/>
                    <a:cxnLst>
                      <a:cxn ang="0">
                        <a:pos x="103" y="0"/>
                      </a:cxn>
                      <a:cxn ang="0">
                        <a:pos x="113" y="10"/>
                      </a:cxn>
                      <a:cxn ang="0">
                        <a:pos x="113" y="23"/>
                      </a:cxn>
                      <a:cxn ang="0">
                        <a:pos x="131" y="31"/>
                      </a:cxn>
                      <a:cxn ang="0">
                        <a:pos x="162" y="65"/>
                      </a:cxn>
                      <a:cxn ang="0">
                        <a:pos x="104" y="69"/>
                      </a:cxn>
                      <a:cxn ang="0">
                        <a:pos x="100" y="75"/>
                      </a:cxn>
                      <a:cxn ang="0">
                        <a:pos x="76" y="73"/>
                      </a:cxn>
                      <a:cxn ang="0">
                        <a:pos x="68" y="66"/>
                      </a:cxn>
                      <a:cxn ang="0">
                        <a:pos x="62" y="65"/>
                      </a:cxn>
                      <a:cxn ang="0">
                        <a:pos x="51" y="82"/>
                      </a:cxn>
                      <a:cxn ang="0">
                        <a:pos x="26" y="86"/>
                      </a:cxn>
                      <a:cxn ang="0">
                        <a:pos x="20" y="91"/>
                      </a:cxn>
                      <a:cxn ang="0">
                        <a:pos x="2" y="69"/>
                      </a:cxn>
                      <a:cxn ang="0">
                        <a:pos x="0" y="60"/>
                      </a:cxn>
                      <a:cxn ang="0">
                        <a:pos x="10" y="41"/>
                      </a:cxn>
                      <a:cxn ang="0">
                        <a:pos x="10" y="40"/>
                      </a:cxn>
                      <a:cxn ang="0">
                        <a:pos x="50" y="32"/>
                      </a:cxn>
                      <a:cxn ang="0">
                        <a:pos x="58" y="26"/>
                      </a:cxn>
                      <a:cxn ang="0">
                        <a:pos x="55" y="23"/>
                      </a:cxn>
                      <a:cxn ang="0">
                        <a:pos x="75" y="20"/>
                      </a:cxn>
                      <a:cxn ang="0">
                        <a:pos x="92" y="2"/>
                      </a:cxn>
                      <a:cxn ang="0">
                        <a:pos x="103" y="0"/>
                      </a:cxn>
                    </a:cxnLst>
                    <a:rect l="txL" t="txT" r="txR" b="txB"/>
                    <a:pathLst>
                      <a:path w="162" h="91">
                        <a:moveTo>
                          <a:pt x="103" y="0"/>
                        </a:moveTo>
                        <a:lnTo>
                          <a:pt x="113" y="10"/>
                        </a:lnTo>
                        <a:lnTo>
                          <a:pt x="113" y="23"/>
                        </a:lnTo>
                        <a:lnTo>
                          <a:pt x="131" y="31"/>
                        </a:lnTo>
                        <a:lnTo>
                          <a:pt x="162" y="65"/>
                        </a:lnTo>
                        <a:lnTo>
                          <a:pt x="104" y="69"/>
                        </a:lnTo>
                        <a:lnTo>
                          <a:pt x="100" y="75"/>
                        </a:lnTo>
                        <a:lnTo>
                          <a:pt x="76" y="73"/>
                        </a:lnTo>
                        <a:lnTo>
                          <a:pt x="68" y="66"/>
                        </a:lnTo>
                        <a:lnTo>
                          <a:pt x="62" y="65"/>
                        </a:lnTo>
                        <a:lnTo>
                          <a:pt x="51" y="82"/>
                        </a:lnTo>
                        <a:lnTo>
                          <a:pt x="26" y="86"/>
                        </a:lnTo>
                        <a:lnTo>
                          <a:pt x="20" y="91"/>
                        </a:lnTo>
                        <a:lnTo>
                          <a:pt x="2" y="69"/>
                        </a:lnTo>
                        <a:lnTo>
                          <a:pt x="0" y="60"/>
                        </a:lnTo>
                        <a:lnTo>
                          <a:pt x="10" y="41"/>
                        </a:lnTo>
                        <a:lnTo>
                          <a:pt x="10" y="40"/>
                        </a:lnTo>
                        <a:lnTo>
                          <a:pt x="50" y="32"/>
                        </a:lnTo>
                        <a:lnTo>
                          <a:pt x="58" y="26"/>
                        </a:lnTo>
                        <a:lnTo>
                          <a:pt x="55" y="23"/>
                        </a:lnTo>
                        <a:lnTo>
                          <a:pt x="75" y="20"/>
                        </a:lnTo>
                        <a:lnTo>
                          <a:pt x="92" y="2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3" name="Freeform 256"/>
                  <p:cNvSpPr/>
                  <p:nvPr/>
                </p:nvSpPr>
                <p:spPr>
                  <a:xfrm>
                    <a:off x="404" y="1604"/>
                    <a:ext cx="162" cy="91"/>
                  </a:xfrm>
                  <a:custGeom>
                    <a:avLst/>
                    <a:gdLst>
                      <a:gd name="txL" fmla="*/ 0 w 162"/>
                      <a:gd name="txT" fmla="*/ 0 h 91"/>
                      <a:gd name="txR" fmla="*/ 162 w 162"/>
                      <a:gd name="txB" fmla="*/ 91 h 91"/>
                    </a:gdLst>
                    <a:ahLst/>
                    <a:cxnLst>
                      <a:cxn ang="0">
                        <a:pos x="103" y="0"/>
                      </a:cxn>
                      <a:cxn ang="0">
                        <a:pos x="113" y="10"/>
                      </a:cxn>
                      <a:cxn ang="0">
                        <a:pos x="113" y="23"/>
                      </a:cxn>
                      <a:cxn ang="0">
                        <a:pos x="131" y="31"/>
                      </a:cxn>
                      <a:cxn ang="0">
                        <a:pos x="162" y="65"/>
                      </a:cxn>
                      <a:cxn ang="0">
                        <a:pos x="104" y="69"/>
                      </a:cxn>
                      <a:cxn ang="0">
                        <a:pos x="100" y="75"/>
                      </a:cxn>
                      <a:cxn ang="0">
                        <a:pos x="76" y="73"/>
                      </a:cxn>
                      <a:cxn ang="0">
                        <a:pos x="68" y="66"/>
                      </a:cxn>
                      <a:cxn ang="0">
                        <a:pos x="62" y="65"/>
                      </a:cxn>
                      <a:cxn ang="0">
                        <a:pos x="51" y="82"/>
                      </a:cxn>
                      <a:cxn ang="0">
                        <a:pos x="26" y="86"/>
                      </a:cxn>
                      <a:cxn ang="0">
                        <a:pos x="20" y="91"/>
                      </a:cxn>
                      <a:cxn ang="0">
                        <a:pos x="2" y="69"/>
                      </a:cxn>
                      <a:cxn ang="0">
                        <a:pos x="0" y="60"/>
                      </a:cxn>
                      <a:cxn ang="0">
                        <a:pos x="10" y="41"/>
                      </a:cxn>
                      <a:cxn ang="0">
                        <a:pos x="10" y="40"/>
                      </a:cxn>
                      <a:cxn ang="0">
                        <a:pos x="50" y="32"/>
                      </a:cxn>
                      <a:cxn ang="0">
                        <a:pos x="58" y="26"/>
                      </a:cxn>
                      <a:cxn ang="0">
                        <a:pos x="55" y="23"/>
                      </a:cxn>
                      <a:cxn ang="0">
                        <a:pos x="75" y="20"/>
                      </a:cxn>
                      <a:cxn ang="0">
                        <a:pos x="92" y="2"/>
                      </a:cxn>
                      <a:cxn ang="0">
                        <a:pos x="103" y="0"/>
                      </a:cxn>
                    </a:cxnLst>
                    <a:rect l="txL" t="txT" r="txR" b="txB"/>
                    <a:pathLst>
                      <a:path w="162" h="91">
                        <a:moveTo>
                          <a:pt x="103" y="0"/>
                        </a:moveTo>
                        <a:lnTo>
                          <a:pt x="113" y="10"/>
                        </a:lnTo>
                        <a:lnTo>
                          <a:pt x="113" y="23"/>
                        </a:lnTo>
                        <a:lnTo>
                          <a:pt x="131" y="31"/>
                        </a:lnTo>
                        <a:lnTo>
                          <a:pt x="162" y="65"/>
                        </a:lnTo>
                        <a:lnTo>
                          <a:pt x="104" y="69"/>
                        </a:lnTo>
                        <a:lnTo>
                          <a:pt x="100" y="75"/>
                        </a:lnTo>
                        <a:lnTo>
                          <a:pt x="76" y="73"/>
                        </a:lnTo>
                        <a:lnTo>
                          <a:pt x="68" y="66"/>
                        </a:lnTo>
                        <a:lnTo>
                          <a:pt x="62" y="65"/>
                        </a:lnTo>
                        <a:lnTo>
                          <a:pt x="51" y="82"/>
                        </a:lnTo>
                        <a:lnTo>
                          <a:pt x="26" y="86"/>
                        </a:lnTo>
                        <a:lnTo>
                          <a:pt x="20" y="91"/>
                        </a:lnTo>
                        <a:lnTo>
                          <a:pt x="2" y="69"/>
                        </a:lnTo>
                        <a:lnTo>
                          <a:pt x="0" y="60"/>
                        </a:lnTo>
                        <a:lnTo>
                          <a:pt x="10" y="41"/>
                        </a:lnTo>
                        <a:lnTo>
                          <a:pt x="10" y="40"/>
                        </a:lnTo>
                        <a:lnTo>
                          <a:pt x="50" y="32"/>
                        </a:lnTo>
                        <a:lnTo>
                          <a:pt x="58" y="26"/>
                        </a:lnTo>
                        <a:lnTo>
                          <a:pt x="55" y="23"/>
                        </a:lnTo>
                        <a:lnTo>
                          <a:pt x="75" y="20"/>
                        </a:lnTo>
                        <a:lnTo>
                          <a:pt x="92" y="2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4" name="Freeform 257"/>
                  <p:cNvSpPr/>
                  <p:nvPr/>
                </p:nvSpPr>
                <p:spPr>
                  <a:xfrm>
                    <a:off x="391" y="1455"/>
                    <a:ext cx="135" cy="191"/>
                  </a:xfrm>
                  <a:custGeom>
                    <a:avLst/>
                    <a:gdLst>
                      <a:gd name="txL" fmla="*/ 0 w 135"/>
                      <a:gd name="txT" fmla="*/ 0 h 191"/>
                      <a:gd name="txR" fmla="*/ 135 w 135"/>
                      <a:gd name="txB" fmla="*/ 191 h 191"/>
                    </a:gdLst>
                    <a:ahLst/>
                    <a:cxnLst>
                      <a:cxn ang="0">
                        <a:pos x="20" y="4"/>
                      </a:cxn>
                      <a:cxn ang="0">
                        <a:pos x="20" y="21"/>
                      </a:cxn>
                      <a:cxn ang="0">
                        <a:pos x="32" y="34"/>
                      </a:cxn>
                      <a:cxn ang="0">
                        <a:pos x="24" y="75"/>
                      </a:cxn>
                      <a:cxn ang="0">
                        <a:pos x="0" y="108"/>
                      </a:cxn>
                      <a:cxn ang="0">
                        <a:pos x="0" y="116"/>
                      </a:cxn>
                      <a:cxn ang="0">
                        <a:pos x="7" y="123"/>
                      </a:cxn>
                      <a:cxn ang="0">
                        <a:pos x="14" y="126"/>
                      </a:cxn>
                      <a:cxn ang="0">
                        <a:pos x="15" y="126"/>
                      </a:cxn>
                      <a:cxn ang="0">
                        <a:pos x="24" y="158"/>
                      </a:cxn>
                      <a:cxn ang="0">
                        <a:pos x="13" y="159"/>
                      </a:cxn>
                      <a:cxn ang="0">
                        <a:pos x="7" y="167"/>
                      </a:cxn>
                      <a:cxn ang="0">
                        <a:pos x="20" y="177"/>
                      </a:cxn>
                      <a:cxn ang="0">
                        <a:pos x="24" y="191"/>
                      </a:cxn>
                      <a:cxn ang="0">
                        <a:pos x="63" y="183"/>
                      </a:cxn>
                      <a:cxn ang="0">
                        <a:pos x="71" y="177"/>
                      </a:cxn>
                      <a:cxn ang="0">
                        <a:pos x="69" y="173"/>
                      </a:cxn>
                      <a:cxn ang="0">
                        <a:pos x="90" y="170"/>
                      </a:cxn>
                      <a:cxn ang="0">
                        <a:pos x="106" y="151"/>
                      </a:cxn>
                      <a:cxn ang="0">
                        <a:pos x="118" y="149"/>
                      </a:cxn>
                      <a:cxn ang="0">
                        <a:pos x="119" y="143"/>
                      </a:cxn>
                      <a:cxn ang="0">
                        <a:pos x="107" y="124"/>
                      </a:cxn>
                      <a:cxn ang="0">
                        <a:pos x="121" y="91"/>
                      </a:cxn>
                      <a:cxn ang="0">
                        <a:pos x="133" y="91"/>
                      </a:cxn>
                      <a:cxn ang="0">
                        <a:pos x="135" y="89"/>
                      </a:cxn>
                      <a:cxn ang="0">
                        <a:pos x="135" y="47"/>
                      </a:cxn>
                      <a:cxn ang="0">
                        <a:pos x="33" y="0"/>
                      </a:cxn>
                      <a:cxn ang="0">
                        <a:pos x="20" y="4"/>
                      </a:cxn>
                    </a:cxnLst>
                    <a:rect l="txL" t="txT" r="txR" b="txB"/>
                    <a:pathLst>
                      <a:path w="135" h="191">
                        <a:moveTo>
                          <a:pt x="20" y="4"/>
                        </a:moveTo>
                        <a:lnTo>
                          <a:pt x="20" y="21"/>
                        </a:lnTo>
                        <a:lnTo>
                          <a:pt x="32" y="34"/>
                        </a:lnTo>
                        <a:lnTo>
                          <a:pt x="24" y="75"/>
                        </a:lnTo>
                        <a:lnTo>
                          <a:pt x="0" y="108"/>
                        </a:lnTo>
                        <a:lnTo>
                          <a:pt x="0" y="116"/>
                        </a:lnTo>
                        <a:lnTo>
                          <a:pt x="7" y="123"/>
                        </a:lnTo>
                        <a:lnTo>
                          <a:pt x="14" y="126"/>
                        </a:lnTo>
                        <a:lnTo>
                          <a:pt x="15" y="126"/>
                        </a:lnTo>
                        <a:lnTo>
                          <a:pt x="24" y="158"/>
                        </a:lnTo>
                        <a:lnTo>
                          <a:pt x="13" y="159"/>
                        </a:lnTo>
                        <a:lnTo>
                          <a:pt x="7" y="167"/>
                        </a:lnTo>
                        <a:lnTo>
                          <a:pt x="20" y="177"/>
                        </a:lnTo>
                        <a:lnTo>
                          <a:pt x="24" y="191"/>
                        </a:lnTo>
                        <a:lnTo>
                          <a:pt x="63" y="183"/>
                        </a:lnTo>
                        <a:lnTo>
                          <a:pt x="71" y="177"/>
                        </a:lnTo>
                        <a:lnTo>
                          <a:pt x="69" y="173"/>
                        </a:lnTo>
                        <a:lnTo>
                          <a:pt x="90" y="170"/>
                        </a:lnTo>
                        <a:lnTo>
                          <a:pt x="106" y="151"/>
                        </a:lnTo>
                        <a:lnTo>
                          <a:pt x="118" y="149"/>
                        </a:lnTo>
                        <a:lnTo>
                          <a:pt x="119" y="143"/>
                        </a:lnTo>
                        <a:lnTo>
                          <a:pt x="107" y="124"/>
                        </a:lnTo>
                        <a:lnTo>
                          <a:pt x="121" y="91"/>
                        </a:lnTo>
                        <a:lnTo>
                          <a:pt x="133" y="91"/>
                        </a:lnTo>
                        <a:lnTo>
                          <a:pt x="135" y="89"/>
                        </a:lnTo>
                        <a:lnTo>
                          <a:pt x="135" y="47"/>
                        </a:lnTo>
                        <a:lnTo>
                          <a:pt x="33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5" name="Freeform 258"/>
                  <p:cNvSpPr/>
                  <p:nvPr/>
                </p:nvSpPr>
                <p:spPr>
                  <a:xfrm>
                    <a:off x="391" y="1455"/>
                    <a:ext cx="135" cy="191"/>
                  </a:xfrm>
                  <a:custGeom>
                    <a:avLst/>
                    <a:gdLst>
                      <a:gd name="txL" fmla="*/ 0 w 135"/>
                      <a:gd name="txT" fmla="*/ 0 h 191"/>
                      <a:gd name="txR" fmla="*/ 135 w 135"/>
                      <a:gd name="txB" fmla="*/ 191 h 191"/>
                    </a:gdLst>
                    <a:ahLst/>
                    <a:cxnLst>
                      <a:cxn ang="0">
                        <a:pos x="20" y="4"/>
                      </a:cxn>
                      <a:cxn ang="0">
                        <a:pos x="20" y="21"/>
                      </a:cxn>
                      <a:cxn ang="0">
                        <a:pos x="32" y="34"/>
                      </a:cxn>
                      <a:cxn ang="0">
                        <a:pos x="24" y="75"/>
                      </a:cxn>
                      <a:cxn ang="0">
                        <a:pos x="0" y="108"/>
                      </a:cxn>
                      <a:cxn ang="0">
                        <a:pos x="0" y="116"/>
                      </a:cxn>
                      <a:cxn ang="0">
                        <a:pos x="7" y="123"/>
                      </a:cxn>
                      <a:cxn ang="0">
                        <a:pos x="14" y="126"/>
                      </a:cxn>
                      <a:cxn ang="0">
                        <a:pos x="15" y="126"/>
                      </a:cxn>
                      <a:cxn ang="0">
                        <a:pos x="24" y="158"/>
                      </a:cxn>
                      <a:cxn ang="0">
                        <a:pos x="13" y="159"/>
                      </a:cxn>
                      <a:cxn ang="0">
                        <a:pos x="7" y="167"/>
                      </a:cxn>
                      <a:cxn ang="0">
                        <a:pos x="20" y="177"/>
                      </a:cxn>
                      <a:cxn ang="0">
                        <a:pos x="24" y="191"/>
                      </a:cxn>
                      <a:cxn ang="0">
                        <a:pos x="63" y="183"/>
                      </a:cxn>
                      <a:cxn ang="0">
                        <a:pos x="71" y="177"/>
                      </a:cxn>
                      <a:cxn ang="0">
                        <a:pos x="69" y="173"/>
                      </a:cxn>
                      <a:cxn ang="0">
                        <a:pos x="90" y="170"/>
                      </a:cxn>
                      <a:cxn ang="0">
                        <a:pos x="106" y="151"/>
                      </a:cxn>
                      <a:cxn ang="0">
                        <a:pos x="118" y="149"/>
                      </a:cxn>
                      <a:cxn ang="0">
                        <a:pos x="119" y="143"/>
                      </a:cxn>
                      <a:cxn ang="0">
                        <a:pos x="107" y="124"/>
                      </a:cxn>
                      <a:cxn ang="0">
                        <a:pos x="121" y="91"/>
                      </a:cxn>
                      <a:cxn ang="0">
                        <a:pos x="133" y="91"/>
                      </a:cxn>
                      <a:cxn ang="0">
                        <a:pos x="135" y="89"/>
                      </a:cxn>
                      <a:cxn ang="0">
                        <a:pos x="135" y="47"/>
                      </a:cxn>
                      <a:cxn ang="0">
                        <a:pos x="33" y="0"/>
                      </a:cxn>
                      <a:cxn ang="0">
                        <a:pos x="20" y="4"/>
                      </a:cxn>
                    </a:cxnLst>
                    <a:rect l="txL" t="txT" r="txR" b="txB"/>
                    <a:pathLst>
                      <a:path w="135" h="191">
                        <a:moveTo>
                          <a:pt x="20" y="4"/>
                        </a:moveTo>
                        <a:lnTo>
                          <a:pt x="20" y="21"/>
                        </a:lnTo>
                        <a:lnTo>
                          <a:pt x="32" y="34"/>
                        </a:lnTo>
                        <a:lnTo>
                          <a:pt x="24" y="75"/>
                        </a:lnTo>
                        <a:lnTo>
                          <a:pt x="0" y="108"/>
                        </a:lnTo>
                        <a:lnTo>
                          <a:pt x="0" y="116"/>
                        </a:lnTo>
                        <a:lnTo>
                          <a:pt x="7" y="123"/>
                        </a:lnTo>
                        <a:lnTo>
                          <a:pt x="14" y="126"/>
                        </a:lnTo>
                        <a:lnTo>
                          <a:pt x="15" y="126"/>
                        </a:lnTo>
                        <a:lnTo>
                          <a:pt x="24" y="158"/>
                        </a:lnTo>
                        <a:lnTo>
                          <a:pt x="13" y="159"/>
                        </a:lnTo>
                        <a:lnTo>
                          <a:pt x="7" y="167"/>
                        </a:lnTo>
                        <a:lnTo>
                          <a:pt x="20" y="177"/>
                        </a:lnTo>
                        <a:lnTo>
                          <a:pt x="24" y="191"/>
                        </a:lnTo>
                        <a:lnTo>
                          <a:pt x="63" y="183"/>
                        </a:lnTo>
                        <a:lnTo>
                          <a:pt x="71" y="177"/>
                        </a:lnTo>
                        <a:lnTo>
                          <a:pt x="69" y="173"/>
                        </a:lnTo>
                        <a:lnTo>
                          <a:pt x="90" y="170"/>
                        </a:lnTo>
                        <a:lnTo>
                          <a:pt x="106" y="151"/>
                        </a:lnTo>
                        <a:lnTo>
                          <a:pt x="118" y="149"/>
                        </a:lnTo>
                        <a:lnTo>
                          <a:pt x="119" y="143"/>
                        </a:lnTo>
                        <a:lnTo>
                          <a:pt x="107" y="124"/>
                        </a:lnTo>
                        <a:lnTo>
                          <a:pt x="121" y="91"/>
                        </a:lnTo>
                        <a:lnTo>
                          <a:pt x="133" y="91"/>
                        </a:lnTo>
                        <a:lnTo>
                          <a:pt x="135" y="89"/>
                        </a:lnTo>
                        <a:lnTo>
                          <a:pt x="135" y="47"/>
                        </a:lnTo>
                        <a:lnTo>
                          <a:pt x="33" y="0"/>
                        </a:lnTo>
                        <a:lnTo>
                          <a:pt x="20" y="4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6" name="Freeform 259"/>
                  <p:cNvSpPr/>
                  <p:nvPr/>
                </p:nvSpPr>
                <p:spPr>
                  <a:xfrm>
                    <a:off x="219" y="1452"/>
                    <a:ext cx="202" cy="140"/>
                  </a:xfrm>
                  <a:custGeom>
                    <a:avLst/>
                    <a:gdLst>
                      <a:gd name="txL" fmla="*/ 0 w 202"/>
                      <a:gd name="txT" fmla="*/ 0 h 140"/>
                      <a:gd name="txR" fmla="*/ 202 w 202"/>
                      <a:gd name="txB" fmla="*/ 140 h 140"/>
                    </a:gdLst>
                    <a:ahLst/>
                    <a:cxnLst>
                      <a:cxn ang="0">
                        <a:pos x="170" y="116"/>
                      </a:cxn>
                      <a:cxn ang="0">
                        <a:pos x="169" y="110"/>
                      </a:cxn>
                      <a:cxn ang="0">
                        <a:pos x="193" y="76"/>
                      </a:cxn>
                      <a:cxn ang="0">
                        <a:pos x="202" y="38"/>
                      </a:cxn>
                      <a:cxn ang="0">
                        <a:pos x="189" y="25"/>
                      </a:cxn>
                      <a:cxn ang="0">
                        <a:pos x="189" y="6"/>
                      </a:cxn>
                      <a:cxn ang="0">
                        <a:pos x="177" y="0"/>
                      </a:cxn>
                      <a:cxn ang="0">
                        <a:pos x="148" y="0"/>
                      </a:cxn>
                      <a:cxn ang="0">
                        <a:pos x="68" y="48"/>
                      </a:cxn>
                      <a:cxn ang="0">
                        <a:pos x="51" y="52"/>
                      </a:cxn>
                      <a:cxn ang="0">
                        <a:pos x="51" y="88"/>
                      </a:cxn>
                      <a:cxn ang="0">
                        <a:pos x="45" y="93"/>
                      </a:cxn>
                      <a:cxn ang="0">
                        <a:pos x="0" y="101"/>
                      </a:cxn>
                      <a:cxn ang="0">
                        <a:pos x="2" y="114"/>
                      </a:cxn>
                      <a:cxn ang="0">
                        <a:pos x="16" y="127"/>
                      </a:cxn>
                      <a:cxn ang="0">
                        <a:pos x="24" y="127"/>
                      </a:cxn>
                      <a:cxn ang="0">
                        <a:pos x="28" y="136"/>
                      </a:cxn>
                      <a:cxn ang="0">
                        <a:pos x="30" y="133"/>
                      </a:cxn>
                      <a:cxn ang="0">
                        <a:pos x="35" y="133"/>
                      </a:cxn>
                      <a:cxn ang="0">
                        <a:pos x="44" y="140"/>
                      </a:cxn>
                      <a:cxn ang="0">
                        <a:pos x="44" y="139"/>
                      </a:cxn>
                      <a:cxn ang="0">
                        <a:pos x="45" y="128"/>
                      </a:cxn>
                      <a:cxn ang="0">
                        <a:pos x="58" y="117"/>
                      </a:cxn>
                      <a:cxn ang="0">
                        <a:pos x="69" y="116"/>
                      </a:cxn>
                      <a:cxn ang="0">
                        <a:pos x="88" y="126"/>
                      </a:cxn>
                      <a:cxn ang="0">
                        <a:pos x="98" y="120"/>
                      </a:cxn>
                      <a:cxn ang="0">
                        <a:pos x="116" y="127"/>
                      </a:cxn>
                      <a:cxn ang="0">
                        <a:pos x="132" y="120"/>
                      </a:cxn>
                      <a:cxn ang="0">
                        <a:pos x="153" y="123"/>
                      </a:cxn>
                      <a:cxn ang="0">
                        <a:pos x="166" y="116"/>
                      </a:cxn>
                      <a:cxn ang="0">
                        <a:pos x="170" y="116"/>
                      </a:cxn>
                    </a:cxnLst>
                    <a:rect l="txL" t="txT" r="txR" b="txB"/>
                    <a:pathLst>
                      <a:path w="202" h="140">
                        <a:moveTo>
                          <a:pt x="170" y="116"/>
                        </a:moveTo>
                        <a:lnTo>
                          <a:pt x="169" y="110"/>
                        </a:lnTo>
                        <a:lnTo>
                          <a:pt x="193" y="76"/>
                        </a:lnTo>
                        <a:lnTo>
                          <a:pt x="202" y="38"/>
                        </a:lnTo>
                        <a:lnTo>
                          <a:pt x="189" y="25"/>
                        </a:lnTo>
                        <a:lnTo>
                          <a:pt x="189" y="6"/>
                        </a:lnTo>
                        <a:lnTo>
                          <a:pt x="177" y="0"/>
                        </a:lnTo>
                        <a:lnTo>
                          <a:pt x="148" y="0"/>
                        </a:lnTo>
                        <a:lnTo>
                          <a:pt x="68" y="48"/>
                        </a:lnTo>
                        <a:lnTo>
                          <a:pt x="51" y="52"/>
                        </a:lnTo>
                        <a:lnTo>
                          <a:pt x="51" y="88"/>
                        </a:lnTo>
                        <a:lnTo>
                          <a:pt x="45" y="93"/>
                        </a:lnTo>
                        <a:lnTo>
                          <a:pt x="0" y="101"/>
                        </a:lnTo>
                        <a:lnTo>
                          <a:pt x="2" y="114"/>
                        </a:lnTo>
                        <a:lnTo>
                          <a:pt x="16" y="127"/>
                        </a:lnTo>
                        <a:lnTo>
                          <a:pt x="24" y="127"/>
                        </a:lnTo>
                        <a:lnTo>
                          <a:pt x="28" y="136"/>
                        </a:lnTo>
                        <a:lnTo>
                          <a:pt x="30" y="133"/>
                        </a:lnTo>
                        <a:lnTo>
                          <a:pt x="35" y="133"/>
                        </a:lnTo>
                        <a:lnTo>
                          <a:pt x="44" y="140"/>
                        </a:lnTo>
                        <a:lnTo>
                          <a:pt x="44" y="139"/>
                        </a:lnTo>
                        <a:lnTo>
                          <a:pt x="45" y="128"/>
                        </a:lnTo>
                        <a:lnTo>
                          <a:pt x="58" y="117"/>
                        </a:lnTo>
                        <a:lnTo>
                          <a:pt x="69" y="116"/>
                        </a:lnTo>
                        <a:lnTo>
                          <a:pt x="88" y="126"/>
                        </a:lnTo>
                        <a:lnTo>
                          <a:pt x="98" y="120"/>
                        </a:lnTo>
                        <a:lnTo>
                          <a:pt x="116" y="127"/>
                        </a:lnTo>
                        <a:lnTo>
                          <a:pt x="132" y="120"/>
                        </a:lnTo>
                        <a:lnTo>
                          <a:pt x="153" y="123"/>
                        </a:lnTo>
                        <a:lnTo>
                          <a:pt x="166" y="116"/>
                        </a:lnTo>
                        <a:lnTo>
                          <a:pt x="170" y="11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7" name="Freeform 260"/>
                  <p:cNvSpPr/>
                  <p:nvPr/>
                </p:nvSpPr>
                <p:spPr>
                  <a:xfrm>
                    <a:off x="219" y="1452"/>
                    <a:ext cx="202" cy="140"/>
                  </a:xfrm>
                  <a:custGeom>
                    <a:avLst/>
                    <a:gdLst>
                      <a:gd name="txL" fmla="*/ 0 w 202"/>
                      <a:gd name="txT" fmla="*/ 0 h 140"/>
                      <a:gd name="txR" fmla="*/ 202 w 202"/>
                      <a:gd name="txB" fmla="*/ 140 h 140"/>
                    </a:gdLst>
                    <a:ahLst/>
                    <a:cxnLst>
                      <a:cxn ang="0">
                        <a:pos x="170" y="116"/>
                      </a:cxn>
                      <a:cxn ang="0">
                        <a:pos x="169" y="110"/>
                      </a:cxn>
                      <a:cxn ang="0">
                        <a:pos x="193" y="76"/>
                      </a:cxn>
                      <a:cxn ang="0">
                        <a:pos x="202" y="38"/>
                      </a:cxn>
                      <a:cxn ang="0">
                        <a:pos x="189" y="25"/>
                      </a:cxn>
                      <a:cxn ang="0">
                        <a:pos x="189" y="6"/>
                      </a:cxn>
                      <a:cxn ang="0">
                        <a:pos x="177" y="0"/>
                      </a:cxn>
                      <a:cxn ang="0">
                        <a:pos x="148" y="0"/>
                      </a:cxn>
                      <a:cxn ang="0">
                        <a:pos x="68" y="48"/>
                      </a:cxn>
                      <a:cxn ang="0">
                        <a:pos x="51" y="52"/>
                      </a:cxn>
                      <a:cxn ang="0">
                        <a:pos x="51" y="88"/>
                      </a:cxn>
                      <a:cxn ang="0">
                        <a:pos x="45" y="93"/>
                      </a:cxn>
                      <a:cxn ang="0">
                        <a:pos x="0" y="101"/>
                      </a:cxn>
                      <a:cxn ang="0">
                        <a:pos x="2" y="114"/>
                      </a:cxn>
                      <a:cxn ang="0">
                        <a:pos x="16" y="127"/>
                      </a:cxn>
                      <a:cxn ang="0">
                        <a:pos x="24" y="127"/>
                      </a:cxn>
                      <a:cxn ang="0">
                        <a:pos x="28" y="136"/>
                      </a:cxn>
                      <a:cxn ang="0">
                        <a:pos x="30" y="133"/>
                      </a:cxn>
                      <a:cxn ang="0">
                        <a:pos x="35" y="133"/>
                      </a:cxn>
                      <a:cxn ang="0">
                        <a:pos x="44" y="140"/>
                      </a:cxn>
                      <a:cxn ang="0">
                        <a:pos x="44" y="139"/>
                      </a:cxn>
                      <a:cxn ang="0">
                        <a:pos x="45" y="128"/>
                      </a:cxn>
                      <a:cxn ang="0">
                        <a:pos x="58" y="117"/>
                      </a:cxn>
                      <a:cxn ang="0">
                        <a:pos x="69" y="116"/>
                      </a:cxn>
                      <a:cxn ang="0">
                        <a:pos x="88" y="126"/>
                      </a:cxn>
                      <a:cxn ang="0">
                        <a:pos x="98" y="120"/>
                      </a:cxn>
                      <a:cxn ang="0">
                        <a:pos x="116" y="127"/>
                      </a:cxn>
                      <a:cxn ang="0">
                        <a:pos x="132" y="120"/>
                      </a:cxn>
                      <a:cxn ang="0">
                        <a:pos x="153" y="123"/>
                      </a:cxn>
                      <a:cxn ang="0">
                        <a:pos x="166" y="116"/>
                      </a:cxn>
                      <a:cxn ang="0">
                        <a:pos x="170" y="116"/>
                      </a:cxn>
                    </a:cxnLst>
                    <a:rect l="txL" t="txT" r="txR" b="txB"/>
                    <a:pathLst>
                      <a:path w="202" h="140">
                        <a:moveTo>
                          <a:pt x="170" y="116"/>
                        </a:moveTo>
                        <a:lnTo>
                          <a:pt x="169" y="110"/>
                        </a:lnTo>
                        <a:lnTo>
                          <a:pt x="193" y="76"/>
                        </a:lnTo>
                        <a:lnTo>
                          <a:pt x="202" y="38"/>
                        </a:lnTo>
                        <a:lnTo>
                          <a:pt x="189" y="25"/>
                        </a:lnTo>
                        <a:lnTo>
                          <a:pt x="189" y="6"/>
                        </a:lnTo>
                        <a:lnTo>
                          <a:pt x="177" y="0"/>
                        </a:lnTo>
                        <a:lnTo>
                          <a:pt x="148" y="0"/>
                        </a:lnTo>
                        <a:lnTo>
                          <a:pt x="68" y="48"/>
                        </a:lnTo>
                        <a:lnTo>
                          <a:pt x="51" y="52"/>
                        </a:lnTo>
                        <a:lnTo>
                          <a:pt x="51" y="88"/>
                        </a:lnTo>
                        <a:lnTo>
                          <a:pt x="45" y="93"/>
                        </a:lnTo>
                        <a:lnTo>
                          <a:pt x="0" y="101"/>
                        </a:lnTo>
                        <a:lnTo>
                          <a:pt x="2" y="114"/>
                        </a:lnTo>
                        <a:lnTo>
                          <a:pt x="16" y="127"/>
                        </a:lnTo>
                        <a:lnTo>
                          <a:pt x="24" y="127"/>
                        </a:lnTo>
                        <a:lnTo>
                          <a:pt x="28" y="136"/>
                        </a:lnTo>
                        <a:lnTo>
                          <a:pt x="30" y="133"/>
                        </a:lnTo>
                        <a:lnTo>
                          <a:pt x="35" y="133"/>
                        </a:lnTo>
                        <a:lnTo>
                          <a:pt x="44" y="140"/>
                        </a:lnTo>
                        <a:lnTo>
                          <a:pt x="44" y="139"/>
                        </a:lnTo>
                        <a:lnTo>
                          <a:pt x="45" y="128"/>
                        </a:lnTo>
                        <a:lnTo>
                          <a:pt x="58" y="117"/>
                        </a:lnTo>
                        <a:lnTo>
                          <a:pt x="69" y="116"/>
                        </a:lnTo>
                        <a:lnTo>
                          <a:pt x="88" y="126"/>
                        </a:lnTo>
                        <a:lnTo>
                          <a:pt x="98" y="120"/>
                        </a:lnTo>
                        <a:lnTo>
                          <a:pt x="116" y="127"/>
                        </a:lnTo>
                        <a:lnTo>
                          <a:pt x="132" y="120"/>
                        </a:lnTo>
                        <a:lnTo>
                          <a:pt x="153" y="123"/>
                        </a:lnTo>
                        <a:lnTo>
                          <a:pt x="166" y="116"/>
                        </a:lnTo>
                        <a:lnTo>
                          <a:pt x="170" y="11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8" name="Freeform 261"/>
                  <p:cNvSpPr/>
                  <p:nvPr/>
                </p:nvSpPr>
                <p:spPr>
                  <a:xfrm>
                    <a:off x="69" y="1433"/>
                    <a:ext cx="206" cy="179"/>
                  </a:xfrm>
                  <a:custGeom>
                    <a:avLst/>
                    <a:gdLst>
                      <a:gd name="txL" fmla="*/ 0 w 206"/>
                      <a:gd name="txT" fmla="*/ 0 h 179"/>
                      <a:gd name="txR" fmla="*/ 206 w 206"/>
                      <a:gd name="txB" fmla="*/ 179 h 179"/>
                    </a:gdLst>
                    <a:ahLst/>
                    <a:cxnLst>
                      <a:cxn ang="0">
                        <a:pos x="90" y="0"/>
                      </a:cxn>
                      <a:cxn ang="0">
                        <a:pos x="164" y="45"/>
                      </a:cxn>
                      <a:cxn ang="0">
                        <a:pos x="174" y="55"/>
                      </a:cxn>
                      <a:cxn ang="0">
                        <a:pos x="192" y="62"/>
                      </a:cxn>
                      <a:cxn ang="0">
                        <a:pos x="193" y="73"/>
                      </a:cxn>
                      <a:cxn ang="0">
                        <a:pos x="205" y="70"/>
                      </a:cxn>
                      <a:cxn ang="0">
                        <a:pos x="206" y="70"/>
                      </a:cxn>
                      <a:cxn ang="0">
                        <a:pos x="206" y="107"/>
                      </a:cxn>
                      <a:cxn ang="0">
                        <a:pos x="200" y="113"/>
                      </a:cxn>
                      <a:cxn ang="0">
                        <a:pos x="155" y="122"/>
                      </a:cxn>
                      <a:cxn ang="0">
                        <a:pos x="143" y="124"/>
                      </a:cxn>
                      <a:cxn ang="0">
                        <a:pos x="122" y="140"/>
                      </a:cxn>
                      <a:cxn ang="0">
                        <a:pos x="105" y="141"/>
                      </a:cxn>
                      <a:cxn ang="0">
                        <a:pos x="89" y="162"/>
                      </a:cxn>
                      <a:cxn ang="0">
                        <a:pos x="87" y="176"/>
                      </a:cxn>
                      <a:cxn ang="0">
                        <a:pos x="76" y="178"/>
                      </a:cxn>
                      <a:cxn ang="0">
                        <a:pos x="72" y="174"/>
                      </a:cxn>
                      <a:cxn ang="0">
                        <a:pos x="61" y="178"/>
                      </a:cxn>
                      <a:cxn ang="0">
                        <a:pos x="52" y="179"/>
                      </a:cxn>
                      <a:cxn ang="0">
                        <a:pos x="37" y="151"/>
                      </a:cxn>
                      <a:cxn ang="0">
                        <a:pos x="16" y="156"/>
                      </a:cxn>
                      <a:cxn ang="0">
                        <a:pos x="8" y="155"/>
                      </a:cxn>
                      <a:cxn ang="0">
                        <a:pos x="9" y="153"/>
                      </a:cxn>
                      <a:cxn ang="0">
                        <a:pos x="0" y="125"/>
                      </a:cxn>
                      <a:cxn ang="0">
                        <a:pos x="9" y="112"/>
                      </a:cxn>
                      <a:cxn ang="0">
                        <a:pos x="16" y="120"/>
                      </a:cxn>
                      <a:cxn ang="0">
                        <a:pos x="28" y="116"/>
                      </a:cxn>
                      <a:cxn ang="0">
                        <a:pos x="82" y="116"/>
                      </a:cxn>
                      <a:cxn ang="0">
                        <a:pos x="68" y="0"/>
                      </a:cxn>
                      <a:cxn ang="0">
                        <a:pos x="90" y="0"/>
                      </a:cxn>
                    </a:cxnLst>
                    <a:rect l="txL" t="txT" r="txR" b="txB"/>
                    <a:pathLst>
                      <a:path w="206" h="179">
                        <a:moveTo>
                          <a:pt x="90" y="0"/>
                        </a:moveTo>
                        <a:lnTo>
                          <a:pt x="164" y="45"/>
                        </a:lnTo>
                        <a:lnTo>
                          <a:pt x="174" y="55"/>
                        </a:lnTo>
                        <a:lnTo>
                          <a:pt x="192" y="62"/>
                        </a:lnTo>
                        <a:lnTo>
                          <a:pt x="193" y="73"/>
                        </a:lnTo>
                        <a:lnTo>
                          <a:pt x="205" y="70"/>
                        </a:lnTo>
                        <a:lnTo>
                          <a:pt x="206" y="70"/>
                        </a:lnTo>
                        <a:lnTo>
                          <a:pt x="206" y="107"/>
                        </a:lnTo>
                        <a:lnTo>
                          <a:pt x="200" y="113"/>
                        </a:lnTo>
                        <a:lnTo>
                          <a:pt x="155" y="122"/>
                        </a:lnTo>
                        <a:lnTo>
                          <a:pt x="143" y="124"/>
                        </a:lnTo>
                        <a:lnTo>
                          <a:pt x="122" y="140"/>
                        </a:lnTo>
                        <a:lnTo>
                          <a:pt x="105" y="141"/>
                        </a:lnTo>
                        <a:lnTo>
                          <a:pt x="89" y="162"/>
                        </a:lnTo>
                        <a:lnTo>
                          <a:pt x="87" y="176"/>
                        </a:lnTo>
                        <a:lnTo>
                          <a:pt x="76" y="178"/>
                        </a:lnTo>
                        <a:lnTo>
                          <a:pt x="72" y="174"/>
                        </a:lnTo>
                        <a:lnTo>
                          <a:pt x="61" y="178"/>
                        </a:lnTo>
                        <a:lnTo>
                          <a:pt x="52" y="179"/>
                        </a:lnTo>
                        <a:lnTo>
                          <a:pt x="37" y="151"/>
                        </a:lnTo>
                        <a:lnTo>
                          <a:pt x="16" y="156"/>
                        </a:lnTo>
                        <a:lnTo>
                          <a:pt x="8" y="155"/>
                        </a:lnTo>
                        <a:lnTo>
                          <a:pt x="9" y="153"/>
                        </a:lnTo>
                        <a:lnTo>
                          <a:pt x="0" y="125"/>
                        </a:lnTo>
                        <a:lnTo>
                          <a:pt x="9" y="112"/>
                        </a:lnTo>
                        <a:lnTo>
                          <a:pt x="16" y="120"/>
                        </a:lnTo>
                        <a:lnTo>
                          <a:pt x="28" y="116"/>
                        </a:lnTo>
                        <a:lnTo>
                          <a:pt x="82" y="116"/>
                        </a:lnTo>
                        <a:lnTo>
                          <a:pt x="68" y="0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69" name="Freeform 262"/>
                  <p:cNvSpPr/>
                  <p:nvPr/>
                </p:nvSpPr>
                <p:spPr>
                  <a:xfrm>
                    <a:off x="69" y="1433"/>
                    <a:ext cx="206" cy="179"/>
                  </a:xfrm>
                  <a:custGeom>
                    <a:avLst/>
                    <a:gdLst>
                      <a:gd name="txL" fmla="*/ 0 w 206"/>
                      <a:gd name="txT" fmla="*/ 0 h 179"/>
                      <a:gd name="txR" fmla="*/ 206 w 206"/>
                      <a:gd name="txB" fmla="*/ 179 h 179"/>
                    </a:gdLst>
                    <a:ahLst/>
                    <a:cxnLst>
                      <a:cxn ang="0">
                        <a:pos x="90" y="0"/>
                      </a:cxn>
                      <a:cxn ang="0">
                        <a:pos x="164" y="45"/>
                      </a:cxn>
                      <a:cxn ang="0">
                        <a:pos x="174" y="55"/>
                      </a:cxn>
                      <a:cxn ang="0">
                        <a:pos x="192" y="62"/>
                      </a:cxn>
                      <a:cxn ang="0">
                        <a:pos x="193" y="73"/>
                      </a:cxn>
                      <a:cxn ang="0">
                        <a:pos x="205" y="70"/>
                      </a:cxn>
                      <a:cxn ang="0">
                        <a:pos x="206" y="70"/>
                      </a:cxn>
                      <a:cxn ang="0">
                        <a:pos x="206" y="107"/>
                      </a:cxn>
                      <a:cxn ang="0">
                        <a:pos x="200" y="113"/>
                      </a:cxn>
                      <a:cxn ang="0">
                        <a:pos x="155" y="122"/>
                      </a:cxn>
                      <a:cxn ang="0">
                        <a:pos x="143" y="124"/>
                      </a:cxn>
                      <a:cxn ang="0">
                        <a:pos x="122" y="140"/>
                      </a:cxn>
                      <a:cxn ang="0">
                        <a:pos x="105" y="141"/>
                      </a:cxn>
                      <a:cxn ang="0">
                        <a:pos x="89" y="162"/>
                      </a:cxn>
                      <a:cxn ang="0">
                        <a:pos x="87" y="176"/>
                      </a:cxn>
                      <a:cxn ang="0">
                        <a:pos x="76" y="178"/>
                      </a:cxn>
                      <a:cxn ang="0">
                        <a:pos x="72" y="174"/>
                      </a:cxn>
                      <a:cxn ang="0">
                        <a:pos x="61" y="178"/>
                      </a:cxn>
                      <a:cxn ang="0">
                        <a:pos x="52" y="179"/>
                      </a:cxn>
                      <a:cxn ang="0">
                        <a:pos x="37" y="151"/>
                      </a:cxn>
                      <a:cxn ang="0">
                        <a:pos x="16" y="156"/>
                      </a:cxn>
                      <a:cxn ang="0">
                        <a:pos x="8" y="155"/>
                      </a:cxn>
                      <a:cxn ang="0">
                        <a:pos x="9" y="153"/>
                      </a:cxn>
                      <a:cxn ang="0">
                        <a:pos x="0" y="125"/>
                      </a:cxn>
                      <a:cxn ang="0">
                        <a:pos x="9" y="112"/>
                      </a:cxn>
                      <a:cxn ang="0">
                        <a:pos x="16" y="120"/>
                      </a:cxn>
                      <a:cxn ang="0">
                        <a:pos x="28" y="116"/>
                      </a:cxn>
                      <a:cxn ang="0">
                        <a:pos x="82" y="116"/>
                      </a:cxn>
                      <a:cxn ang="0">
                        <a:pos x="68" y="0"/>
                      </a:cxn>
                      <a:cxn ang="0">
                        <a:pos x="90" y="0"/>
                      </a:cxn>
                    </a:cxnLst>
                    <a:rect l="txL" t="txT" r="txR" b="txB"/>
                    <a:pathLst>
                      <a:path w="206" h="179">
                        <a:moveTo>
                          <a:pt x="90" y="0"/>
                        </a:moveTo>
                        <a:lnTo>
                          <a:pt x="164" y="45"/>
                        </a:lnTo>
                        <a:lnTo>
                          <a:pt x="174" y="55"/>
                        </a:lnTo>
                        <a:lnTo>
                          <a:pt x="192" y="62"/>
                        </a:lnTo>
                        <a:lnTo>
                          <a:pt x="193" y="73"/>
                        </a:lnTo>
                        <a:lnTo>
                          <a:pt x="205" y="70"/>
                        </a:lnTo>
                        <a:lnTo>
                          <a:pt x="206" y="70"/>
                        </a:lnTo>
                        <a:lnTo>
                          <a:pt x="206" y="107"/>
                        </a:lnTo>
                        <a:lnTo>
                          <a:pt x="200" y="113"/>
                        </a:lnTo>
                        <a:lnTo>
                          <a:pt x="155" y="122"/>
                        </a:lnTo>
                        <a:lnTo>
                          <a:pt x="143" y="124"/>
                        </a:lnTo>
                        <a:lnTo>
                          <a:pt x="122" y="140"/>
                        </a:lnTo>
                        <a:lnTo>
                          <a:pt x="105" y="141"/>
                        </a:lnTo>
                        <a:lnTo>
                          <a:pt x="89" y="162"/>
                        </a:lnTo>
                        <a:lnTo>
                          <a:pt x="87" y="176"/>
                        </a:lnTo>
                        <a:lnTo>
                          <a:pt x="76" y="178"/>
                        </a:lnTo>
                        <a:lnTo>
                          <a:pt x="72" y="174"/>
                        </a:lnTo>
                        <a:lnTo>
                          <a:pt x="61" y="178"/>
                        </a:lnTo>
                        <a:lnTo>
                          <a:pt x="52" y="179"/>
                        </a:lnTo>
                        <a:lnTo>
                          <a:pt x="37" y="151"/>
                        </a:lnTo>
                        <a:lnTo>
                          <a:pt x="16" y="156"/>
                        </a:lnTo>
                        <a:lnTo>
                          <a:pt x="8" y="155"/>
                        </a:lnTo>
                        <a:lnTo>
                          <a:pt x="9" y="153"/>
                        </a:lnTo>
                        <a:lnTo>
                          <a:pt x="0" y="125"/>
                        </a:lnTo>
                        <a:lnTo>
                          <a:pt x="9" y="112"/>
                        </a:lnTo>
                        <a:lnTo>
                          <a:pt x="16" y="120"/>
                        </a:lnTo>
                        <a:lnTo>
                          <a:pt x="28" y="116"/>
                        </a:lnTo>
                        <a:lnTo>
                          <a:pt x="82" y="116"/>
                        </a:lnTo>
                        <a:lnTo>
                          <a:pt x="68" y="0"/>
                        </a:lnTo>
                        <a:lnTo>
                          <a:pt x="90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0" name="Freeform 263"/>
                  <p:cNvSpPr/>
                  <p:nvPr/>
                </p:nvSpPr>
                <p:spPr>
                  <a:xfrm>
                    <a:off x="3" y="1406"/>
                    <a:ext cx="156" cy="151"/>
                  </a:xfrm>
                  <a:custGeom>
                    <a:avLst/>
                    <a:gdLst>
                      <a:gd name="txL" fmla="*/ 0 w 156"/>
                      <a:gd name="txT" fmla="*/ 0 h 151"/>
                      <a:gd name="txR" fmla="*/ 156 w 156"/>
                      <a:gd name="txB" fmla="*/ 151 h 151"/>
                    </a:gdLst>
                    <a:ahLst/>
                    <a:cxnLst>
                      <a:cxn ang="0">
                        <a:pos x="0" y="75"/>
                      </a:cxn>
                      <a:cxn ang="0">
                        <a:pos x="6" y="71"/>
                      </a:cxn>
                      <a:cxn ang="0">
                        <a:pos x="52" y="71"/>
                      </a:cxn>
                      <a:cxn ang="0">
                        <a:pos x="51" y="52"/>
                      </a:cxn>
                      <a:cxn ang="0">
                        <a:pos x="65" y="42"/>
                      </a:cxn>
                      <a:cxn ang="0">
                        <a:pos x="66" y="13"/>
                      </a:cxn>
                      <a:cxn ang="0">
                        <a:pos x="107" y="13"/>
                      </a:cxn>
                      <a:cxn ang="0">
                        <a:pos x="107" y="0"/>
                      </a:cxn>
                      <a:cxn ang="0">
                        <a:pos x="156" y="27"/>
                      </a:cxn>
                      <a:cxn ang="0">
                        <a:pos x="133" y="27"/>
                      </a:cxn>
                      <a:cxn ang="0">
                        <a:pos x="147" y="142"/>
                      </a:cxn>
                      <a:cxn ang="0">
                        <a:pos x="92" y="142"/>
                      </a:cxn>
                      <a:cxn ang="0">
                        <a:pos x="80" y="147"/>
                      </a:cxn>
                      <a:cxn ang="0">
                        <a:pos x="73" y="139"/>
                      </a:cxn>
                      <a:cxn ang="0">
                        <a:pos x="62" y="151"/>
                      </a:cxn>
                      <a:cxn ang="0">
                        <a:pos x="48" y="139"/>
                      </a:cxn>
                      <a:cxn ang="0">
                        <a:pos x="30" y="128"/>
                      </a:cxn>
                      <a:cxn ang="0">
                        <a:pos x="11" y="129"/>
                      </a:cxn>
                      <a:cxn ang="0">
                        <a:pos x="6" y="135"/>
                      </a:cxn>
                      <a:cxn ang="0">
                        <a:pos x="13" y="107"/>
                      </a:cxn>
                      <a:cxn ang="0">
                        <a:pos x="6" y="95"/>
                      </a:cxn>
                      <a:cxn ang="0">
                        <a:pos x="9" y="84"/>
                      </a:cxn>
                      <a:cxn ang="0">
                        <a:pos x="0" y="75"/>
                      </a:cxn>
                    </a:cxnLst>
                    <a:rect l="txL" t="txT" r="txR" b="txB"/>
                    <a:pathLst>
                      <a:path w="156" h="151">
                        <a:moveTo>
                          <a:pt x="0" y="75"/>
                        </a:moveTo>
                        <a:lnTo>
                          <a:pt x="6" y="71"/>
                        </a:lnTo>
                        <a:lnTo>
                          <a:pt x="52" y="71"/>
                        </a:lnTo>
                        <a:lnTo>
                          <a:pt x="51" y="52"/>
                        </a:lnTo>
                        <a:lnTo>
                          <a:pt x="65" y="42"/>
                        </a:lnTo>
                        <a:lnTo>
                          <a:pt x="66" y="13"/>
                        </a:lnTo>
                        <a:lnTo>
                          <a:pt x="107" y="13"/>
                        </a:lnTo>
                        <a:lnTo>
                          <a:pt x="107" y="0"/>
                        </a:lnTo>
                        <a:lnTo>
                          <a:pt x="156" y="27"/>
                        </a:lnTo>
                        <a:lnTo>
                          <a:pt x="133" y="27"/>
                        </a:lnTo>
                        <a:lnTo>
                          <a:pt x="147" y="142"/>
                        </a:lnTo>
                        <a:lnTo>
                          <a:pt x="92" y="142"/>
                        </a:lnTo>
                        <a:lnTo>
                          <a:pt x="80" y="147"/>
                        </a:lnTo>
                        <a:lnTo>
                          <a:pt x="73" y="139"/>
                        </a:lnTo>
                        <a:lnTo>
                          <a:pt x="62" y="151"/>
                        </a:lnTo>
                        <a:lnTo>
                          <a:pt x="48" y="139"/>
                        </a:lnTo>
                        <a:lnTo>
                          <a:pt x="30" y="128"/>
                        </a:lnTo>
                        <a:lnTo>
                          <a:pt x="11" y="129"/>
                        </a:lnTo>
                        <a:lnTo>
                          <a:pt x="6" y="135"/>
                        </a:lnTo>
                        <a:lnTo>
                          <a:pt x="13" y="107"/>
                        </a:lnTo>
                        <a:lnTo>
                          <a:pt x="6" y="95"/>
                        </a:lnTo>
                        <a:lnTo>
                          <a:pt x="9" y="84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1" name="Freeform 264"/>
                  <p:cNvSpPr/>
                  <p:nvPr/>
                </p:nvSpPr>
                <p:spPr>
                  <a:xfrm>
                    <a:off x="3" y="1406"/>
                    <a:ext cx="156" cy="151"/>
                  </a:xfrm>
                  <a:custGeom>
                    <a:avLst/>
                    <a:gdLst>
                      <a:gd name="txL" fmla="*/ 0 w 156"/>
                      <a:gd name="txT" fmla="*/ 0 h 151"/>
                      <a:gd name="txR" fmla="*/ 156 w 156"/>
                      <a:gd name="txB" fmla="*/ 151 h 151"/>
                    </a:gdLst>
                    <a:ahLst/>
                    <a:cxnLst>
                      <a:cxn ang="0">
                        <a:pos x="0" y="75"/>
                      </a:cxn>
                      <a:cxn ang="0">
                        <a:pos x="6" y="71"/>
                      </a:cxn>
                      <a:cxn ang="0">
                        <a:pos x="52" y="71"/>
                      </a:cxn>
                      <a:cxn ang="0">
                        <a:pos x="51" y="52"/>
                      </a:cxn>
                      <a:cxn ang="0">
                        <a:pos x="65" y="42"/>
                      </a:cxn>
                      <a:cxn ang="0">
                        <a:pos x="66" y="13"/>
                      </a:cxn>
                      <a:cxn ang="0">
                        <a:pos x="107" y="13"/>
                      </a:cxn>
                      <a:cxn ang="0">
                        <a:pos x="107" y="0"/>
                      </a:cxn>
                      <a:cxn ang="0">
                        <a:pos x="156" y="27"/>
                      </a:cxn>
                      <a:cxn ang="0">
                        <a:pos x="133" y="27"/>
                      </a:cxn>
                      <a:cxn ang="0">
                        <a:pos x="147" y="142"/>
                      </a:cxn>
                      <a:cxn ang="0">
                        <a:pos x="92" y="142"/>
                      </a:cxn>
                      <a:cxn ang="0">
                        <a:pos x="80" y="147"/>
                      </a:cxn>
                      <a:cxn ang="0">
                        <a:pos x="73" y="139"/>
                      </a:cxn>
                      <a:cxn ang="0">
                        <a:pos x="62" y="151"/>
                      </a:cxn>
                      <a:cxn ang="0">
                        <a:pos x="48" y="139"/>
                      </a:cxn>
                      <a:cxn ang="0">
                        <a:pos x="30" y="128"/>
                      </a:cxn>
                      <a:cxn ang="0">
                        <a:pos x="11" y="129"/>
                      </a:cxn>
                      <a:cxn ang="0">
                        <a:pos x="6" y="135"/>
                      </a:cxn>
                      <a:cxn ang="0">
                        <a:pos x="13" y="107"/>
                      </a:cxn>
                      <a:cxn ang="0">
                        <a:pos x="6" y="95"/>
                      </a:cxn>
                      <a:cxn ang="0">
                        <a:pos x="9" y="84"/>
                      </a:cxn>
                      <a:cxn ang="0">
                        <a:pos x="0" y="75"/>
                      </a:cxn>
                    </a:cxnLst>
                    <a:rect l="txL" t="txT" r="txR" b="txB"/>
                    <a:pathLst>
                      <a:path w="156" h="151">
                        <a:moveTo>
                          <a:pt x="0" y="75"/>
                        </a:moveTo>
                        <a:lnTo>
                          <a:pt x="6" y="71"/>
                        </a:lnTo>
                        <a:lnTo>
                          <a:pt x="52" y="71"/>
                        </a:lnTo>
                        <a:lnTo>
                          <a:pt x="51" y="52"/>
                        </a:lnTo>
                        <a:lnTo>
                          <a:pt x="65" y="42"/>
                        </a:lnTo>
                        <a:lnTo>
                          <a:pt x="66" y="13"/>
                        </a:lnTo>
                        <a:lnTo>
                          <a:pt x="107" y="13"/>
                        </a:lnTo>
                        <a:lnTo>
                          <a:pt x="107" y="0"/>
                        </a:lnTo>
                        <a:lnTo>
                          <a:pt x="156" y="27"/>
                        </a:lnTo>
                        <a:lnTo>
                          <a:pt x="133" y="27"/>
                        </a:lnTo>
                        <a:lnTo>
                          <a:pt x="147" y="142"/>
                        </a:lnTo>
                        <a:lnTo>
                          <a:pt x="92" y="142"/>
                        </a:lnTo>
                        <a:lnTo>
                          <a:pt x="80" y="147"/>
                        </a:lnTo>
                        <a:lnTo>
                          <a:pt x="73" y="139"/>
                        </a:lnTo>
                        <a:lnTo>
                          <a:pt x="62" y="151"/>
                        </a:lnTo>
                        <a:lnTo>
                          <a:pt x="48" y="139"/>
                        </a:lnTo>
                        <a:lnTo>
                          <a:pt x="30" y="128"/>
                        </a:lnTo>
                        <a:lnTo>
                          <a:pt x="11" y="129"/>
                        </a:lnTo>
                        <a:lnTo>
                          <a:pt x="6" y="135"/>
                        </a:lnTo>
                        <a:lnTo>
                          <a:pt x="13" y="107"/>
                        </a:lnTo>
                        <a:lnTo>
                          <a:pt x="6" y="95"/>
                        </a:lnTo>
                        <a:lnTo>
                          <a:pt x="9" y="84"/>
                        </a:lnTo>
                        <a:lnTo>
                          <a:pt x="0" y="7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2" name="Freeform 265"/>
                  <p:cNvSpPr/>
                  <p:nvPr/>
                </p:nvSpPr>
                <p:spPr>
                  <a:xfrm>
                    <a:off x="4" y="1398"/>
                    <a:ext cx="109" cy="84"/>
                  </a:xfrm>
                  <a:custGeom>
                    <a:avLst/>
                    <a:gdLst>
                      <a:gd name="txL" fmla="*/ 0 w 109"/>
                      <a:gd name="txT" fmla="*/ 0 h 84"/>
                      <a:gd name="txR" fmla="*/ 109 w 109"/>
                      <a:gd name="txB" fmla="*/ 84 h 84"/>
                    </a:gdLst>
                    <a:ahLst/>
                    <a:cxnLst>
                      <a:cxn ang="0">
                        <a:pos x="0" y="83"/>
                      </a:cxn>
                      <a:cxn ang="0">
                        <a:pos x="6" y="79"/>
                      </a:cxn>
                      <a:cxn ang="0">
                        <a:pos x="53" y="79"/>
                      </a:cxn>
                      <a:cxn ang="0">
                        <a:pos x="50" y="61"/>
                      </a:cxn>
                      <a:cxn ang="0">
                        <a:pos x="66" y="51"/>
                      </a:cxn>
                      <a:cxn ang="0">
                        <a:pos x="67" y="21"/>
                      </a:cxn>
                      <a:cxn ang="0">
                        <a:pos x="108" y="21"/>
                      </a:cxn>
                      <a:cxn ang="0">
                        <a:pos x="108" y="7"/>
                      </a:cxn>
                      <a:cxn ang="0">
                        <a:pos x="109" y="6"/>
                      </a:cxn>
                      <a:cxn ang="0">
                        <a:pos x="108" y="0"/>
                      </a:cxn>
                      <a:cxn ang="0">
                        <a:pos x="55" y="0"/>
                      </a:cxn>
                      <a:cxn ang="0">
                        <a:pos x="53" y="0"/>
                      </a:cxn>
                      <a:cxn ang="0">
                        <a:pos x="42" y="14"/>
                      </a:cxn>
                      <a:cxn ang="0">
                        <a:pos x="34" y="21"/>
                      </a:cxn>
                      <a:cxn ang="0">
                        <a:pos x="25" y="40"/>
                      </a:cxn>
                      <a:cxn ang="0">
                        <a:pos x="1" y="71"/>
                      </a:cxn>
                      <a:cxn ang="0">
                        <a:pos x="0" y="84"/>
                      </a:cxn>
                      <a:cxn ang="0">
                        <a:pos x="0" y="83"/>
                      </a:cxn>
                    </a:cxnLst>
                    <a:rect l="txL" t="txT" r="txR" b="txB"/>
                    <a:pathLst>
                      <a:path w="109" h="84">
                        <a:moveTo>
                          <a:pt x="0" y="83"/>
                        </a:moveTo>
                        <a:lnTo>
                          <a:pt x="6" y="79"/>
                        </a:lnTo>
                        <a:lnTo>
                          <a:pt x="53" y="79"/>
                        </a:lnTo>
                        <a:lnTo>
                          <a:pt x="50" y="61"/>
                        </a:lnTo>
                        <a:lnTo>
                          <a:pt x="66" y="51"/>
                        </a:lnTo>
                        <a:lnTo>
                          <a:pt x="67" y="21"/>
                        </a:lnTo>
                        <a:lnTo>
                          <a:pt x="108" y="21"/>
                        </a:lnTo>
                        <a:lnTo>
                          <a:pt x="108" y="7"/>
                        </a:lnTo>
                        <a:lnTo>
                          <a:pt x="109" y="6"/>
                        </a:lnTo>
                        <a:lnTo>
                          <a:pt x="108" y="0"/>
                        </a:lnTo>
                        <a:lnTo>
                          <a:pt x="55" y="0"/>
                        </a:lnTo>
                        <a:lnTo>
                          <a:pt x="53" y="0"/>
                        </a:lnTo>
                        <a:lnTo>
                          <a:pt x="42" y="14"/>
                        </a:lnTo>
                        <a:lnTo>
                          <a:pt x="34" y="21"/>
                        </a:lnTo>
                        <a:lnTo>
                          <a:pt x="25" y="40"/>
                        </a:lnTo>
                        <a:lnTo>
                          <a:pt x="1" y="71"/>
                        </a:lnTo>
                        <a:lnTo>
                          <a:pt x="0" y="84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3" name="Freeform 266"/>
                  <p:cNvSpPr/>
                  <p:nvPr/>
                </p:nvSpPr>
                <p:spPr>
                  <a:xfrm>
                    <a:off x="4" y="1398"/>
                    <a:ext cx="109" cy="84"/>
                  </a:xfrm>
                  <a:custGeom>
                    <a:avLst/>
                    <a:gdLst>
                      <a:gd name="txL" fmla="*/ 0 w 109"/>
                      <a:gd name="txT" fmla="*/ 0 h 84"/>
                      <a:gd name="txR" fmla="*/ 109 w 109"/>
                      <a:gd name="txB" fmla="*/ 84 h 84"/>
                    </a:gdLst>
                    <a:ahLst/>
                    <a:cxnLst>
                      <a:cxn ang="0">
                        <a:pos x="0" y="83"/>
                      </a:cxn>
                      <a:cxn ang="0">
                        <a:pos x="6" y="79"/>
                      </a:cxn>
                      <a:cxn ang="0">
                        <a:pos x="53" y="79"/>
                      </a:cxn>
                      <a:cxn ang="0">
                        <a:pos x="50" y="61"/>
                      </a:cxn>
                      <a:cxn ang="0">
                        <a:pos x="66" y="51"/>
                      </a:cxn>
                      <a:cxn ang="0">
                        <a:pos x="67" y="21"/>
                      </a:cxn>
                      <a:cxn ang="0">
                        <a:pos x="108" y="21"/>
                      </a:cxn>
                      <a:cxn ang="0">
                        <a:pos x="108" y="7"/>
                      </a:cxn>
                      <a:cxn ang="0">
                        <a:pos x="109" y="6"/>
                      </a:cxn>
                      <a:cxn ang="0">
                        <a:pos x="108" y="0"/>
                      </a:cxn>
                      <a:cxn ang="0">
                        <a:pos x="55" y="0"/>
                      </a:cxn>
                      <a:cxn ang="0">
                        <a:pos x="53" y="0"/>
                      </a:cxn>
                      <a:cxn ang="0">
                        <a:pos x="42" y="14"/>
                      </a:cxn>
                      <a:cxn ang="0">
                        <a:pos x="34" y="21"/>
                      </a:cxn>
                      <a:cxn ang="0">
                        <a:pos x="25" y="40"/>
                      </a:cxn>
                      <a:cxn ang="0">
                        <a:pos x="1" y="71"/>
                      </a:cxn>
                      <a:cxn ang="0">
                        <a:pos x="0" y="84"/>
                      </a:cxn>
                      <a:cxn ang="0">
                        <a:pos x="0" y="83"/>
                      </a:cxn>
                    </a:cxnLst>
                    <a:rect l="txL" t="txT" r="txR" b="txB"/>
                    <a:pathLst>
                      <a:path w="109" h="84">
                        <a:moveTo>
                          <a:pt x="0" y="83"/>
                        </a:moveTo>
                        <a:lnTo>
                          <a:pt x="6" y="79"/>
                        </a:lnTo>
                        <a:lnTo>
                          <a:pt x="53" y="79"/>
                        </a:lnTo>
                        <a:lnTo>
                          <a:pt x="50" y="61"/>
                        </a:lnTo>
                        <a:lnTo>
                          <a:pt x="66" y="51"/>
                        </a:lnTo>
                        <a:lnTo>
                          <a:pt x="67" y="21"/>
                        </a:lnTo>
                        <a:lnTo>
                          <a:pt x="108" y="21"/>
                        </a:lnTo>
                        <a:lnTo>
                          <a:pt x="108" y="7"/>
                        </a:lnTo>
                        <a:lnTo>
                          <a:pt x="109" y="6"/>
                        </a:lnTo>
                        <a:lnTo>
                          <a:pt x="108" y="0"/>
                        </a:lnTo>
                        <a:lnTo>
                          <a:pt x="55" y="0"/>
                        </a:lnTo>
                        <a:lnTo>
                          <a:pt x="53" y="0"/>
                        </a:lnTo>
                        <a:lnTo>
                          <a:pt x="42" y="14"/>
                        </a:lnTo>
                        <a:lnTo>
                          <a:pt x="34" y="21"/>
                        </a:lnTo>
                        <a:lnTo>
                          <a:pt x="25" y="40"/>
                        </a:lnTo>
                        <a:lnTo>
                          <a:pt x="1" y="71"/>
                        </a:lnTo>
                        <a:lnTo>
                          <a:pt x="0" y="84"/>
                        </a:lnTo>
                        <a:lnTo>
                          <a:pt x="0" y="8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4" name="Freeform 267"/>
                  <p:cNvSpPr/>
                  <p:nvPr/>
                </p:nvSpPr>
                <p:spPr>
                  <a:xfrm>
                    <a:off x="0" y="1538"/>
                    <a:ext cx="79" cy="48"/>
                  </a:xfrm>
                  <a:custGeom>
                    <a:avLst/>
                    <a:gdLst>
                      <a:gd name="txL" fmla="*/ 0 w 79"/>
                      <a:gd name="txT" fmla="*/ 0 h 48"/>
                      <a:gd name="txR" fmla="*/ 79 w 79"/>
                      <a:gd name="txB" fmla="*/ 48 h 48"/>
                    </a:gdLst>
                    <a:ahLst/>
                    <a:cxnLst>
                      <a:cxn ang="0">
                        <a:pos x="7" y="40"/>
                      </a:cxn>
                      <a:cxn ang="0">
                        <a:pos x="16" y="37"/>
                      </a:cxn>
                      <a:cxn ang="0">
                        <a:pos x="27" y="36"/>
                      </a:cxn>
                      <a:cxn ang="0">
                        <a:pos x="44" y="37"/>
                      </a:cxn>
                      <a:cxn ang="0">
                        <a:pos x="45" y="33"/>
                      </a:cxn>
                      <a:cxn ang="0">
                        <a:pos x="28" y="31"/>
                      </a:cxn>
                      <a:cxn ang="0">
                        <a:pos x="11" y="33"/>
                      </a:cxn>
                      <a:cxn ang="0">
                        <a:pos x="9" y="36"/>
                      </a:cxn>
                      <a:cxn ang="0">
                        <a:pos x="7" y="29"/>
                      </a:cxn>
                      <a:cxn ang="0">
                        <a:pos x="0" y="21"/>
                      </a:cxn>
                      <a:cxn ang="0">
                        <a:pos x="11" y="5"/>
                      </a:cxn>
                      <a:cxn ang="0">
                        <a:pos x="15" y="0"/>
                      </a:cxn>
                      <a:cxn ang="0">
                        <a:pos x="35" y="0"/>
                      </a:cxn>
                      <a:cxn ang="0">
                        <a:pos x="53" y="8"/>
                      </a:cxn>
                      <a:cxn ang="0">
                        <a:pos x="68" y="21"/>
                      </a:cxn>
                      <a:cxn ang="0">
                        <a:pos x="79" y="47"/>
                      </a:cxn>
                      <a:cxn ang="0">
                        <a:pos x="47" y="45"/>
                      </a:cxn>
                      <a:cxn ang="0">
                        <a:pos x="8" y="47"/>
                      </a:cxn>
                      <a:cxn ang="0">
                        <a:pos x="7" y="48"/>
                      </a:cxn>
                      <a:cxn ang="0">
                        <a:pos x="7" y="40"/>
                      </a:cxn>
                    </a:cxnLst>
                    <a:rect l="txL" t="txT" r="txR" b="txB"/>
                    <a:pathLst>
                      <a:path w="79" h="48">
                        <a:moveTo>
                          <a:pt x="7" y="40"/>
                        </a:moveTo>
                        <a:lnTo>
                          <a:pt x="16" y="37"/>
                        </a:lnTo>
                        <a:lnTo>
                          <a:pt x="27" y="36"/>
                        </a:lnTo>
                        <a:lnTo>
                          <a:pt x="44" y="37"/>
                        </a:lnTo>
                        <a:lnTo>
                          <a:pt x="45" y="33"/>
                        </a:lnTo>
                        <a:lnTo>
                          <a:pt x="28" y="31"/>
                        </a:lnTo>
                        <a:lnTo>
                          <a:pt x="11" y="33"/>
                        </a:lnTo>
                        <a:lnTo>
                          <a:pt x="9" y="36"/>
                        </a:lnTo>
                        <a:lnTo>
                          <a:pt x="7" y="29"/>
                        </a:lnTo>
                        <a:lnTo>
                          <a:pt x="0" y="21"/>
                        </a:lnTo>
                        <a:lnTo>
                          <a:pt x="11" y="5"/>
                        </a:lnTo>
                        <a:lnTo>
                          <a:pt x="15" y="0"/>
                        </a:lnTo>
                        <a:lnTo>
                          <a:pt x="35" y="0"/>
                        </a:lnTo>
                        <a:lnTo>
                          <a:pt x="53" y="8"/>
                        </a:lnTo>
                        <a:lnTo>
                          <a:pt x="68" y="21"/>
                        </a:lnTo>
                        <a:lnTo>
                          <a:pt x="79" y="47"/>
                        </a:lnTo>
                        <a:lnTo>
                          <a:pt x="47" y="45"/>
                        </a:lnTo>
                        <a:lnTo>
                          <a:pt x="8" y="47"/>
                        </a:lnTo>
                        <a:lnTo>
                          <a:pt x="7" y="48"/>
                        </a:lnTo>
                        <a:lnTo>
                          <a:pt x="7" y="4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5" name="Freeform 268"/>
                  <p:cNvSpPr/>
                  <p:nvPr/>
                </p:nvSpPr>
                <p:spPr>
                  <a:xfrm>
                    <a:off x="0" y="1538"/>
                    <a:ext cx="79" cy="48"/>
                  </a:xfrm>
                  <a:custGeom>
                    <a:avLst/>
                    <a:gdLst>
                      <a:gd name="txL" fmla="*/ 0 w 79"/>
                      <a:gd name="txT" fmla="*/ 0 h 48"/>
                      <a:gd name="txR" fmla="*/ 79 w 79"/>
                      <a:gd name="txB" fmla="*/ 48 h 48"/>
                    </a:gdLst>
                    <a:ahLst/>
                    <a:cxnLst>
                      <a:cxn ang="0">
                        <a:pos x="7" y="40"/>
                      </a:cxn>
                      <a:cxn ang="0">
                        <a:pos x="16" y="37"/>
                      </a:cxn>
                      <a:cxn ang="0">
                        <a:pos x="27" y="36"/>
                      </a:cxn>
                      <a:cxn ang="0">
                        <a:pos x="44" y="37"/>
                      </a:cxn>
                      <a:cxn ang="0">
                        <a:pos x="45" y="33"/>
                      </a:cxn>
                      <a:cxn ang="0">
                        <a:pos x="28" y="31"/>
                      </a:cxn>
                      <a:cxn ang="0">
                        <a:pos x="11" y="33"/>
                      </a:cxn>
                      <a:cxn ang="0">
                        <a:pos x="9" y="36"/>
                      </a:cxn>
                      <a:cxn ang="0">
                        <a:pos x="7" y="29"/>
                      </a:cxn>
                      <a:cxn ang="0">
                        <a:pos x="0" y="21"/>
                      </a:cxn>
                      <a:cxn ang="0">
                        <a:pos x="11" y="5"/>
                      </a:cxn>
                      <a:cxn ang="0">
                        <a:pos x="15" y="0"/>
                      </a:cxn>
                      <a:cxn ang="0">
                        <a:pos x="35" y="0"/>
                      </a:cxn>
                      <a:cxn ang="0">
                        <a:pos x="53" y="8"/>
                      </a:cxn>
                      <a:cxn ang="0">
                        <a:pos x="68" y="21"/>
                      </a:cxn>
                      <a:cxn ang="0">
                        <a:pos x="79" y="47"/>
                      </a:cxn>
                      <a:cxn ang="0">
                        <a:pos x="47" y="45"/>
                      </a:cxn>
                      <a:cxn ang="0">
                        <a:pos x="8" y="47"/>
                      </a:cxn>
                      <a:cxn ang="0">
                        <a:pos x="7" y="48"/>
                      </a:cxn>
                      <a:cxn ang="0">
                        <a:pos x="7" y="40"/>
                      </a:cxn>
                    </a:cxnLst>
                    <a:rect l="txL" t="txT" r="txR" b="txB"/>
                    <a:pathLst>
                      <a:path w="79" h="48">
                        <a:moveTo>
                          <a:pt x="7" y="40"/>
                        </a:moveTo>
                        <a:lnTo>
                          <a:pt x="16" y="37"/>
                        </a:lnTo>
                        <a:lnTo>
                          <a:pt x="27" y="36"/>
                        </a:lnTo>
                        <a:lnTo>
                          <a:pt x="44" y="37"/>
                        </a:lnTo>
                        <a:lnTo>
                          <a:pt x="45" y="33"/>
                        </a:lnTo>
                        <a:lnTo>
                          <a:pt x="28" y="31"/>
                        </a:lnTo>
                        <a:lnTo>
                          <a:pt x="11" y="33"/>
                        </a:lnTo>
                        <a:lnTo>
                          <a:pt x="9" y="36"/>
                        </a:lnTo>
                        <a:lnTo>
                          <a:pt x="7" y="29"/>
                        </a:lnTo>
                        <a:lnTo>
                          <a:pt x="0" y="21"/>
                        </a:lnTo>
                        <a:lnTo>
                          <a:pt x="11" y="5"/>
                        </a:lnTo>
                        <a:lnTo>
                          <a:pt x="15" y="0"/>
                        </a:lnTo>
                        <a:lnTo>
                          <a:pt x="35" y="0"/>
                        </a:lnTo>
                        <a:lnTo>
                          <a:pt x="53" y="8"/>
                        </a:lnTo>
                        <a:lnTo>
                          <a:pt x="68" y="21"/>
                        </a:lnTo>
                        <a:lnTo>
                          <a:pt x="79" y="47"/>
                        </a:lnTo>
                        <a:lnTo>
                          <a:pt x="47" y="45"/>
                        </a:lnTo>
                        <a:lnTo>
                          <a:pt x="8" y="47"/>
                        </a:lnTo>
                        <a:lnTo>
                          <a:pt x="7" y="48"/>
                        </a:lnTo>
                        <a:lnTo>
                          <a:pt x="7" y="4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6" name="Freeform 269"/>
                  <p:cNvSpPr/>
                  <p:nvPr/>
                </p:nvSpPr>
                <p:spPr>
                  <a:xfrm>
                    <a:off x="11" y="1583"/>
                    <a:ext cx="38" cy="23"/>
                  </a:xfrm>
                  <a:custGeom>
                    <a:avLst/>
                    <a:gdLst>
                      <a:gd name="txL" fmla="*/ 0 w 38"/>
                      <a:gd name="txT" fmla="*/ 0 h 23"/>
                      <a:gd name="txR" fmla="*/ 38 w 38"/>
                      <a:gd name="txB" fmla="*/ 23 h 23"/>
                    </a:gdLst>
                    <a:ahLst/>
                    <a:cxnLst>
                      <a:cxn ang="0">
                        <a:pos x="21" y="23"/>
                      </a:cxn>
                      <a:cxn ang="0">
                        <a:pos x="36" y="12"/>
                      </a:cxn>
                      <a:cxn ang="0">
                        <a:pos x="3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4" y="12"/>
                      </a:cxn>
                      <a:cxn ang="0">
                        <a:pos x="14" y="18"/>
                      </a:cxn>
                      <a:cxn ang="0">
                        <a:pos x="21" y="23"/>
                      </a:cxn>
                    </a:cxnLst>
                    <a:rect l="txL" t="txT" r="txR" b="txB"/>
                    <a:pathLst>
                      <a:path w="38" h="23">
                        <a:moveTo>
                          <a:pt x="21" y="23"/>
                        </a:moveTo>
                        <a:lnTo>
                          <a:pt x="36" y="12"/>
                        </a:lnTo>
                        <a:lnTo>
                          <a:pt x="38" y="0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4" y="12"/>
                        </a:lnTo>
                        <a:lnTo>
                          <a:pt x="14" y="18"/>
                        </a:lnTo>
                        <a:lnTo>
                          <a:pt x="21" y="2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7" name="Freeform 270"/>
                  <p:cNvSpPr/>
                  <p:nvPr/>
                </p:nvSpPr>
                <p:spPr>
                  <a:xfrm>
                    <a:off x="11" y="1583"/>
                    <a:ext cx="38" cy="23"/>
                  </a:xfrm>
                  <a:custGeom>
                    <a:avLst/>
                    <a:gdLst>
                      <a:gd name="txL" fmla="*/ 0 w 38"/>
                      <a:gd name="txT" fmla="*/ 0 h 23"/>
                      <a:gd name="txR" fmla="*/ 38 w 38"/>
                      <a:gd name="txB" fmla="*/ 23 h 23"/>
                    </a:gdLst>
                    <a:ahLst/>
                    <a:cxnLst>
                      <a:cxn ang="0">
                        <a:pos x="21" y="23"/>
                      </a:cxn>
                      <a:cxn ang="0">
                        <a:pos x="36" y="12"/>
                      </a:cxn>
                      <a:cxn ang="0">
                        <a:pos x="3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4" y="12"/>
                      </a:cxn>
                      <a:cxn ang="0">
                        <a:pos x="14" y="18"/>
                      </a:cxn>
                      <a:cxn ang="0">
                        <a:pos x="21" y="23"/>
                      </a:cxn>
                    </a:cxnLst>
                    <a:rect l="txL" t="txT" r="txR" b="txB"/>
                    <a:pathLst>
                      <a:path w="38" h="23">
                        <a:moveTo>
                          <a:pt x="21" y="23"/>
                        </a:moveTo>
                        <a:lnTo>
                          <a:pt x="36" y="12"/>
                        </a:lnTo>
                        <a:lnTo>
                          <a:pt x="38" y="0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4" y="12"/>
                        </a:lnTo>
                        <a:lnTo>
                          <a:pt x="14" y="18"/>
                        </a:lnTo>
                        <a:lnTo>
                          <a:pt x="21" y="2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8" name="Freeform 271"/>
                  <p:cNvSpPr/>
                  <p:nvPr/>
                </p:nvSpPr>
                <p:spPr>
                  <a:xfrm>
                    <a:off x="33" y="1582"/>
                    <a:ext cx="92" cy="63"/>
                  </a:xfrm>
                  <a:custGeom>
                    <a:avLst/>
                    <a:gdLst>
                      <a:gd name="txL" fmla="*/ 0 w 92"/>
                      <a:gd name="txT" fmla="*/ 0 h 63"/>
                      <a:gd name="txR" fmla="*/ 92 w 92"/>
                      <a:gd name="txB" fmla="*/ 63 h 63"/>
                    </a:gdLst>
                    <a:ahLst/>
                    <a:cxnLst>
                      <a:cxn ang="0">
                        <a:pos x="82" y="59"/>
                      </a:cxn>
                      <a:cxn ang="0">
                        <a:pos x="87" y="55"/>
                      </a:cxn>
                      <a:cxn ang="0">
                        <a:pos x="85" y="51"/>
                      </a:cxn>
                      <a:cxn ang="0">
                        <a:pos x="92" y="48"/>
                      </a:cxn>
                      <a:cxn ang="0">
                        <a:pos x="85" y="35"/>
                      </a:cxn>
                      <a:cxn ang="0">
                        <a:pos x="89" y="29"/>
                      </a:cxn>
                      <a:cxn ang="0">
                        <a:pos x="74" y="2"/>
                      </a:cxn>
                      <a:cxn ang="0">
                        <a:pos x="53" y="8"/>
                      </a:cxn>
                      <a:cxn ang="0">
                        <a:pos x="45" y="4"/>
                      </a:cxn>
                      <a:cxn ang="0">
                        <a:pos x="46" y="4"/>
                      </a:cxn>
                      <a:cxn ang="0">
                        <a:pos x="16" y="0"/>
                      </a:cxn>
                      <a:cxn ang="0">
                        <a:pos x="15" y="11"/>
                      </a:cxn>
                      <a:cxn ang="0">
                        <a:pos x="0" y="20"/>
                      </a:cxn>
                      <a:cxn ang="0">
                        <a:pos x="23" y="41"/>
                      </a:cxn>
                      <a:cxn ang="0">
                        <a:pos x="32" y="32"/>
                      </a:cxn>
                      <a:cxn ang="0">
                        <a:pos x="45" y="31"/>
                      </a:cxn>
                      <a:cxn ang="0">
                        <a:pos x="56" y="42"/>
                      </a:cxn>
                      <a:cxn ang="0">
                        <a:pos x="54" y="51"/>
                      </a:cxn>
                      <a:cxn ang="0">
                        <a:pos x="60" y="51"/>
                      </a:cxn>
                      <a:cxn ang="0">
                        <a:pos x="67" y="48"/>
                      </a:cxn>
                      <a:cxn ang="0">
                        <a:pos x="75" y="63"/>
                      </a:cxn>
                      <a:cxn ang="0">
                        <a:pos x="82" y="59"/>
                      </a:cxn>
                    </a:cxnLst>
                    <a:rect l="txL" t="txT" r="txR" b="txB"/>
                    <a:pathLst>
                      <a:path w="92" h="63">
                        <a:moveTo>
                          <a:pt x="82" y="59"/>
                        </a:moveTo>
                        <a:lnTo>
                          <a:pt x="87" y="55"/>
                        </a:lnTo>
                        <a:lnTo>
                          <a:pt x="85" y="51"/>
                        </a:lnTo>
                        <a:lnTo>
                          <a:pt x="92" y="48"/>
                        </a:lnTo>
                        <a:lnTo>
                          <a:pt x="85" y="35"/>
                        </a:lnTo>
                        <a:lnTo>
                          <a:pt x="89" y="29"/>
                        </a:lnTo>
                        <a:lnTo>
                          <a:pt x="74" y="2"/>
                        </a:lnTo>
                        <a:lnTo>
                          <a:pt x="53" y="8"/>
                        </a:lnTo>
                        <a:lnTo>
                          <a:pt x="45" y="4"/>
                        </a:lnTo>
                        <a:lnTo>
                          <a:pt x="46" y="4"/>
                        </a:lnTo>
                        <a:lnTo>
                          <a:pt x="16" y="0"/>
                        </a:lnTo>
                        <a:lnTo>
                          <a:pt x="15" y="11"/>
                        </a:lnTo>
                        <a:lnTo>
                          <a:pt x="0" y="20"/>
                        </a:lnTo>
                        <a:lnTo>
                          <a:pt x="23" y="41"/>
                        </a:lnTo>
                        <a:lnTo>
                          <a:pt x="32" y="32"/>
                        </a:lnTo>
                        <a:lnTo>
                          <a:pt x="45" y="31"/>
                        </a:lnTo>
                        <a:lnTo>
                          <a:pt x="56" y="42"/>
                        </a:lnTo>
                        <a:lnTo>
                          <a:pt x="54" y="51"/>
                        </a:lnTo>
                        <a:lnTo>
                          <a:pt x="60" y="51"/>
                        </a:lnTo>
                        <a:lnTo>
                          <a:pt x="67" y="48"/>
                        </a:lnTo>
                        <a:lnTo>
                          <a:pt x="75" y="63"/>
                        </a:lnTo>
                        <a:lnTo>
                          <a:pt x="82" y="5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79" name="Freeform 272"/>
                  <p:cNvSpPr/>
                  <p:nvPr/>
                </p:nvSpPr>
                <p:spPr>
                  <a:xfrm>
                    <a:off x="33" y="1582"/>
                    <a:ext cx="92" cy="63"/>
                  </a:xfrm>
                  <a:custGeom>
                    <a:avLst/>
                    <a:gdLst>
                      <a:gd name="txL" fmla="*/ 0 w 92"/>
                      <a:gd name="txT" fmla="*/ 0 h 63"/>
                      <a:gd name="txR" fmla="*/ 92 w 92"/>
                      <a:gd name="txB" fmla="*/ 63 h 63"/>
                    </a:gdLst>
                    <a:ahLst/>
                    <a:cxnLst>
                      <a:cxn ang="0">
                        <a:pos x="82" y="59"/>
                      </a:cxn>
                      <a:cxn ang="0">
                        <a:pos x="87" y="55"/>
                      </a:cxn>
                      <a:cxn ang="0">
                        <a:pos x="85" y="51"/>
                      </a:cxn>
                      <a:cxn ang="0">
                        <a:pos x="92" y="48"/>
                      </a:cxn>
                      <a:cxn ang="0">
                        <a:pos x="85" y="35"/>
                      </a:cxn>
                      <a:cxn ang="0">
                        <a:pos x="89" y="29"/>
                      </a:cxn>
                      <a:cxn ang="0">
                        <a:pos x="74" y="2"/>
                      </a:cxn>
                      <a:cxn ang="0">
                        <a:pos x="53" y="8"/>
                      </a:cxn>
                      <a:cxn ang="0">
                        <a:pos x="45" y="4"/>
                      </a:cxn>
                      <a:cxn ang="0">
                        <a:pos x="46" y="4"/>
                      </a:cxn>
                      <a:cxn ang="0">
                        <a:pos x="16" y="0"/>
                      </a:cxn>
                      <a:cxn ang="0">
                        <a:pos x="15" y="11"/>
                      </a:cxn>
                      <a:cxn ang="0">
                        <a:pos x="0" y="20"/>
                      </a:cxn>
                      <a:cxn ang="0">
                        <a:pos x="23" y="41"/>
                      </a:cxn>
                      <a:cxn ang="0">
                        <a:pos x="32" y="32"/>
                      </a:cxn>
                      <a:cxn ang="0">
                        <a:pos x="45" y="31"/>
                      </a:cxn>
                      <a:cxn ang="0">
                        <a:pos x="56" y="42"/>
                      </a:cxn>
                      <a:cxn ang="0">
                        <a:pos x="54" y="51"/>
                      </a:cxn>
                      <a:cxn ang="0">
                        <a:pos x="60" y="51"/>
                      </a:cxn>
                      <a:cxn ang="0">
                        <a:pos x="67" y="48"/>
                      </a:cxn>
                      <a:cxn ang="0">
                        <a:pos x="75" y="63"/>
                      </a:cxn>
                      <a:cxn ang="0">
                        <a:pos x="82" y="59"/>
                      </a:cxn>
                    </a:cxnLst>
                    <a:rect l="txL" t="txT" r="txR" b="txB"/>
                    <a:pathLst>
                      <a:path w="92" h="63">
                        <a:moveTo>
                          <a:pt x="82" y="59"/>
                        </a:moveTo>
                        <a:lnTo>
                          <a:pt x="87" y="55"/>
                        </a:lnTo>
                        <a:lnTo>
                          <a:pt x="85" y="51"/>
                        </a:lnTo>
                        <a:lnTo>
                          <a:pt x="92" y="48"/>
                        </a:lnTo>
                        <a:lnTo>
                          <a:pt x="85" y="35"/>
                        </a:lnTo>
                        <a:lnTo>
                          <a:pt x="89" y="29"/>
                        </a:lnTo>
                        <a:lnTo>
                          <a:pt x="74" y="2"/>
                        </a:lnTo>
                        <a:lnTo>
                          <a:pt x="53" y="8"/>
                        </a:lnTo>
                        <a:lnTo>
                          <a:pt x="45" y="4"/>
                        </a:lnTo>
                        <a:lnTo>
                          <a:pt x="46" y="4"/>
                        </a:lnTo>
                        <a:lnTo>
                          <a:pt x="16" y="0"/>
                        </a:lnTo>
                        <a:lnTo>
                          <a:pt x="15" y="11"/>
                        </a:lnTo>
                        <a:lnTo>
                          <a:pt x="0" y="20"/>
                        </a:lnTo>
                        <a:lnTo>
                          <a:pt x="23" y="41"/>
                        </a:lnTo>
                        <a:lnTo>
                          <a:pt x="32" y="32"/>
                        </a:lnTo>
                        <a:lnTo>
                          <a:pt x="45" y="31"/>
                        </a:lnTo>
                        <a:lnTo>
                          <a:pt x="56" y="42"/>
                        </a:lnTo>
                        <a:lnTo>
                          <a:pt x="54" y="51"/>
                        </a:lnTo>
                        <a:lnTo>
                          <a:pt x="60" y="51"/>
                        </a:lnTo>
                        <a:lnTo>
                          <a:pt x="67" y="48"/>
                        </a:lnTo>
                        <a:lnTo>
                          <a:pt x="75" y="63"/>
                        </a:lnTo>
                        <a:lnTo>
                          <a:pt x="82" y="5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0" name="Freeform 273"/>
                  <p:cNvSpPr/>
                  <p:nvPr/>
                </p:nvSpPr>
                <p:spPr>
                  <a:xfrm>
                    <a:off x="50" y="1614"/>
                    <a:ext cx="40" cy="36"/>
                  </a:xfrm>
                  <a:custGeom>
                    <a:avLst/>
                    <a:gdLst>
                      <a:gd name="txL" fmla="*/ 0 w 40"/>
                      <a:gd name="txT" fmla="*/ 0 h 36"/>
                      <a:gd name="txR" fmla="*/ 40 w 40"/>
                      <a:gd name="txB" fmla="*/ 36 h 36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6" y="12"/>
                      </a:cxn>
                      <a:cxn ang="0">
                        <a:pos x="35" y="19"/>
                      </a:cxn>
                      <a:cxn ang="0">
                        <a:pos x="40" y="19"/>
                      </a:cxn>
                      <a:cxn ang="0">
                        <a:pos x="25" y="35"/>
                      </a:cxn>
                      <a:cxn ang="0">
                        <a:pos x="24" y="36"/>
                      </a:cxn>
                      <a:cxn ang="0">
                        <a:pos x="12" y="32"/>
                      </a:cxn>
                      <a:cxn ang="0">
                        <a:pos x="5" y="25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40" h="36">
                        <a:moveTo>
                          <a:pt x="0" y="11"/>
                        </a:moveTo>
                        <a:lnTo>
                          <a:pt x="12" y="0"/>
                        </a:lnTo>
                        <a:lnTo>
                          <a:pt x="25" y="0"/>
                        </a:lnTo>
                        <a:lnTo>
                          <a:pt x="36" y="12"/>
                        </a:lnTo>
                        <a:lnTo>
                          <a:pt x="35" y="19"/>
                        </a:lnTo>
                        <a:lnTo>
                          <a:pt x="40" y="19"/>
                        </a:lnTo>
                        <a:lnTo>
                          <a:pt x="25" y="35"/>
                        </a:lnTo>
                        <a:lnTo>
                          <a:pt x="24" y="36"/>
                        </a:lnTo>
                        <a:lnTo>
                          <a:pt x="12" y="32"/>
                        </a:lnTo>
                        <a:lnTo>
                          <a:pt x="5" y="25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1" name="Freeform 274"/>
                  <p:cNvSpPr/>
                  <p:nvPr/>
                </p:nvSpPr>
                <p:spPr>
                  <a:xfrm>
                    <a:off x="50" y="1614"/>
                    <a:ext cx="40" cy="36"/>
                  </a:xfrm>
                  <a:custGeom>
                    <a:avLst/>
                    <a:gdLst>
                      <a:gd name="txL" fmla="*/ 0 w 40"/>
                      <a:gd name="txT" fmla="*/ 0 h 36"/>
                      <a:gd name="txR" fmla="*/ 40 w 40"/>
                      <a:gd name="txB" fmla="*/ 36 h 36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6" y="12"/>
                      </a:cxn>
                      <a:cxn ang="0">
                        <a:pos x="35" y="19"/>
                      </a:cxn>
                      <a:cxn ang="0">
                        <a:pos x="40" y="19"/>
                      </a:cxn>
                      <a:cxn ang="0">
                        <a:pos x="25" y="35"/>
                      </a:cxn>
                      <a:cxn ang="0">
                        <a:pos x="24" y="36"/>
                      </a:cxn>
                      <a:cxn ang="0">
                        <a:pos x="12" y="32"/>
                      </a:cxn>
                      <a:cxn ang="0">
                        <a:pos x="5" y="25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40" h="36">
                        <a:moveTo>
                          <a:pt x="0" y="11"/>
                        </a:moveTo>
                        <a:lnTo>
                          <a:pt x="12" y="0"/>
                        </a:lnTo>
                        <a:lnTo>
                          <a:pt x="25" y="0"/>
                        </a:lnTo>
                        <a:lnTo>
                          <a:pt x="36" y="12"/>
                        </a:lnTo>
                        <a:lnTo>
                          <a:pt x="35" y="19"/>
                        </a:lnTo>
                        <a:lnTo>
                          <a:pt x="40" y="19"/>
                        </a:lnTo>
                        <a:lnTo>
                          <a:pt x="25" y="35"/>
                        </a:lnTo>
                        <a:lnTo>
                          <a:pt x="24" y="36"/>
                        </a:lnTo>
                        <a:lnTo>
                          <a:pt x="12" y="32"/>
                        </a:lnTo>
                        <a:lnTo>
                          <a:pt x="5" y="25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2" name="Freeform 275"/>
                  <p:cNvSpPr/>
                  <p:nvPr/>
                </p:nvSpPr>
                <p:spPr>
                  <a:xfrm>
                    <a:off x="77" y="1632"/>
                    <a:ext cx="49" cy="46"/>
                  </a:xfrm>
                  <a:custGeom>
                    <a:avLst/>
                    <a:gdLst>
                      <a:gd name="txL" fmla="*/ 0 w 49"/>
                      <a:gd name="txT" fmla="*/ 0 h 46"/>
                      <a:gd name="txR" fmla="*/ 49 w 49"/>
                      <a:gd name="txB" fmla="*/ 46 h 46"/>
                    </a:gdLst>
                    <a:ahLst/>
                    <a:cxnLst>
                      <a:cxn ang="0">
                        <a:pos x="47" y="46"/>
                      </a:cxn>
                      <a:cxn ang="0">
                        <a:pos x="49" y="32"/>
                      </a:cxn>
                      <a:cxn ang="0">
                        <a:pos x="37" y="23"/>
                      </a:cxn>
                      <a:cxn ang="0">
                        <a:pos x="35" y="10"/>
                      </a:cxn>
                      <a:cxn ang="0">
                        <a:pos x="28" y="14"/>
                      </a:cxn>
                      <a:cxn ang="0">
                        <a:pos x="20" y="0"/>
                      </a:cxn>
                      <a:cxn ang="0">
                        <a:pos x="14" y="1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37" y="45"/>
                      </a:cxn>
                      <a:cxn ang="0">
                        <a:pos x="47" y="46"/>
                      </a:cxn>
                    </a:cxnLst>
                    <a:rect l="txL" t="txT" r="txR" b="txB"/>
                    <a:pathLst>
                      <a:path w="49" h="46">
                        <a:moveTo>
                          <a:pt x="47" y="46"/>
                        </a:moveTo>
                        <a:lnTo>
                          <a:pt x="49" y="32"/>
                        </a:lnTo>
                        <a:lnTo>
                          <a:pt x="37" y="23"/>
                        </a:lnTo>
                        <a:lnTo>
                          <a:pt x="35" y="10"/>
                        </a:lnTo>
                        <a:lnTo>
                          <a:pt x="28" y="14"/>
                        </a:lnTo>
                        <a:lnTo>
                          <a:pt x="20" y="0"/>
                        </a:lnTo>
                        <a:lnTo>
                          <a:pt x="14" y="1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37" y="45"/>
                        </a:lnTo>
                        <a:lnTo>
                          <a:pt x="47" y="4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3" name="Freeform 276"/>
                  <p:cNvSpPr/>
                  <p:nvPr/>
                </p:nvSpPr>
                <p:spPr>
                  <a:xfrm>
                    <a:off x="77" y="1632"/>
                    <a:ext cx="49" cy="46"/>
                  </a:xfrm>
                  <a:custGeom>
                    <a:avLst/>
                    <a:gdLst>
                      <a:gd name="txL" fmla="*/ 0 w 49"/>
                      <a:gd name="txT" fmla="*/ 0 h 46"/>
                      <a:gd name="txR" fmla="*/ 49 w 49"/>
                      <a:gd name="txB" fmla="*/ 46 h 46"/>
                    </a:gdLst>
                    <a:ahLst/>
                    <a:cxnLst>
                      <a:cxn ang="0">
                        <a:pos x="47" y="46"/>
                      </a:cxn>
                      <a:cxn ang="0">
                        <a:pos x="49" y="32"/>
                      </a:cxn>
                      <a:cxn ang="0">
                        <a:pos x="37" y="23"/>
                      </a:cxn>
                      <a:cxn ang="0">
                        <a:pos x="35" y="10"/>
                      </a:cxn>
                      <a:cxn ang="0">
                        <a:pos x="28" y="14"/>
                      </a:cxn>
                      <a:cxn ang="0">
                        <a:pos x="20" y="0"/>
                      </a:cxn>
                      <a:cxn ang="0">
                        <a:pos x="14" y="1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37" y="45"/>
                      </a:cxn>
                      <a:cxn ang="0">
                        <a:pos x="47" y="46"/>
                      </a:cxn>
                    </a:cxnLst>
                    <a:rect l="txL" t="txT" r="txR" b="txB"/>
                    <a:pathLst>
                      <a:path w="49" h="46">
                        <a:moveTo>
                          <a:pt x="47" y="46"/>
                        </a:moveTo>
                        <a:lnTo>
                          <a:pt x="49" y="32"/>
                        </a:lnTo>
                        <a:lnTo>
                          <a:pt x="37" y="23"/>
                        </a:lnTo>
                        <a:lnTo>
                          <a:pt x="35" y="10"/>
                        </a:lnTo>
                        <a:lnTo>
                          <a:pt x="28" y="14"/>
                        </a:lnTo>
                        <a:lnTo>
                          <a:pt x="20" y="0"/>
                        </a:lnTo>
                        <a:lnTo>
                          <a:pt x="14" y="1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37" y="45"/>
                        </a:lnTo>
                        <a:lnTo>
                          <a:pt x="47" y="4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4" name="Freeform 277"/>
                  <p:cNvSpPr/>
                  <p:nvPr/>
                </p:nvSpPr>
                <p:spPr>
                  <a:xfrm>
                    <a:off x="115" y="1608"/>
                    <a:ext cx="75" cy="70"/>
                  </a:xfrm>
                  <a:custGeom>
                    <a:avLst/>
                    <a:gdLst>
                      <a:gd name="txL" fmla="*/ 0 w 75"/>
                      <a:gd name="txT" fmla="*/ 0 h 70"/>
                      <a:gd name="txR" fmla="*/ 75 w 75"/>
                      <a:gd name="txB" fmla="*/ 70 h 70"/>
                    </a:gdLst>
                    <a:ahLst/>
                    <a:cxnLst>
                      <a:cxn ang="0">
                        <a:pos x="67" y="62"/>
                      </a:cxn>
                      <a:cxn ang="0">
                        <a:pos x="71" y="61"/>
                      </a:cxn>
                      <a:cxn ang="0">
                        <a:pos x="67" y="45"/>
                      </a:cxn>
                      <a:cxn ang="0">
                        <a:pos x="75" y="27"/>
                      </a:cxn>
                      <a:cxn ang="0">
                        <a:pos x="73" y="12"/>
                      </a:cxn>
                      <a:cxn ang="0">
                        <a:pos x="61" y="6"/>
                      </a:cxn>
                      <a:cxn ang="0">
                        <a:pos x="45" y="8"/>
                      </a:cxn>
                      <a:cxn ang="0">
                        <a:pos x="41" y="3"/>
                      </a:cxn>
                      <a:cxn ang="0">
                        <a:pos x="30" y="4"/>
                      </a:cxn>
                      <a:cxn ang="0">
                        <a:pos x="25" y="0"/>
                      </a:cxn>
                      <a:cxn ang="0">
                        <a:pos x="15" y="4"/>
                      </a:cxn>
                      <a:cxn ang="0">
                        <a:pos x="6" y="4"/>
                      </a:cxn>
                      <a:cxn ang="0">
                        <a:pos x="3" y="11"/>
                      </a:cxn>
                      <a:cxn ang="0">
                        <a:pos x="9" y="25"/>
                      </a:cxn>
                      <a:cxn ang="0">
                        <a:pos x="3" y="25"/>
                      </a:cxn>
                      <a:cxn ang="0">
                        <a:pos x="5" y="32"/>
                      </a:cxn>
                      <a:cxn ang="0">
                        <a:pos x="0" y="35"/>
                      </a:cxn>
                      <a:cxn ang="0">
                        <a:pos x="1" y="46"/>
                      </a:cxn>
                      <a:cxn ang="0">
                        <a:pos x="14" y="56"/>
                      </a:cxn>
                      <a:cxn ang="0">
                        <a:pos x="13" y="70"/>
                      </a:cxn>
                      <a:cxn ang="0">
                        <a:pos x="31" y="64"/>
                      </a:cxn>
                      <a:cxn ang="0">
                        <a:pos x="58" y="61"/>
                      </a:cxn>
                      <a:cxn ang="0">
                        <a:pos x="67" y="64"/>
                      </a:cxn>
                      <a:cxn ang="0">
                        <a:pos x="67" y="62"/>
                      </a:cxn>
                    </a:cxnLst>
                    <a:rect l="txL" t="txT" r="txR" b="txB"/>
                    <a:pathLst>
                      <a:path w="75" h="70">
                        <a:moveTo>
                          <a:pt x="67" y="62"/>
                        </a:moveTo>
                        <a:lnTo>
                          <a:pt x="71" y="61"/>
                        </a:lnTo>
                        <a:lnTo>
                          <a:pt x="67" y="45"/>
                        </a:lnTo>
                        <a:lnTo>
                          <a:pt x="75" y="27"/>
                        </a:lnTo>
                        <a:lnTo>
                          <a:pt x="73" y="12"/>
                        </a:lnTo>
                        <a:lnTo>
                          <a:pt x="61" y="6"/>
                        </a:lnTo>
                        <a:lnTo>
                          <a:pt x="45" y="8"/>
                        </a:lnTo>
                        <a:lnTo>
                          <a:pt x="41" y="3"/>
                        </a:lnTo>
                        <a:lnTo>
                          <a:pt x="30" y="4"/>
                        </a:lnTo>
                        <a:lnTo>
                          <a:pt x="25" y="0"/>
                        </a:lnTo>
                        <a:lnTo>
                          <a:pt x="15" y="4"/>
                        </a:lnTo>
                        <a:lnTo>
                          <a:pt x="6" y="4"/>
                        </a:lnTo>
                        <a:lnTo>
                          <a:pt x="3" y="11"/>
                        </a:lnTo>
                        <a:lnTo>
                          <a:pt x="9" y="25"/>
                        </a:lnTo>
                        <a:lnTo>
                          <a:pt x="3" y="25"/>
                        </a:lnTo>
                        <a:lnTo>
                          <a:pt x="5" y="32"/>
                        </a:lnTo>
                        <a:lnTo>
                          <a:pt x="0" y="35"/>
                        </a:lnTo>
                        <a:lnTo>
                          <a:pt x="1" y="46"/>
                        </a:lnTo>
                        <a:lnTo>
                          <a:pt x="14" y="56"/>
                        </a:lnTo>
                        <a:lnTo>
                          <a:pt x="13" y="70"/>
                        </a:lnTo>
                        <a:lnTo>
                          <a:pt x="31" y="64"/>
                        </a:lnTo>
                        <a:lnTo>
                          <a:pt x="58" y="61"/>
                        </a:lnTo>
                        <a:lnTo>
                          <a:pt x="67" y="64"/>
                        </a:lnTo>
                        <a:lnTo>
                          <a:pt x="67" y="62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5" name="Freeform 278"/>
                  <p:cNvSpPr/>
                  <p:nvPr/>
                </p:nvSpPr>
                <p:spPr>
                  <a:xfrm>
                    <a:off x="115" y="1608"/>
                    <a:ext cx="75" cy="70"/>
                  </a:xfrm>
                  <a:custGeom>
                    <a:avLst/>
                    <a:gdLst>
                      <a:gd name="txL" fmla="*/ 0 w 75"/>
                      <a:gd name="txT" fmla="*/ 0 h 70"/>
                      <a:gd name="txR" fmla="*/ 75 w 75"/>
                      <a:gd name="txB" fmla="*/ 70 h 70"/>
                    </a:gdLst>
                    <a:ahLst/>
                    <a:cxnLst>
                      <a:cxn ang="0">
                        <a:pos x="67" y="62"/>
                      </a:cxn>
                      <a:cxn ang="0">
                        <a:pos x="71" y="61"/>
                      </a:cxn>
                      <a:cxn ang="0">
                        <a:pos x="67" y="45"/>
                      </a:cxn>
                      <a:cxn ang="0">
                        <a:pos x="75" y="27"/>
                      </a:cxn>
                      <a:cxn ang="0">
                        <a:pos x="73" y="12"/>
                      </a:cxn>
                      <a:cxn ang="0">
                        <a:pos x="61" y="6"/>
                      </a:cxn>
                      <a:cxn ang="0">
                        <a:pos x="45" y="8"/>
                      </a:cxn>
                      <a:cxn ang="0">
                        <a:pos x="41" y="3"/>
                      </a:cxn>
                      <a:cxn ang="0">
                        <a:pos x="30" y="4"/>
                      </a:cxn>
                      <a:cxn ang="0">
                        <a:pos x="25" y="0"/>
                      </a:cxn>
                      <a:cxn ang="0">
                        <a:pos x="15" y="4"/>
                      </a:cxn>
                      <a:cxn ang="0">
                        <a:pos x="6" y="4"/>
                      </a:cxn>
                      <a:cxn ang="0">
                        <a:pos x="3" y="11"/>
                      </a:cxn>
                      <a:cxn ang="0">
                        <a:pos x="9" y="25"/>
                      </a:cxn>
                      <a:cxn ang="0">
                        <a:pos x="3" y="25"/>
                      </a:cxn>
                      <a:cxn ang="0">
                        <a:pos x="5" y="32"/>
                      </a:cxn>
                      <a:cxn ang="0">
                        <a:pos x="0" y="35"/>
                      </a:cxn>
                      <a:cxn ang="0">
                        <a:pos x="1" y="46"/>
                      </a:cxn>
                      <a:cxn ang="0">
                        <a:pos x="14" y="56"/>
                      </a:cxn>
                      <a:cxn ang="0">
                        <a:pos x="13" y="70"/>
                      </a:cxn>
                      <a:cxn ang="0">
                        <a:pos x="31" y="64"/>
                      </a:cxn>
                      <a:cxn ang="0">
                        <a:pos x="58" y="61"/>
                      </a:cxn>
                      <a:cxn ang="0">
                        <a:pos x="67" y="64"/>
                      </a:cxn>
                      <a:cxn ang="0">
                        <a:pos x="67" y="62"/>
                      </a:cxn>
                    </a:cxnLst>
                    <a:rect l="txL" t="txT" r="txR" b="txB"/>
                    <a:pathLst>
                      <a:path w="75" h="70">
                        <a:moveTo>
                          <a:pt x="67" y="62"/>
                        </a:moveTo>
                        <a:lnTo>
                          <a:pt x="71" y="61"/>
                        </a:lnTo>
                        <a:lnTo>
                          <a:pt x="67" y="45"/>
                        </a:lnTo>
                        <a:lnTo>
                          <a:pt x="75" y="27"/>
                        </a:lnTo>
                        <a:lnTo>
                          <a:pt x="73" y="12"/>
                        </a:lnTo>
                        <a:lnTo>
                          <a:pt x="61" y="6"/>
                        </a:lnTo>
                        <a:lnTo>
                          <a:pt x="45" y="8"/>
                        </a:lnTo>
                        <a:lnTo>
                          <a:pt x="41" y="3"/>
                        </a:lnTo>
                        <a:lnTo>
                          <a:pt x="30" y="4"/>
                        </a:lnTo>
                        <a:lnTo>
                          <a:pt x="25" y="0"/>
                        </a:lnTo>
                        <a:lnTo>
                          <a:pt x="15" y="4"/>
                        </a:lnTo>
                        <a:lnTo>
                          <a:pt x="6" y="4"/>
                        </a:lnTo>
                        <a:lnTo>
                          <a:pt x="3" y="11"/>
                        </a:lnTo>
                        <a:lnTo>
                          <a:pt x="9" y="25"/>
                        </a:lnTo>
                        <a:lnTo>
                          <a:pt x="3" y="25"/>
                        </a:lnTo>
                        <a:lnTo>
                          <a:pt x="5" y="32"/>
                        </a:lnTo>
                        <a:lnTo>
                          <a:pt x="0" y="35"/>
                        </a:lnTo>
                        <a:lnTo>
                          <a:pt x="1" y="46"/>
                        </a:lnTo>
                        <a:lnTo>
                          <a:pt x="14" y="56"/>
                        </a:lnTo>
                        <a:lnTo>
                          <a:pt x="13" y="70"/>
                        </a:lnTo>
                        <a:lnTo>
                          <a:pt x="31" y="64"/>
                        </a:lnTo>
                        <a:lnTo>
                          <a:pt x="58" y="61"/>
                        </a:lnTo>
                        <a:lnTo>
                          <a:pt x="67" y="64"/>
                        </a:lnTo>
                        <a:lnTo>
                          <a:pt x="67" y="62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6" name="Freeform 279"/>
                  <p:cNvSpPr/>
                  <p:nvPr/>
                </p:nvSpPr>
                <p:spPr>
                  <a:xfrm>
                    <a:off x="155" y="1554"/>
                    <a:ext cx="93" cy="67"/>
                  </a:xfrm>
                  <a:custGeom>
                    <a:avLst/>
                    <a:gdLst>
                      <a:gd name="txL" fmla="*/ 0 w 93"/>
                      <a:gd name="txT" fmla="*/ 0 h 67"/>
                      <a:gd name="txR" fmla="*/ 93 w 93"/>
                      <a:gd name="txB" fmla="*/ 67 h 67"/>
                    </a:gdLst>
                    <a:ahLst/>
                    <a:cxnLst>
                      <a:cxn ang="0">
                        <a:pos x="0" y="56"/>
                      </a:cxn>
                      <a:cxn ang="0">
                        <a:pos x="2" y="41"/>
                      </a:cxn>
                      <a:cxn ang="0">
                        <a:pos x="17" y="20"/>
                      </a:cxn>
                      <a:cxn ang="0">
                        <a:pos x="33" y="16"/>
                      </a:cxn>
                      <a:cxn ang="0">
                        <a:pos x="55" y="0"/>
                      </a:cxn>
                      <a:cxn ang="0">
                        <a:pos x="64" y="0"/>
                      </a:cxn>
                      <a:cxn ang="0">
                        <a:pos x="67" y="11"/>
                      </a:cxn>
                      <a:cxn ang="0">
                        <a:pos x="82" y="27"/>
                      </a:cxn>
                      <a:cxn ang="0">
                        <a:pos x="88" y="26"/>
                      </a:cxn>
                      <a:cxn ang="0">
                        <a:pos x="93" y="36"/>
                      </a:cxn>
                      <a:cxn ang="0">
                        <a:pos x="75" y="48"/>
                      </a:cxn>
                      <a:cxn ang="0">
                        <a:pos x="61" y="46"/>
                      </a:cxn>
                      <a:cxn ang="0">
                        <a:pos x="30" y="48"/>
                      </a:cxn>
                      <a:cxn ang="0">
                        <a:pos x="28" y="52"/>
                      </a:cxn>
                      <a:cxn ang="0">
                        <a:pos x="31" y="67"/>
                      </a:cxn>
                      <a:cxn ang="0">
                        <a:pos x="20" y="61"/>
                      </a:cxn>
                      <a:cxn ang="0">
                        <a:pos x="4" y="62"/>
                      </a:cxn>
                      <a:cxn ang="0">
                        <a:pos x="0" y="56"/>
                      </a:cxn>
                    </a:cxnLst>
                    <a:rect l="txL" t="txT" r="txR" b="txB"/>
                    <a:pathLst>
                      <a:path w="93" h="67">
                        <a:moveTo>
                          <a:pt x="0" y="56"/>
                        </a:moveTo>
                        <a:lnTo>
                          <a:pt x="2" y="41"/>
                        </a:lnTo>
                        <a:lnTo>
                          <a:pt x="17" y="20"/>
                        </a:lnTo>
                        <a:lnTo>
                          <a:pt x="33" y="16"/>
                        </a:ln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67" y="11"/>
                        </a:lnTo>
                        <a:lnTo>
                          <a:pt x="82" y="27"/>
                        </a:lnTo>
                        <a:lnTo>
                          <a:pt x="88" y="26"/>
                        </a:lnTo>
                        <a:lnTo>
                          <a:pt x="93" y="36"/>
                        </a:lnTo>
                        <a:lnTo>
                          <a:pt x="75" y="48"/>
                        </a:lnTo>
                        <a:lnTo>
                          <a:pt x="61" y="46"/>
                        </a:lnTo>
                        <a:lnTo>
                          <a:pt x="30" y="48"/>
                        </a:lnTo>
                        <a:lnTo>
                          <a:pt x="28" y="52"/>
                        </a:lnTo>
                        <a:lnTo>
                          <a:pt x="31" y="67"/>
                        </a:lnTo>
                        <a:lnTo>
                          <a:pt x="20" y="61"/>
                        </a:lnTo>
                        <a:lnTo>
                          <a:pt x="4" y="62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7" name="Freeform 280"/>
                  <p:cNvSpPr/>
                  <p:nvPr/>
                </p:nvSpPr>
                <p:spPr>
                  <a:xfrm>
                    <a:off x="155" y="1554"/>
                    <a:ext cx="93" cy="67"/>
                  </a:xfrm>
                  <a:custGeom>
                    <a:avLst/>
                    <a:gdLst>
                      <a:gd name="txL" fmla="*/ 0 w 93"/>
                      <a:gd name="txT" fmla="*/ 0 h 67"/>
                      <a:gd name="txR" fmla="*/ 93 w 93"/>
                      <a:gd name="txB" fmla="*/ 67 h 67"/>
                    </a:gdLst>
                    <a:ahLst/>
                    <a:cxnLst>
                      <a:cxn ang="0">
                        <a:pos x="0" y="56"/>
                      </a:cxn>
                      <a:cxn ang="0">
                        <a:pos x="2" y="41"/>
                      </a:cxn>
                      <a:cxn ang="0">
                        <a:pos x="17" y="20"/>
                      </a:cxn>
                      <a:cxn ang="0">
                        <a:pos x="33" y="16"/>
                      </a:cxn>
                      <a:cxn ang="0">
                        <a:pos x="55" y="0"/>
                      </a:cxn>
                      <a:cxn ang="0">
                        <a:pos x="64" y="0"/>
                      </a:cxn>
                      <a:cxn ang="0">
                        <a:pos x="67" y="11"/>
                      </a:cxn>
                      <a:cxn ang="0">
                        <a:pos x="82" y="27"/>
                      </a:cxn>
                      <a:cxn ang="0">
                        <a:pos x="88" y="26"/>
                      </a:cxn>
                      <a:cxn ang="0">
                        <a:pos x="93" y="36"/>
                      </a:cxn>
                      <a:cxn ang="0">
                        <a:pos x="75" y="48"/>
                      </a:cxn>
                      <a:cxn ang="0">
                        <a:pos x="61" y="46"/>
                      </a:cxn>
                      <a:cxn ang="0">
                        <a:pos x="30" y="48"/>
                      </a:cxn>
                      <a:cxn ang="0">
                        <a:pos x="28" y="52"/>
                      </a:cxn>
                      <a:cxn ang="0">
                        <a:pos x="31" y="67"/>
                      </a:cxn>
                      <a:cxn ang="0">
                        <a:pos x="20" y="61"/>
                      </a:cxn>
                      <a:cxn ang="0">
                        <a:pos x="4" y="62"/>
                      </a:cxn>
                      <a:cxn ang="0">
                        <a:pos x="0" y="56"/>
                      </a:cxn>
                    </a:cxnLst>
                    <a:rect l="txL" t="txT" r="txR" b="txB"/>
                    <a:pathLst>
                      <a:path w="93" h="67">
                        <a:moveTo>
                          <a:pt x="0" y="56"/>
                        </a:moveTo>
                        <a:lnTo>
                          <a:pt x="2" y="41"/>
                        </a:lnTo>
                        <a:lnTo>
                          <a:pt x="17" y="20"/>
                        </a:lnTo>
                        <a:lnTo>
                          <a:pt x="33" y="16"/>
                        </a:ln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67" y="11"/>
                        </a:lnTo>
                        <a:lnTo>
                          <a:pt x="82" y="27"/>
                        </a:lnTo>
                        <a:lnTo>
                          <a:pt x="88" y="26"/>
                        </a:lnTo>
                        <a:lnTo>
                          <a:pt x="93" y="36"/>
                        </a:lnTo>
                        <a:lnTo>
                          <a:pt x="75" y="48"/>
                        </a:lnTo>
                        <a:lnTo>
                          <a:pt x="61" y="46"/>
                        </a:lnTo>
                        <a:lnTo>
                          <a:pt x="30" y="48"/>
                        </a:lnTo>
                        <a:lnTo>
                          <a:pt x="28" y="52"/>
                        </a:lnTo>
                        <a:lnTo>
                          <a:pt x="31" y="67"/>
                        </a:lnTo>
                        <a:lnTo>
                          <a:pt x="20" y="61"/>
                        </a:lnTo>
                        <a:lnTo>
                          <a:pt x="4" y="6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8" name="Freeform 281"/>
                  <p:cNvSpPr/>
                  <p:nvPr/>
                </p:nvSpPr>
                <p:spPr>
                  <a:xfrm>
                    <a:off x="182" y="1599"/>
                    <a:ext cx="56" cy="74"/>
                  </a:xfrm>
                  <a:custGeom>
                    <a:avLst/>
                    <a:gdLst>
                      <a:gd name="txL" fmla="*/ 0 w 56"/>
                      <a:gd name="txT" fmla="*/ 0 h 74"/>
                      <a:gd name="txR" fmla="*/ 56 w 56"/>
                      <a:gd name="txB" fmla="*/ 74 h 74"/>
                    </a:gdLst>
                    <a:ahLst/>
                    <a:cxnLst>
                      <a:cxn ang="0">
                        <a:pos x="6" y="19"/>
                      </a:cxn>
                      <a:cxn ang="0">
                        <a:pos x="2" y="4"/>
                      </a:cxn>
                      <a:cxn ang="0">
                        <a:pos x="4" y="1"/>
                      </a:cxn>
                      <a:cxn ang="0">
                        <a:pos x="37" y="0"/>
                      </a:cxn>
                      <a:cxn ang="0">
                        <a:pos x="48" y="23"/>
                      </a:cxn>
                      <a:cxn ang="0">
                        <a:pos x="48" y="50"/>
                      </a:cxn>
                      <a:cxn ang="0">
                        <a:pos x="55" y="58"/>
                      </a:cxn>
                      <a:cxn ang="0">
                        <a:pos x="56" y="58"/>
                      </a:cxn>
                      <a:cxn ang="0">
                        <a:pos x="14" y="74"/>
                      </a:cxn>
                      <a:cxn ang="0">
                        <a:pos x="0" y="70"/>
                      </a:cxn>
                      <a:cxn ang="0">
                        <a:pos x="0" y="69"/>
                      </a:cxn>
                      <a:cxn ang="0">
                        <a:pos x="4" y="69"/>
                      </a:cxn>
                      <a:cxn ang="0">
                        <a:pos x="0" y="52"/>
                      </a:cxn>
                      <a:cxn ang="0">
                        <a:pos x="8" y="32"/>
                      </a:cxn>
                      <a:cxn ang="0">
                        <a:pos x="6" y="19"/>
                      </a:cxn>
                    </a:cxnLst>
                    <a:rect l="txL" t="txT" r="txR" b="txB"/>
                    <a:pathLst>
                      <a:path w="56" h="74">
                        <a:moveTo>
                          <a:pt x="6" y="19"/>
                        </a:moveTo>
                        <a:lnTo>
                          <a:pt x="2" y="4"/>
                        </a:lnTo>
                        <a:lnTo>
                          <a:pt x="4" y="1"/>
                        </a:lnTo>
                        <a:lnTo>
                          <a:pt x="37" y="0"/>
                        </a:lnTo>
                        <a:lnTo>
                          <a:pt x="48" y="23"/>
                        </a:lnTo>
                        <a:lnTo>
                          <a:pt x="48" y="50"/>
                        </a:lnTo>
                        <a:lnTo>
                          <a:pt x="55" y="58"/>
                        </a:lnTo>
                        <a:lnTo>
                          <a:pt x="56" y="58"/>
                        </a:lnTo>
                        <a:lnTo>
                          <a:pt x="14" y="74"/>
                        </a:lnTo>
                        <a:lnTo>
                          <a:pt x="0" y="70"/>
                        </a:lnTo>
                        <a:lnTo>
                          <a:pt x="0" y="69"/>
                        </a:lnTo>
                        <a:lnTo>
                          <a:pt x="4" y="69"/>
                        </a:lnTo>
                        <a:lnTo>
                          <a:pt x="0" y="52"/>
                        </a:lnTo>
                        <a:lnTo>
                          <a:pt x="8" y="32"/>
                        </a:lnTo>
                        <a:lnTo>
                          <a:pt x="6" y="1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89" name="Freeform 282"/>
                  <p:cNvSpPr/>
                  <p:nvPr/>
                </p:nvSpPr>
                <p:spPr>
                  <a:xfrm>
                    <a:off x="182" y="1599"/>
                    <a:ext cx="56" cy="74"/>
                  </a:xfrm>
                  <a:custGeom>
                    <a:avLst/>
                    <a:gdLst>
                      <a:gd name="txL" fmla="*/ 0 w 56"/>
                      <a:gd name="txT" fmla="*/ 0 h 74"/>
                      <a:gd name="txR" fmla="*/ 56 w 56"/>
                      <a:gd name="txB" fmla="*/ 74 h 74"/>
                    </a:gdLst>
                    <a:ahLst/>
                    <a:cxnLst>
                      <a:cxn ang="0">
                        <a:pos x="6" y="19"/>
                      </a:cxn>
                      <a:cxn ang="0">
                        <a:pos x="2" y="4"/>
                      </a:cxn>
                      <a:cxn ang="0">
                        <a:pos x="4" y="1"/>
                      </a:cxn>
                      <a:cxn ang="0">
                        <a:pos x="37" y="0"/>
                      </a:cxn>
                      <a:cxn ang="0">
                        <a:pos x="48" y="23"/>
                      </a:cxn>
                      <a:cxn ang="0">
                        <a:pos x="48" y="50"/>
                      </a:cxn>
                      <a:cxn ang="0">
                        <a:pos x="55" y="58"/>
                      </a:cxn>
                      <a:cxn ang="0">
                        <a:pos x="56" y="58"/>
                      </a:cxn>
                      <a:cxn ang="0">
                        <a:pos x="14" y="74"/>
                      </a:cxn>
                      <a:cxn ang="0">
                        <a:pos x="0" y="70"/>
                      </a:cxn>
                      <a:cxn ang="0">
                        <a:pos x="0" y="69"/>
                      </a:cxn>
                      <a:cxn ang="0">
                        <a:pos x="4" y="69"/>
                      </a:cxn>
                      <a:cxn ang="0">
                        <a:pos x="0" y="52"/>
                      </a:cxn>
                      <a:cxn ang="0">
                        <a:pos x="8" y="32"/>
                      </a:cxn>
                      <a:cxn ang="0">
                        <a:pos x="6" y="19"/>
                      </a:cxn>
                    </a:cxnLst>
                    <a:rect l="txL" t="txT" r="txR" b="txB"/>
                    <a:pathLst>
                      <a:path w="56" h="74">
                        <a:moveTo>
                          <a:pt x="6" y="19"/>
                        </a:moveTo>
                        <a:lnTo>
                          <a:pt x="2" y="4"/>
                        </a:lnTo>
                        <a:lnTo>
                          <a:pt x="4" y="1"/>
                        </a:lnTo>
                        <a:lnTo>
                          <a:pt x="37" y="0"/>
                        </a:lnTo>
                        <a:lnTo>
                          <a:pt x="48" y="23"/>
                        </a:lnTo>
                        <a:lnTo>
                          <a:pt x="48" y="50"/>
                        </a:lnTo>
                        <a:lnTo>
                          <a:pt x="55" y="58"/>
                        </a:lnTo>
                        <a:lnTo>
                          <a:pt x="56" y="58"/>
                        </a:lnTo>
                        <a:lnTo>
                          <a:pt x="14" y="74"/>
                        </a:lnTo>
                        <a:lnTo>
                          <a:pt x="0" y="70"/>
                        </a:lnTo>
                        <a:lnTo>
                          <a:pt x="0" y="69"/>
                        </a:lnTo>
                        <a:lnTo>
                          <a:pt x="4" y="69"/>
                        </a:lnTo>
                        <a:lnTo>
                          <a:pt x="0" y="52"/>
                        </a:lnTo>
                        <a:lnTo>
                          <a:pt x="8" y="32"/>
                        </a:lnTo>
                        <a:lnTo>
                          <a:pt x="6" y="1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0" name="Freeform 283"/>
                  <p:cNvSpPr/>
                  <p:nvPr/>
                </p:nvSpPr>
                <p:spPr>
                  <a:xfrm>
                    <a:off x="218" y="1600"/>
                    <a:ext cx="24" cy="61"/>
                  </a:xfrm>
                  <a:custGeom>
                    <a:avLst/>
                    <a:gdLst>
                      <a:gd name="txL" fmla="*/ 0 w 24"/>
                      <a:gd name="txT" fmla="*/ 0 h 61"/>
                      <a:gd name="txR" fmla="*/ 24 w 24"/>
                      <a:gd name="txB" fmla="*/ 61 h 61"/>
                    </a:gdLst>
                    <a:ahLst/>
                    <a:cxnLst>
                      <a:cxn ang="0">
                        <a:pos x="13" y="1"/>
                      </a:cxn>
                      <a:cxn ang="0">
                        <a:pos x="0" y="0"/>
                      </a:cxn>
                      <a:cxn ang="0">
                        <a:pos x="9" y="25"/>
                      </a:cxn>
                      <a:cxn ang="0">
                        <a:pos x="10" y="51"/>
                      </a:cxn>
                      <a:cxn ang="0">
                        <a:pos x="15" y="61"/>
                      </a:cxn>
                      <a:cxn ang="0">
                        <a:pos x="17" y="61"/>
                      </a:cxn>
                      <a:cxn ang="0">
                        <a:pos x="24" y="58"/>
                      </a:cxn>
                      <a:cxn ang="0">
                        <a:pos x="23" y="31"/>
                      </a:cxn>
                      <a:cxn ang="0">
                        <a:pos x="19" y="16"/>
                      </a:cxn>
                      <a:cxn ang="0">
                        <a:pos x="11" y="8"/>
                      </a:cxn>
                      <a:cxn ang="0">
                        <a:pos x="13" y="1"/>
                      </a:cxn>
                    </a:cxnLst>
                    <a:rect l="txL" t="txT" r="txR" b="txB"/>
                    <a:pathLst>
                      <a:path w="24" h="61">
                        <a:moveTo>
                          <a:pt x="13" y="1"/>
                        </a:moveTo>
                        <a:lnTo>
                          <a:pt x="0" y="0"/>
                        </a:lnTo>
                        <a:lnTo>
                          <a:pt x="9" y="25"/>
                        </a:lnTo>
                        <a:lnTo>
                          <a:pt x="10" y="51"/>
                        </a:lnTo>
                        <a:lnTo>
                          <a:pt x="15" y="61"/>
                        </a:lnTo>
                        <a:lnTo>
                          <a:pt x="17" y="61"/>
                        </a:lnTo>
                        <a:lnTo>
                          <a:pt x="24" y="58"/>
                        </a:lnTo>
                        <a:lnTo>
                          <a:pt x="23" y="31"/>
                        </a:lnTo>
                        <a:lnTo>
                          <a:pt x="19" y="16"/>
                        </a:lnTo>
                        <a:lnTo>
                          <a:pt x="11" y="8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1" name="Freeform 284"/>
                  <p:cNvSpPr/>
                  <p:nvPr/>
                </p:nvSpPr>
                <p:spPr>
                  <a:xfrm>
                    <a:off x="218" y="1600"/>
                    <a:ext cx="24" cy="61"/>
                  </a:xfrm>
                  <a:custGeom>
                    <a:avLst/>
                    <a:gdLst>
                      <a:gd name="txL" fmla="*/ 0 w 24"/>
                      <a:gd name="txT" fmla="*/ 0 h 61"/>
                      <a:gd name="txR" fmla="*/ 24 w 24"/>
                      <a:gd name="txB" fmla="*/ 61 h 61"/>
                    </a:gdLst>
                    <a:ahLst/>
                    <a:cxnLst>
                      <a:cxn ang="0">
                        <a:pos x="13" y="1"/>
                      </a:cxn>
                      <a:cxn ang="0">
                        <a:pos x="0" y="0"/>
                      </a:cxn>
                      <a:cxn ang="0">
                        <a:pos x="9" y="25"/>
                      </a:cxn>
                      <a:cxn ang="0">
                        <a:pos x="10" y="51"/>
                      </a:cxn>
                      <a:cxn ang="0">
                        <a:pos x="15" y="61"/>
                      </a:cxn>
                      <a:cxn ang="0">
                        <a:pos x="17" y="61"/>
                      </a:cxn>
                      <a:cxn ang="0">
                        <a:pos x="24" y="58"/>
                      </a:cxn>
                      <a:cxn ang="0">
                        <a:pos x="23" y="31"/>
                      </a:cxn>
                      <a:cxn ang="0">
                        <a:pos x="19" y="16"/>
                      </a:cxn>
                      <a:cxn ang="0">
                        <a:pos x="11" y="8"/>
                      </a:cxn>
                      <a:cxn ang="0">
                        <a:pos x="13" y="1"/>
                      </a:cxn>
                    </a:cxnLst>
                    <a:rect l="txL" t="txT" r="txR" b="txB"/>
                    <a:pathLst>
                      <a:path w="24" h="61">
                        <a:moveTo>
                          <a:pt x="13" y="1"/>
                        </a:moveTo>
                        <a:lnTo>
                          <a:pt x="0" y="0"/>
                        </a:lnTo>
                        <a:lnTo>
                          <a:pt x="9" y="25"/>
                        </a:lnTo>
                        <a:lnTo>
                          <a:pt x="10" y="51"/>
                        </a:lnTo>
                        <a:lnTo>
                          <a:pt x="15" y="61"/>
                        </a:lnTo>
                        <a:lnTo>
                          <a:pt x="17" y="61"/>
                        </a:lnTo>
                        <a:lnTo>
                          <a:pt x="24" y="58"/>
                        </a:lnTo>
                        <a:lnTo>
                          <a:pt x="23" y="31"/>
                        </a:lnTo>
                        <a:lnTo>
                          <a:pt x="19" y="16"/>
                        </a:lnTo>
                        <a:lnTo>
                          <a:pt x="11" y="8"/>
                        </a:lnTo>
                        <a:lnTo>
                          <a:pt x="13" y="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2" name="Freeform 285"/>
                  <p:cNvSpPr/>
                  <p:nvPr/>
                </p:nvSpPr>
                <p:spPr>
                  <a:xfrm>
                    <a:off x="231" y="1586"/>
                    <a:ext cx="38" cy="71"/>
                  </a:xfrm>
                  <a:custGeom>
                    <a:avLst/>
                    <a:gdLst>
                      <a:gd name="txL" fmla="*/ 0 w 38"/>
                      <a:gd name="txT" fmla="*/ 0 h 71"/>
                      <a:gd name="txR" fmla="*/ 38 w 38"/>
                      <a:gd name="txB" fmla="*/ 71 h 71"/>
                    </a:gdLst>
                    <a:ahLst/>
                    <a:cxnLst>
                      <a:cxn ang="0">
                        <a:pos x="20" y="5"/>
                      </a:cxn>
                      <a:cxn ang="0">
                        <a:pos x="3" y="15"/>
                      </a:cxn>
                      <a:cxn ang="0">
                        <a:pos x="0" y="22"/>
                      </a:cxn>
                      <a:cxn ang="0">
                        <a:pos x="9" y="29"/>
                      </a:cxn>
                      <a:cxn ang="0">
                        <a:pos x="12" y="44"/>
                      </a:cxn>
                      <a:cxn ang="0">
                        <a:pos x="13" y="71"/>
                      </a:cxn>
                      <a:cxn ang="0">
                        <a:pos x="27" y="71"/>
                      </a:cxn>
                      <a:cxn ang="0">
                        <a:pos x="26" y="71"/>
                      </a:cxn>
                      <a:cxn ang="0">
                        <a:pos x="27" y="46"/>
                      </a:cxn>
                      <a:cxn ang="0">
                        <a:pos x="38" y="20"/>
                      </a:cxn>
                      <a:cxn ang="0">
                        <a:pos x="36" y="5"/>
                      </a:cxn>
                      <a:cxn ang="0">
                        <a:pos x="36" y="6"/>
                      </a:cxn>
                      <a:cxn ang="0">
                        <a:pos x="28" y="0"/>
                      </a:cxn>
                      <a:cxn ang="0">
                        <a:pos x="21" y="0"/>
                      </a:cxn>
                      <a:cxn ang="0">
                        <a:pos x="20" y="5"/>
                      </a:cxn>
                    </a:cxnLst>
                    <a:rect l="txL" t="txT" r="txR" b="txB"/>
                    <a:pathLst>
                      <a:path w="38" h="71">
                        <a:moveTo>
                          <a:pt x="20" y="5"/>
                        </a:moveTo>
                        <a:lnTo>
                          <a:pt x="3" y="15"/>
                        </a:lnTo>
                        <a:lnTo>
                          <a:pt x="0" y="22"/>
                        </a:lnTo>
                        <a:lnTo>
                          <a:pt x="9" y="29"/>
                        </a:lnTo>
                        <a:lnTo>
                          <a:pt x="12" y="44"/>
                        </a:lnTo>
                        <a:lnTo>
                          <a:pt x="13" y="71"/>
                        </a:lnTo>
                        <a:lnTo>
                          <a:pt x="27" y="71"/>
                        </a:lnTo>
                        <a:lnTo>
                          <a:pt x="26" y="71"/>
                        </a:lnTo>
                        <a:lnTo>
                          <a:pt x="27" y="46"/>
                        </a:lnTo>
                        <a:lnTo>
                          <a:pt x="38" y="20"/>
                        </a:lnTo>
                        <a:lnTo>
                          <a:pt x="36" y="5"/>
                        </a:lnTo>
                        <a:lnTo>
                          <a:pt x="36" y="6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20" y="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3" name="Freeform 286"/>
                  <p:cNvSpPr/>
                  <p:nvPr/>
                </p:nvSpPr>
                <p:spPr>
                  <a:xfrm>
                    <a:off x="231" y="1586"/>
                    <a:ext cx="38" cy="71"/>
                  </a:xfrm>
                  <a:custGeom>
                    <a:avLst/>
                    <a:gdLst>
                      <a:gd name="txL" fmla="*/ 0 w 38"/>
                      <a:gd name="txT" fmla="*/ 0 h 71"/>
                      <a:gd name="txR" fmla="*/ 38 w 38"/>
                      <a:gd name="txB" fmla="*/ 71 h 71"/>
                    </a:gdLst>
                    <a:ahLst/>
                    <a:cxnLst>
                      <a:cxn ang="0">
                        <a:pos x="20" y="5"/>
                      </a:cxn>
                      <a:cxn ang="0">
                        <a:pos x="3" y="15"/>
                      </a:cxn>
                      <a:cxn ang="0">
                        <a:pos x="0" y="22"/>
                      </a:cxn>
                      <a:cxn ang="0">
                        <a:pos x="9" y="29"/>
                      </a:cxn>
                      <a:cxn ang="0">
                        <a:pos x="12" y="44"/>
                      </a:cxn>
                      <a:cxn ang="0">
                        <a:pos x="13" y="71"/>
                      </a:cxn>
                      <a:cxn ang="0">
                        <a:pos x="27" y="71"/>
                      </a:cxn>
                      <a:cxn ang="0">
                        <a:pos x="26" y="71"/>
                      </a:cxn>
                      <a:cxn ang="0">
                        <a:pos x="27" y="46"/>
                      </a:cxn>
                      <a:cxn ang="0">
                        <a:pos x="38" y="20"/>
                      </a:cxn>
                      <a:cxn ang="0">
                        <a:pos x="36" y="5"/>
                      </a:cxn>
                      <a:cxn ang="0">
                        <a:pos x="36" y="6"/>
                      </a:cxn>
                      <a:cxn ang="0">
                        <a:pos x="28" y="0"/>
                      </a:cxn>
                      <a:cxn ang="0">
                        <a:pos x="21" y="0"/>
                      </a:cxn>
                      <a:cxn ang="0">
                        <a:pos x="20" y="5"/>
                      </a:cxn>
                    </a:cxnLst>
                    <a:rect l="txL" t="txT" r="txR" b="txB"/>
                    <a:pathLst>
                      <a:path w="38" h="71">
                        <a:moveTo>
                          <a:pt x="20" y="5"/>
                        </a:moveTo>
                        <a:lnTo>
                          <a:pt x="3" y="15"/>
                        </a:lnTo>
                        <a:lnTo>
                          <a:pt x="0" y="22"/>
                        </a:lnTo>
                        <a:lnTo>
                          <a:pt x="9" y="29"/>
                        </a:lnTo>
                        <a:lnTo>
                          <a:pt x="12" y="44"/>
                        </a:lnTo>
                        <a:lnTo>
                          <a:pt x="13" y="71"/>
                        </a:lnTo>
                        <a:lnTo>
                          <a:pt x="27" y="71"/>
                        </a:lnTo>
                        <a:lnTo>
                          <a:pt x="26" y="71"/>
                        </a:lnTo>
                        <a:lnTo>
                          <a:pt x="27" y="46"/>
                        </a:lnTo>
                        <a:lnTo>
                          <a:pt x="38" y="20"/>
                        </a:lnTo>
                        <a:lnTo>
                          <a:pt x="36" y="5"/>
                        </a:lnTo>
                        <a:lnTo>
                          <a:pt x="36" y="6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20" y="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4" name="Freeform 287"/>
                  <p:cNvSpPr/>
                  <p:nvPr/>
                </p:nvSpPr>
                <p:spPr>
                  <a:xfrm>
                    <a:off x="256" y="1569"/>
                    <a:ext cx="149" cy="109"/>
                  </a:xfrm>
                  <a:custGeom>
                    <a:avLst/>
                    <a:gdLst>
                      <a:gd name="txL" fmla="*/ 0 w 149"/>
                      <a:gd name="txT" fmla="*/ 0 h 109"/>
                      <a:gd name="txR" fmla="*/ 149 w 149"/>
                      <a:gd name="txB" fmla="*/ 109 h 109"/>
                    </a:gdLst>
                    <a:ahLst/>
                    <a:cxnLst>
                      <a:cxn ang="0">
                        <a:pos x="70" y="104"/>
                      </a:cxn>
                      <a:cxn ang="0">
                        <a:pos x="88" y="80"/>
                      </a:cxn>
                      <a:cxn ang="0">
                        <a:pos x="98" y="78"/>
                      </a:cxn>
                      <a:cxn ang="0">
                        <a:pos x="105" y="84"/>
                      </a:cxn>
                      <a:cxn ang="0">
                        <a:pos x="111" y="80"/>
                      </a:cxn>
                      <a:cxn ang="0">
                        <a:pos x="127" y="56"/>
                      </a:cxn>
                      <a:cxn ang="0">
                        <a:pos x="135" y="33"/>
                      </a:cxn>
                      <a:cxn ang="0">
                        <a:pos x="149" y="24"/>
                      </a:cxn>
                      <a:cxn ang="0">
                        <a:pos x="143" y="15"/>
                      </a:cxn>
                      <a:cxn ang="0">
                        <a:pos x="143" y="7"/>
                      </a:cxn>
                      <a:cxn ang="0">
                        <a:pos x="136" y="0"/>
                      </a:cxn>
                      <a:cxn ang="0">
                        <a:pos x="132" y="0"/>
                      </a:cxn>
                      <a:cxn ang="0">
                        <a:pos x="121" y="7"/>
                      </a:cxn>
                      <a:cxn ang="0">
                        <a:pos x="98" y="5"/>
                      </a:cxn>
                      <a:cxn ang="0">
                        <a:pos x="82" y="13"/>
                      </a:cxn>
                      <a:cxn ang="0">
                        <a:pos x="64" y="5"/>
                      </a:cxn>
                      <a:cxn ang="0">
                        <a:pos x="54" y="9"/>
                      </a:cxn>
                      <a:cxn ang="0">
                        <a:pos x="35" y="0"/>
                      </a:cxn>
                      <a:cxn ang="0">
                        <a:pos x="23" y="0"/>
                      </a:cxn>
                      <a:cxn ang="0">
                        <a:pos x="12" y="13"/>
                      </a:cxn>
                      <a:cxn ang="0">
                        <a:pos x="11" y="24"/>
                      </a:cxn>
                      <a:cxn ang="0">
                        <a:pos x="13" y="37"/>
                      </a:cxn>
                      <a:cxn ang="0">
                        <a:pos x="0" y="63"/>
                      </a:cxn>
                      <a:cxn ang="0">
                        <a:pos x="0" y="86"/>
                      </a:cxn>
                      <a:cxn ang="0">
                        <a:pos x="22" y="86"/>
                      </a:cxn>
                      <a:cxn ang="0">
                        <a:pos x="28" y="89"/>
                      </a:cxn>
                      <a:cxn ang="0">
                        <a:pos x="33" y="105"/>
                      </a:cxn>
                      <a:cxn ang="0">
                        <a:pos x="41" y="109"/>
                      </a:cxn>
                      <a:cxn ang="0">
                        <a:pos x="70" y="104"/>
                      </a:cxn>
                    </a:cxnLst>
                    <a:rect l="txL" t="txT" r="txR" b="txB"/>
                    <a:pathLst>
                      <a:path w="149" h="109">
                        <a:moveTo>
                          <a:pt x="70" y="104"/>
                        </a:moveTo>
                        <a:lnTo>
                          <a:pt x="88" y="80"/>
                        </a:lnTo>
                        <a:lnTo>
                          <a:pt x="98" y="78"/>
                        </a:lnTo>
                        <a:lnTo>
                          <a:pt x="105" y="84"/>
                        </a:lnTo>
                        <a:lnTo>
                          <a:pt x="111" y="80"/>
                        </a:lnTo>
                        <a:lnTo>
                          <a:pt x="127" y="56"/>
                        </a:lnTo>
                        <a:lnTo>
                          <a:pt x="135" y="33"/>
                        </a:lnTo>
                        <a:lnTo>
                          <a:pt x="149" y="24"/>
                        </a:lnTo>
                        <a:lnTo>
                          <a:pt x="143" y="15"/>
                        </a:lnTo>
                        <a:lnTo>
                          <a:pt x="143" y="7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1" y="7"/>
                        </a:lnTo>
                        <a:lnTo>
                          <a:pt x="98" y="5"/>
                        </a:lnTo>
                        <a:lnTo>
                          <a:pt x="82" y="13"/>
                        </a:lnTo>
                        <a:lnTo>
                          <a:pt x="64" y="5"/>
                        </a:lnTo>
                        <a:lnTo>
                          <a:pt x="54" y="9"/>
                        </a:lnTo>
                        <a:lnTo>
                          <a:pt x="35" y="0"/>
                        </a:lnTo>
                        <a:lnTo>
                          <a:pt x="23" y="0"/>
                        </a:lnTo>
                        <a:lnTo>
                          <a:pt x="12" y="13"/>
                        </a:lnTo>
                        <a:lnTo>
                          <a:pt x="11" y="24"/>
                        </a:lnTo>
                        <a:lnTo>
                          <a:pt x="13" y="37"/>
                        </a:lnTo>
                        <a:lnTo>
                          <a:pt x="0" y="63"/>
                        </a:lnTo>
                        <a:lnTo>
                          <a:pt x="0" y="86"/>
                        </a:lnTo>
                        <a:lnTo>
                          <a:pt x="22" y="86"/>
                        </a:lnTo>
                        <a:lnTo>
                          <a:pt x="28" y="89"/>
                        </a:lnTo>
                        <a:lnTo>
                          <a:pt x="33" y="105"/>
                        </a:lnTo>
                        <a:lnTo>
                          <a:pt x="41" y="109"/>
                        </a:lnTo>
                        <a:lnTo>
                          <a:pt x="70" y="104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5" name="Freeform 288"/>
                  <p:cNvSpPr/>
                  <p:nvPr/>
                </p:nvSpPr>
                <p:spPr>
                  <a:xfrm>
                    <a:off x="256" y="1569"/>
                    <a:ext cx="149" cy="109"/>
                  </a:xfrm>
                  <a:custGeom>
                    <a:avLst/>
                    <a:gdLst>
                      <a:gd name="txL" fmla="*/ 0 w 149"/>
                      <a:gd name="txT" fmla="*/ 0 h 109"/>
                      <a:gd name="txR" fmla="*/ 149 w 149"/>
                      <a:gd name="txB" fmla="*/ 109 h 109"/>
                    </a:gdLst>
                    <a:ahLst/>
                    <a:cxnLst>
                      <a:cxn ang="0">
                        <a:pos x="70" y="104"/>
                      </a:cxn>
                      <a:cxn ang="0">
                        <a:pos x="88" y="80"/>
                      </a:cxn>
                      <a:cxn ang="0">
                        <a:pos x="98" y="78"/>
                      </a:cxn>
                      <a:cxn ang="0">
                        <a:pos x="105" y="84"/>
                      </a:cxn>
                      <a:cxn ang="0">
                        <a:pos x="111" y="80"/>
                      </a:cxn>
                      <a:cxn ang="0">
                        <a:pos x="127" y="56"/>
                      </a:cxn>
                      <a:cxn ang="0">
                        <a:pos x="135" y="33"/>
                      </a:cxn>
                      <a:cxn ang="0">
                        <a:pos x="149" y="24"/>
                      </a:cxn>
                      <a:cxn ang="0">
                        <a:pos x="143" y="15"/>
                      </a:cxn>
                      <a:cxn ang="0">
                        <a:pos x="143" y="7"/>
                      </a:cxn>
                      <a:cxn ang="0">
                        <a:pos x="136" y="0"/>
                      </a:cxn>
                      <a:cxn ang="0">
                        <a:pos x="132" y="0"/>
                      </a:cxn>
                      <a:cxn ang="0">
                        <a:pos x="121" y="7"/>
                      </a:cxn>
                      <a:cxn ang="0">
                        <a:pos x="98" y="5"/>
                      </a:cxn>
                      <a:cxn ang="0">
                        <a:pos x="82" y="13"/>
                      </a:cxn>
                      <a:cxn ang="0">
                        <a:pos x="64" y="5"/>
                      </a:cxn>
                      <a:cxn ang="0">
                        <a:pos x="54" y="9"/>
                      </a:cxn>
                      <a:cxn ang="0">
                        <a:pos x="35" y="0"/>
                      </a:cxn>
                      <a:cxn ang="0">
                        <a:pos x="23" y="0"/>
                      </a:cxn>
                      <a:cxn ang="0">
                        <a:pos x="12" y="13"/>
                      </a:cxn>
                      <a:cxn ang="0">
                        <a:pos x="11" y="24"/>
                      </a:cxn>
                      <a:cxn ang="0">
                        <a:pos x="13" y="37"/>
                      </a:cxn>
                      <a:cxn ang="0">
                        <a:pos x="0" y="63"/>
                      </a:cxn>
                      <a:cxn ang="0">
                        <a:pos x="0" y="86"/>
                      </a:cxn>
                      <a:cxn ang="0">
                        <a:pos x="22" y="86"/>
                      </a:cxn>
                      <a:cxn ang="0">
                        <a:pos x="28" y="89"/>
                      </a:cxn>
                      <a:cxn ang="0">
                        <a:pos x="33" y="105"/>
                      </a:cxn>
                      <a:cxn ang="0">
                        <a:pos x="41" y="109"/>
                      </a:cxn>
                      <a:cxn ang="0">
                        <a:pos x="70" y="104"/>
                      </a:cxn>
                    </a:cxnLst>
                    <a:rect l="txL" t="txT" r="txR" b="txB"/>
                    <a:pathLst>
                      <a:path w="149" h="109">
                        <a:moveTo>
                          <a:pt x="70" y="104"/>
                        </a:moveTo>
                        <a:lnTo>
                          <a:pt x="88" y="80"/>
                        </a:lnTo>
                        <a:lnTo>
                          <a:pt x="98" y="78"/>
                        </a:lnTo>
                        <a:lnTo>
                          <a:pt x="105" y="84"/>
                        </a:lnTo>
                        <a:lnTo>
                          <a:pt x="111" y="80"/>
                        </a:lnTo>
                        <a:lnTo>
                          <a:pt x="127" y="56"/>
                        </a:lnTo>
                        <a:lnTo>
                          <a:pt x="135" y="33"/>
                        </a:lnTo>
                        <a:lnTo>
                          <a:pt x="149" y="24"/>
                        </a:lnTo>
                        <a:lnTo>
                          <a:pt x="143" y="15"/>
                        </a:lnTo>
                        <a:lnTo>
                          <a:pt x="143" y="7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1" y="7"/>
                        </a:lnTo>
                        <a:lnTo>
                          <a:pt x="98" y="5"/>
                        </a:lnTo>
                        <a:lnTo>
                          <a:pt x="82" y="13"/>
                        </a:lnTo>
                        <a:lnTo>
                          <a:pt x="64" y="5"/>
                        </a:lnTo>
                        <a:lnTo>
                          <a:pt x="54" y="9"/>
                        </a:lnTo>
                        <a:lnTo>
                          <a:pt x="35" y="0"/>
                        </a:lnTo>
                        <a:lnTo>
                          <a:pt x="23" y="0"/>
                        </a:lnTo>
                        <a:lnTo>
                          <a:pt x="12" y="13"/>
                        </a:lnTo>
                        <a:lnTo>
                          <a:pt x="11" y="24"/>
                        </a:lnTo>
                        <a:lnTo>
                          <a:pt x="13" y="37"/>
                        </a:lnTo>
                        <a:lnTo>
                          <a:pt x="0" y="63"/>
                        </a:lnTo>
                        <a:lnTo>
                          <a:pt x="0" y="86"/>
                        </a:lnTo>
                        <a:lnTo>
                          <a:pt x="22" y="86"/>
                        </a:lnTo>
                        <a:lnTo>
                          <a:pt x="28" y="89"/>
                        </a:lnTo>
                        <a:lnTo>
                          <a:pt x="33" y="105"/>
                        </a:lnTo>
                        <a:lnTo>
                          <a:pt x="41" y="109"/>
                        </a:lnTo>
                        <a:lnTo>
                          <a:pt x="70" y="104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6" name="Freeform 289"/>
                  <p:cNvSpPr/>
                  <p:nvPr/>
                </p:nvSpPr>
                <p:spPr>
                  <a:xfrm>
                    <a:off x="326" y="1578"/>
                    <a:ext cx="99" cy="131"/>
                  </a:xfrm>
                  <a:custGeom>
                    <a:avLst/>
                    <a:gdLst>
                      <a:gd name="txL" fmla="*/ 0 w 99"/>
                      <a:gd name="txT" fmla="*/ 0 h 131"/>
                      <a:gd name="txR" fmla="*/ 99 w 99"/>
                      <a:gd name="txB" fmla="*/ 131 h 131"/>
                    </a:gdLst>
                    <a:ahLst/>
                    <a:cxnLst>
                      <a:cxn ang="0">
                        <a:pos x="0" y="96"/>
                      </a:cxn>
                      <a:cxn ang="0">
                        <a:pos x="16" y="73"/>
                      </a:cxn>
                      <a:cxn ang="0">
                        <a:pos x="28" y="71"/>
                      </a:cxn>
                      <a:cxn ang="0">
                        <a:pos x="34" y="77"/>
                      </a:cxn>
                      <a:cxn ang="0">
                        <a:pos x="41" y="73"/>
                      </a:cxn>
                      <a:cxn ang="0">
                        <a:pos x="56" y="49"/>
                      </a:cxn>
                      <a:cxn ang="0">
                        <a:pos x="63" y="25"/>
                      </a:cxn>
                      <a:cxn ang="0">
                        <a:pos x="77" y="15"/>
                      </a:cxn>
                      <a:cxn ang="0">
                        <a:pos x="71" y="7"/>
                      </a:cxn>
                      <a:cxn ang="0">
                        <a:pos x="71" y="0"/>
                      </a:cxn>
                      <a:cxn ang="0">
                        <a:pos x="78" y="3"/>
                      </a:cxn>
                      <a:cxn ang="0">
                        <a:pos x="88" y="33"/>
                      </a:cxn>
                      <a:cxn ang="0">
                        <a:pos x="77" y="36"/>
                      </a:cxn>
                      <a:cxn ang="0">
                        <a:pos x="71" y="43"/>
                      </a:cxn>
                      <a:cxn ang="0">
                        <a:pos x="85" y="52"/>
                      </a:cxn>
                      <a:cxn ang="0">
                        <a:pos x="88" y="65"/>
                      </a:cxn>
                      <a:cxn ang="0">
                        <a:pos x="88" y="66"/>
                      </a:cxn>
                      <a:cxn ang="0">
                        <a:pos x="77" y="86"/>
                      </a:cxn>
                      <a:cxn ang="0">
                        <a:pos x="80" y="95"/>
                      </a:cxn>
                      <a:cxn ang="0">
                        <a:pos x="99" y="119"/>
                      </a:cxn>
                      <a:cxn ang="0">
                        <a:pos x="98" y="131"/>
                      </a:cxn>
                      <a:cxn ang="0">
                        <a:pos x="63" y="126"/>
                      </a:cxn>
                      <a:cxn ang="0">
                        <a:pos x="62" y="126"/>
                      </a:cxn>
                      <a:cxn ang="0">
                        <a:pos x="36" y="124"/>
                      </a:cxn>
                      <a:cxn ang="0">
                        <a:pos x="35" y="124"/>
                      </a:cxn>
                      <a:cxn ang="0">
                        <a:pos x="16" y="126"/>
                      </a:cxn>
                      <a:cxn ang="0">
                        <a:pos x="20" y="115"/>
                      </a:cxn>
                      <a:cxn ang="0">
                        <a:pos x="13" y="106"/>
                      </a:cxn>
                      <a:cxn ang="0">
                        <a:pos x="7" y="105"/>
                      </a:cxn>
                      <a:cxn ang="0">
                        <a:pos x="0" y="98"/>
                      </a:cxn>
                      <a:cxn ang="0">
                        <a:pos x="0" y="96"/>
                      </a:cxn>
                    </a:cxnLst>
                    <a:rect l="txL" t="txT" r="txR" b="txB"/>
                    <a:pathLst>
                      <a:path w="99" h="131">
                        <a:moveTo>
                          <a:pt x="0" y="96"/>
                        </a:moveTo>
                        <a:lnTo>
                          <a:pt x="16" y="73"/>
                        </a:lnTo>
                        <a:lnTo>
                          <a:pt x="28" y="71"/>
                        </a:lnTo>
                        <a:lnTo>
                          <a:pt x="34" y="77"/>
                        </a:lnTo>
                        <a:lnTo>
                          <a:pt x="41" y="73"/>
                        </a:lnTo>
                        <a:lnTo>
                          <a:pt x="56" y="49"/>
                        </a:lnTo>
                        <a:lnTo>
                          <a:pt x="63" y="25"/>
                        </a:lnTo>
                        <a:lnTo>
                          <a:pt x="77" y="15"/>
                        </a:lnTo>
                        <a:lnTo>
                          <a:pt x="71" y="7"/>
                        </a:lnTo>
                        <a:lnTo>
                          <a:pt x="71" y="0"/>
                        </a:lnTo>
                        <a:lnTo>
                          <a:pt x="78" y="3"/>
                        </a:lnTo>
                        <a:lnTo>
                          <a:pt x="88" y="33"/>
                        </a:lnTo>
                        <a:lnTo>
                          <a:pt x="77" y="36"/>
                        </a:lnTo>
                        <a:lnTo>
                          <a:pt x="71" y="43"/>
                        </a:lnTo>
                        <a:lnTo>
                          <a:pt x="85" y="52"/>
                        </a:lnTo>
                        <a:lnTo>
                          <a:pt x="88" y="65"/>
                        </a:lnTo>
                        <a:lnTo>
                          <a:pt x="88" y="66"/>
                        </a:lnTo>
                        <a:lnTo>
                          <a:pt x="77" y="86"/>
                        </a:lnTo>
                        <a:lnTo>
                          <a:pt x="80" y="95"/>
                        </a:lnTo>
                        <a:lnTo>
                          <a:pt x="99" y="119"/>
                        </a:lnTo>
                        <a:lnTo>
                          <a:pt x="98" y="131"/>
                        </a:lnTo>
                        <a:lnTo>
                          <a:pt x="63" y="126"/>
                        </a:lnTo>
                        <a:lnTo>
                          <a:pt x="62" y="126"/>
                        </a:lnTo>
                        <a:lnTo>
                          <a:pt x="36" y="124"/>
                        </a:lnTo>
                        <a:lnTo>
                          <a:pt x="35" y="124"/>
                        </a:lnTo>
                        <a:lnTo>
                          <a:pt x="16" y="126"/>
                        </a:lnTo>
                        <a:lnTo>
                          <a:pt x="20" y="115"/>
                        </a:lnTo>
                        <a:lnTo>
                          <a:pt x="13" y="106"/>
                        </a:lnTo>
                        <a:lnTo>
                          <a:pt x="7" y="105"/>
                        </a:lnTo>
                        <a:lnTo>
                          <a:pt x="0" y="98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7" name="Freeform 290"/>
                  <p:cNvSpPr/>
                  <p:nvPr/>
                </p:nvSpPr>
                <p:spPr>
                  <a:xfrm>
                    <a:off x="326" y="1578"/>
                    <a:ext cx="99" cy="131"/>
                  </a:xfrm>
                  <a:custGeom>
                    <a:avLst/>
                    <a:gdLst>
                      <a:gd name="txL" fmla="*/ 0 w 99"/>
                      <a:gd name="txT" fmla="*/ 0 h 131"/>
                      <a:gd name="txR" fmla="*/ 99 w 99"/>
                      <a:gd name="txB" fmla="*/ 131 h 131"/>
                    </a:gdLst>
                    <a:ahLst/>
                    <a:cxnLst>
                      <a:cxn ang="0">
                        <a:pos x="0" y="96"/>
                      </a:cxn>
                      <a:cxn ang="0">
                        <a:pos x="16" y="73"/>
                      </a:cxn>
                      <a:cxn ang="0">
                        <a:pos x="28" y="71"/>
                      </a:cxn>
                      <a:cxn ang="0">
                        <a:pos x="34" y="77"/>
                      </a:cxn>
                      <a:cxn ang="0">
                        <a:pos x="41" y="73"/>
                      </a:cxn>
                      <a:cxn ang="0">
                        <a:pos x="56" y="49"/>
                      </a:cxn>
                      <a:cxn ang="0">
                        <a:pos x="63" y="25"/>
                      </a:cxn>
                      <a:cxn ang="0">
                        <a:pos x="77" y="15"/>
                      </a:cxn>
                      <a:cxn ang="0">
                        <a:pos x="71" y="7"/>
                      </a:cxn>
                      <a:cxn ang="0">
                        <a:pos x="71" y="0"/>
                      </a:cxn>
                      <a:cxn ang="0">
                        <a:pos x="78" y="3"/>
                      </a:cxn>
                      <a:cxn ang="0">
                        <a:pos x="88" y="33"/>
                      </a:cxn>
                      <a:cxn ang="0">
                        <a:pos x="77" y="36"/>
                      </a:cxn>
                      <a:cxn ang="0">
                        <a:pos x="71" y="43"/>
                      </a:cxn>
                      <a:cxn ang="0">
                        <a:pos x="85" y="52"/>
                      </a:cxn>
                      <a:cxn ang="0">
                        <a:pos x="88" y="65"/>
                      </a:cxn>
                      <a:cxn ang="0">
                        <a:pos x="88" y="66"/>
                      </a:cxn>
                      <a:cxn ang="0">
                        <a:pos x="77" y="86"/>
                      </a:cxn>
                      <a:cxn ang="0">
                        <a:pos x="80" y="95"/>
                      </a:cxn>
                      <a:cxn ang="0">
                        <a:pos x="99" y="119"/>
                      </a:cxn>
                      <a:cxn ang="0">
                        <a:pos x="98" y="131"/>
                      </a:cxn>
                      <a:cxn ang="0">
                        <a:pos x="63" y="126"/>
                      </a:cxn>
                      <a:cxn ang="0">
                        <a:pos x="62" y="126"/>
                      </a:cxn>
                      <a:cxn ang="0">
                        <a:pos x="36" y="124"/>
                      </a:cxn>
                      <a:cxn ang="0">
                        <a:pos x="35" y="124"/>
                      </a:cxn>
                      <a:cxn ang="0">
                        <a:pos x="16" y="126"/>
                      </a:cxn>
                      <a:cxn ang="0">
                        <a:pos x="20" y="115"/>
                      </a:cxn>
                      <a:cxn ang="0">
                        <a:pos x="13" y="106"/>
                      </a:cxn>
                      <a:cxn ang="0">
                        <a:pos x="7" y="105"/>
                      </a:cxn>
                      <a:cxn ang="0">
                        <a:pos x="0" y="98"/>
                      </a:cxn>
                      <a:cxn ang="0">
                        <a:pos x="0" y="96"/>
                      </a:cxn>
                    </a:cxnLst>
                    <a:rect l="txL" t="txT" r="txR" b="txB"/>
                    <a:pathLst>
                      <a:path w="99" h="131">
                        <a:moveTo>
                          <a:pt x="0" y="96"/>
                        </a:moveTo>
                        <a:lnTo>
                          <a:pt x="16" y="73"/>
                        </a:lnTo>
                        <a:lnTo>
                          <a:pt x="28" y="71"/>
                        </a:lnTo>
                        <a:lnTo>
                          <a:pt x="34" y="77"/>
                        </a:lnTo>
                        <a:lnTo>
                          <a:pt x="41" y="73"/>
                        </a:lnTo>
                        <a:lnTo>
                          <a:pt x="56" y="49"/>
                        </a:lnTo>
                        <a:lnTo>
                          <a:pt x="63" y="25"/>
                        </a:lnTo>
                        <a:lnTo>
                          <a:pt x="77" y="15"/>
                        </a:lnTo>
                        <a:lnTo>
                          <a:pt x="71" y="7"/>
                        </a:lnTo>
                        <a:lnTo>
                          <a:pt x="71" y="0"/>
                        </a:lnTo>
                        <a:lnTo>
                          <a:pt x="78" y="3"/>
                        </a:lnTo>
                        <a:lnTo>
                          <a:pt x="88" y="33"/>
                        </a:lnTo>
                        <a:lnTo>
                          <a:pt x="77" y="36"/>
                        </a:lnTo>
                        <a:lnTo>
                          <a:pt x="71" y="43"/>
                        </a:lnTo>
                        <a:lnTo>
                          <a:pt x="85" y="52"/>
                        </a:lnTo>
                        <a:lnTo>
                          <a:pt x="88" y="65"/>
                        </a:lnTo>
                        <a:lnTo>
                          <a:pt x="88" y="66"/>
                        </a:lnTo>
                        <a:lnTo>
                          <a:pt x="77" y="86"/>
                        </a:lnTo>
                        <a:lnTo>
                          <a:pt x="80" y="95"/>
                        </a:lnTo>
                        <a:lnTo>
                          <a:pt x="99" y="119"/>
                        </a:lnTo>
                        <a:lnTo>
                          <a:pt x="98" y="131"/>
                        </a:lnTo>
                        <a:lnTo>
                          <a:pt x="63" y="126"/>
                        </a:lnTo>
                        <a:lnTo>
                          <a:pt x="62" y="126"/>
                        </a:lnTo>
                        <a:lnTo>
                          <a:pt x="36" y="124"/>
                        </a:lnTo>
                        <a:lnTo>
                          <a:pt x="35" y="124"/>
                        </a:lnTo>
                        <a:lnTo>
                          <a:pt x="16" y="126"/>
                        </a:lnTo>
                        <a:lnTo>
                          <a:pt x="20" y="115"/>
                        </a:lnTo>
                        <a:lnTo>
                          <a:pt x="13" y="106"/>
                        </a:lnTo>
                        <a:lnTo>
                          <a:pt x="7" y="105"/>
                        </a:lnTo>
                        <a:lnTo>
                          <a:pt x="0" y="98"/>
                        </a:lnTo>
                        <a:lnTo>
                          <a:pt x="0" y="9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8" name="Freeform 291"/>
                  <p:cNvSpPr/>
                  <p:nvPr/>
                </p:nvSpPr>
                <p:spPr>
                  <a:xfrm>
                    <a:off x="335" y="1703"/>
                    <a:ext cx="24" cy="19"/>
                  </a:xfrm>
                  <a:custGeom>
                    <a:avLst/>
                    <a:gdLst>
                      <a:gd name="txL" fmla="*/ 0 w 24"/>
                      <a:gd name="txT" fmla="*/ 0 h 19"/>
                      <a:gd name="txR" fmla="*/ 24 w 24"/>
                      <a:gd name="txB" fmla="*/ 19 h 19"/>
                    </a:gdLst>
                    <a:ahLst/>
                    <a:cxnLst>
                      <a:cxn ang="0">
                        <a:pos x="24" y="0"/>
                      </a:cxn>
                      <a:cxn ang="0">
                        <a:pos x="24" y="15"/>
                      </a:cxn>
                      <a:cxn ang="0">
                        <a:pos x="5" y="19"/>
                      </a:cxn>
                      <a:cxn ang="0">
                        <a:pos x="0" y="16"/>
                      </a:cxn>
                      <a:cxn ang="0">
                        <a:pos x="6" y="1"/>
                      </a:cxn>
                      <a:cxn ang="0">
                        <a:pos x="24" y="0"/>
                      </a:cxn>
                    </a:cxnLst>
                    <a:rect l="txL" t="txT" r="txR" b="txB"/>
                    <a:pathLst>
                      <a:path w="24" h="19">
                        <a:moveTo>
                          <a:pt x="24" y="0"/>
                        </a:moveTo>
                        <a:lnTo>
                          <a:pt x="24" y="15"/>
                        </a:lnTo>
                        <a:lnTo>
                          <a:pt x="5" y="19"/>
                        </a:lnTo>
                        <a:lnTo>
                          <a:pt x="0" y="16"/>
                        </a:lnTo>
                        <a:lnTo>
                          <a:pt x="6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699" name="Freeform 292"/>
                  <p:cNvSpPr/>
                  <p:nvPr/>
                </p:nvSpPr>
                <p:spPr>
                  <a:xfrm>
                    <a:off x="335" y="1703"/>
                    <a:ext cx="24" cy="19"/>
                  </a:xfrm>
                  <a:custGeom>
                    <a:avLst/>
                    <a:gdLst>
                      <a:gd name="txL" fmla="*/ 0 w 24"/>
                      <a:gd name="txT" fmla="*/ 0 h 19"/>
                      <a:gd name="txR" fmla="*/ 24 w 24"/>
                      <a:gd name="txB" fmla="*/ 19 h 19"/>
                    </a:gdLst>
                    <a:ahLst/>
                    <a:cxnLst>
                      <a:cxn ang="0">
                        <a:pos x="24" y="0"/>
                      </a:cxn>
                      <a:cxn ang="0">
                        <a:pos x="24" y="15"/>
                      </a:cxn>
                      <a:cxn ang="0">
                        <a:pos x="5" y="19"/>
                      </a:cxn>
                      <a:cxn ang="0">
                        <a:pos x="0" y="16"/>
                      </a:cxn>
                      <a:cxn ang="0">
                        <a:pos x="6" y="1"/>
                      </a:cxn>
                      <a:cxn ang="0">
                        <a:pos x="24" y="0"/>
                      </a:cxn>
                    </a:cxnLst>
                    <a:rect l="txL" t="txT" r="txR" b="txB"/>
                    <a:pathLst>
                      <a:path w="24" h="19">
                        <a:moveTo>
                          <a:pt x="24" y="0"/>
                        </a:moveTo>
                        <a:lnTo>
                          <a:pt x="24" y="15"/>
                        </a:lnTo>
                        <a:lnTo>
                          <a:pt x="5" y="19"/>
                        </a:lnTo>
                        <a:lnTo>
                          <a:pt x="0" y="16"/>
                        </a:lnTo>
                        <a:lnTo>
                          <a:pt x="6" y="1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0" name="Freeform 293"/>
                  <p:cNvSpPr/>
                  <p:nvPr/>
                </p:nvSpPr>
                <p:spPr>
                  <a:xfrm>
                    <a:off x="331" y="1704"/>
                    <a:ext cx="71" cy="72"/>
                  </a:xfrm>
                  <a:custGeom>
                    <a:avLst/>
                    <a:gdLst>
                      <a:gd name="txL" fmla="*/ 0 w 71"/>
                      <a:gd name="txT" fmla="*/ 0 h 72"/>
                      <a:gd name="txR" fmla="*/ 71 w 71"/>
                      <a:gd name="txB" fmla="*/ 72 h 72"/>
                    </a:gdLst>
                    <a:ahLst/>
                    <a:cxnLst>
                      <a:cxn ang="0">
                        <a:pos x="10" y="14"/>
                      </a:cxn>
                      <a:cxn ang="0">
                        <a:pos x="31" y="13"/>
                      </a:cxn>
                      <a:cxn ang="0">
                        <a:pos x="31" y="0"/>
                      </a:cxn>
                      <a:cxn ang="0">
                        <a:pos x="57" y="0"/>
                      </a:cxn>
                      <a:cxn ang="0">
                        <a:pos x="55" y="13"/>
                      </a:cxn>
                      <a:cxn ang="0">
                        <a:pos x="64" y="8"/>
                      </a:cxn>
                      <a:cxn ang="0">
                        <a:pos x="71" y="13"/>
                      </a:cxn>
                      <a:cxn ang="0">
                        <a:pos x="67" y="23"/>
                      </a:cxn>
                      <a:cxn ang="0">
                        <a:pos x="68" y="50"/>
                      </a:cxn>
                      <a:cxn ang="0">
                        <a:pos x="49" y="47"/>
                      </a:cxn>
                      <a:cxn ang="0">
                        <a:pos x="36" y="56"/>
                      </a:cxn>
                      <a:cxn ang="0">
                        <a:pos x="36" y="67"/>
                      </a:cxn>
                      <a:cxn ang="0">
                        <a:pos x="31" y="67"/>
                      </a:cxn>
                      <a:cxn ang="0">
                        <a:pos x="29" y="72"/>
                      </a:cxn>
                      <a:cxn ang="0">
                        <a:pos x="15" y="57"/>
                      </a:cxn>
                      <a:cxn ang="0">
                        <a:pos x="0" y="34"/>
                      </a:cxn>
                      <a:cxn ang="0">
                        <a:pos x="5" y="29"/>
                      </a:cxn>
                      <a:cxn ang="0">
                        <a:pos x="9" y="18"/>
                      </a:cxn>
                      <a:cxn ang="0">
                        <a:pos x="10" y="14"/>
                      </a:cxn>
                    </a:cxnLst>
                    <a:rect l="txL" t="txT" r="txR" b="txB"/>
                    <a:pathLst>
                      <a:path w="71" h="72">
                        <a:moveTo>
                          <a:pt x="10" y="14"/>
                        </a:moveTo>
                        <a:lnTo>
                          <a:pt x="31" y="13"/>
                        </a:lnTo>
                        <a:lnTo>
                          <a:pt x="31" y="0"/>
                        </a:lnTo>
                        <a:lnTo>
                          <a:pt x="57" y="0"/>
                        </a:lnTo>
                        <a:lnTo>
                          <a:pt x="55" y="13"/>
                        </a:lnTo>
                        <a:lnTo>
                          <a:pt x="64" y="8"/>
                        </a:lnTo>
                        <a:lnTo>
                          <a:pt x="71" y="13"/>
                        </a:lnTo>
                        <a:lnTo>
                          <a:pt x="67" y="23"/>
                        </a:lnTo>
                        <a:lnTo>
                          <a:pt x="68" y="50"/>
                        </a:lnTo>
                        <a:lnTo>
                          <a:pt x="49" y="47"/>
                        </a:lnTo>
                        <a:lnTo>
                          <a:pt x="36" y="56"/>
                        </a:lnTo>
                        <a:lnTo>
                          <a:pt x="36" y="67"/>
                        </a:lnTo>
                        <a:lnTo>
                          <a:pt x="31" y="67"/>
                        </a:lnTo>
                        <a:lnTo>
                          <a:pt x="29" y="72"/>
                        </a:lnTo>
                        <a:lnTo>
                          <a:pt x="15" y="57"/>
                        </a:lnTo>
                        <a:lnTo>
                          <a:pt x="0" y="34"/>
                        </a:lnTo>
                        <a:lnTo>
                          <a:pt x="5" y="29"/>
                        </a:lnTo>
                        <a:lnTo>
                          <a:pt x="9" y="18"/>
                        </a:lnTo>
                        <a:lnTo>
                          <a:pt x="10" y="14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1" name="Freeform 294"/>
                  <p:cNvSpPr/>
                  <p:nvPr/>
                </p:nvSpPr>
                <p:spPr>
                  <a:xfrm>
                    <a:off x="331" y="1704"/>
                    <a:ext cx="71" cy="72"/>
                  </a:xfrm>
                  <a:custGeom>
                    <a:avLst/>
                    <a:gdLst>
                      <a:gd name="txL" fmla="*/ 0 w 71"/>
                      <a:gd name="txT" fmla="*/ 0 h 72"/>
                      <a:gd name="txR" fmla="*/ 71 w 71"/>
                      <a:gd name="txB" fmla="*/ 72 h 72"/>
                    </a:gdLst>
                    <a:ahLst/>
                    <a:cxnLst>
                      <a:cxn ang="0">
                        <a:pos x="10" y="14"/>
                      </a:cxn>
                      <a:cxn ang="0">
                        <a:pos x="31" y="13"/>
                      </a:cxn>
                      <a:cxn ang="0">
                        <a:pos x="31" y="0"/>
                      </a:cxn>
                      <a:cxn ang="0">
                        <a:pos x="57" y="0"/>
                      </a:cxn>
                      <a:cxn ang="0">
                        <a:pos x="55" y="13"/>
                      </a:cxn>
                      <a:cxn ang="0">
                        <a:pos x="64" y="8"/>
                      </a:cxn>
                      <a:cxn ang="0">
                        <a:pos x="71" y="13"/>
                      </a:cxn>
                      <a:cxn ang="0">
                        <a:pos x="67" y="23"/>
                      </a:cxn>
                      <a:cxn ang="0">
                        <a:pos x="68" y="50"/>
                      </a:cxn>
                      <a:cxn ang="0">
                        <a:pos x="49" y="47"/>
                      </a:cxn>
                      <a:cxn ang="0">
                        <a:pos x="36" y="56"/>
                      </a:cxn>
                      <a:cxn ang="0">
                        <a:pos x="36" y="67"/>
                      </a:cxn>
                      <a:cxn ang="0">
                        <a:pos x="31" y="67"/>
                      </a:cxn>
                      <a:cxn ang="0">
                        <a:pos x="29" y="72"/>
                      </a:cxn>
                      <a:cxn ang="0">
                        <a:pos x="15" y="57"/>
                      </a:cxn>
                      <a:cxn ang="0">
                        <a:pos x="0" y="34"/>
                      </a:cxn>
                      <a:cxn ang="0">
                        <a:pos x="5" y="29"/>
                      </a:cxn>
                      <a:cxn ang="0">
                        <a:pos x="9" y="18"/>
                      </a:cxn>
                      <a:cxn ang="0">
                        <a:pos x="10" y="14"/>
                      </a:cxn>
                    </a:cxnLst>
                    <a:rect l="txL" t="txT" r="txR" b="txB"/>
                    <a:pathLst>
                      <a:path w="71" h="72">
                        <a:moveTo>
                          <a:pt x="10" y="14"/>
                        </a:moveTo>
                        <a:lnTo>
                          <a:pt x="31" y="13"/>
                        </a:lnTo>
                        <a:lnTo>
                          <a:pt x="31" y="0"/>
                        </a:lnTo>
                        <a:lnTo>
                          <a:pt x="57" y="0"/>
                        </a:lnTo>
                        <a:lnTo>
                          <a:pt x="55" y="13"/>
                        </a:lnTo>
                        <a:lnTo>
                          <a:pt x="64" y="8"/>
                        </a:lnTo>
                        <a:lnTo>
                          <a:pt x="71" y="13"/>
                        </a:lnTo>
                        <a:lnTo>
                          <a:pt x="67" y="23"/>
                        </a:lnTo>
                        <a:lnTo>
                          <a:pt x="68" y="50"/>
                        </a:lnTo>
                        <a:lnTo>
                          <a:pt x="49" y="47"/>
                        </a:lnTo>
                        <a:lnTo>
                          <a:pt x="36" y="56"/>
                        </a:lnTo>
                        <a:lnTo>
                          <a:pt x="36" y="67"/>
                        </a:lnTo>
                        <a:lnTo>
                          <a:pt x="31" y="67"/>
                        </a:lnTo>
                        <a:lnTo>
                          <a:pt x="29" y="72"/>
                        </a:lnTo>
                        <a:lnTo>
                          <a:pt x="15" y="57"/>
                        </a:lnTo>
                        <a:lnTo>
                          <a:pt x="0" y="34"/>
                        </a:lnTo>
                        <a:lnTo>
                          <a:pt x="5" y="29"/>
                        </a:lnTo>
                        <a:lnTo>
                          <a:pt x="9" y="18"/>
                        </a:lnTo>
                        <a:lnTo>
                          <a:pt x="10" y="14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2" name="Freeform 295"/>
                  <p:cNvSpPr/>
                  <p:nvPr/>
                </p:nvSpPr>
                <p:spPr>
                  <a:xfrm>
                    <a:off x="356" y="1688"/>
                    <a:ext cx="98" cy="96"/>
                  </a:xfrm>
                  <a:custGeom>
                    <a:avLst/>
                    <a:gdLst>
                      <a:gd name="txL" fmla="*/ 0 w 98"/>
                      <a:gd name="txT" fmla="*/ 0 h 96"/>
                      <a:gd name="txR" fmla="*/ 98 w 98"/>
                      <a:gd name="txB" fmla="*/ 96 h 96"/>
                    </a:gdLst>
                    <a:ahLst/>
                    <a:cxnLst>
                      <a:cxn ang="0">
                        <a:pos x="65" y="9"/>
                      </a:cxn>
                      <a:cxn ang="0">
                        <a:pos x="64" y="21"/>
                      </a:cxn>
                      <a:cxn ang="0">
                        <a:pos x="29" y="16"/>
                      </a:cxn>
                      <a:cxn ang="0">
                        <a:pos x="26" y="16"/>
                      </a:cxn>
                      <a:cxn ang="0">
                        <a:pos x="26" y="27"/>
                      </a:cxn>
                      <a:cxn ang="0">
                        <a:pos x="35" y="24"/>
                      </a:cxn>
                      <a:cxn ang="0">
                        <a:pos x="42" y="27"/>
                      </a:cxn>
                      <a:cxn ang="0">
                        <a:pos x="37" y="39"/>
                      </a:cxn>
                      <a:cxn ang="0">
                        <a:pos x="38" y="66"/>
                      </a:cxn>
                      <a:cxn ang="0">
                        <a:pos x="21" y="62"/>
                      </a:cxn>
                      <a:cxn ang="0">
                        <a:pos x="5" y="71"/>
                      </a:cxn>
                      <a:cxn ang="0">
                        <a:pos x="6" y="80"/>
                      </a:cxn>
                      <a:cxn ang="0">
                        <a:pos x="2" y="81"/>
                      </a:cxn>
                      <a:cxn ang="0">
                        <a:pos x="0" y="87"/>
                      </a:cxn>
                      <a:cxn ang="0">
                        <a:pos x="16" y="96"/>
                      </a:cxn>
                      <a:cxn ang="0">
                        <a:pos x="22" y="91"/>
                      </a:cxn>
                      <a:cxn ang="0">
                        <a:pos x="25" y="93"/>
                      </a:cxn>
                      <a:cxn ang="0">
                        <a:pos x="42" y="92"/>
                      </a:cxn>
                      <a:cxn ang="0">
                        <a:pos x="45" y="96"/>
                      </a:cxn>
                      <a:cxn ang="0">
                        <a:pos x="62" y="84"/>
                      </a:cxn>
                      <a:cxn ang="0">
                        <a:pos x="68" y="65"/>
                      </a:cxn>
                      <a:cxn ang="0">
                        <a:pos x="87" y="49"/>
                      </a:cxn>
                      <a:cxn ang="0">
                        <a:pos x="98" y="0"/>
                      </a:cxn>
                      <a:cxn ang="0">
                        <a:pos x="71" y="4"/>
                      </a:cxn>
                      <a:cxn ang="0">
                        <a:pos x="65" y="9"/>
                      </a:cxn>
                    </a:cxnLst>
                    <a:rect l="txL" t="txT" r="txR" b="txB"/>
                    <a:pathLst>
                      <a:path w="98" h="96">
                        <a:moveTo>
                          <a:pt x="65" y="9"/>
                        </a:moveTo>
                        <a:lnTo>
                          <a:pt x="64" y="21"/>
                        </a:lnTo>
                        <a:lnTo>
                          <a:pt x="29" y="16"/>
                        </a:lnTo>
                        <a:lnTo>
                          <a:pt x="26" y="16"/>
                        </a:lnTo>
                        <a:lnTo>
                          <a:pt x="26" y="27"/>
                        </a:lnTo>
                        <a:lnTo>
                          <a:pt x="35" y="24"/>
                        </a:lnTo>
                        <a:lnTo>
                          <a:pt x="42" y="27"/>
                        </a:lnTo>
                        <a:lnTo>
                          <a:pt x="37" y="39"/>
                        </a:lnTo>
                        <a:lnTo>
                          <a:pt x="38" y="66"/>
                        </a:lnTo>
                        <a:lnTo>
                          <a:pt x="21" y="62"/>
                        </a:lnTo>
                        <a:lnTo>
                          <a:pt x="5" y="71"/>
                        </a:lnTo>
                        <a:lnTo>
                          <a:pt x="6" y="80"/>
                        </a:lnTo>
                        <a:lnTo>
                          <a:pt x="2" y="81"/>
                        </a:lnTo>
                        <a:lnTo>
                          <a:pt x="0" y="87"/>
                        </a:lnTo>
                        <a:lnTo>
                          <a:pt x="16" y="96"/>
                        </a:lnTo>
                        <a:lnTo>
                          <a:pt x="22" y="91"/>
                        </a:lnTo>
                        <a:lnTo>
                          <a:pt x="25" y="93"/>
                        </a:lnTo>
                        <a:lnTo>
                          <a:pt x="42" y="92"/>
                        </a:lnTo>
                        <a:lnTo>
                          <a:pt x="45" y="96"/>
                        </a:lnTo>
                        <a:lnTo>
                          <a:pt x="62" y="84"/>
                        </a:lnTo>
                        <a:lnTo>
                          <a:pt x="68" y="65"/>
                        </a:lnTo>
                        <a:lnTo>
                          <a:pt x="87" y="49"/>
                        </a:lnTo>
                        <a:lnTo>
                          <a:pt x="98" y="0"/>
                        </a:lnTo>
                        <a:lnTo>
                          <a:pt x="71" y="4"/>
                        </a:lnTo>
                        <a:lnTo>
                          <a:pt x="65" y="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3" name="Freeform 296"/>
                  <p:cNvSpPr/>
                  <p:nvPr/>
                </p:nvSpPr>
                <p:spPr>
                  <a:xfrm>
                    <a:off x="356" y="1688"/>
                    <a:ext cx="98" cy="96"/>
                  </a:xfrm>
                  <a:custGeom>
                    <a:avLst/>
                    <a:gdLst>
                      <a:gd name="txL" fmla="*/ 0 w 98"/>
                      <a:gd name="txT" fmla="*/ 0 h 96"/>
                      <a:gd name="txR" fmla="*/ 98 w 98"/>
                      <a:gd name="txB" fmla="*/ 96 h 96"/>
                    </a:gdLst>
                    <a:ahLst/>
                    <a:cxnLst>
                      <a:cxn ang="0">
                        <a:pos x="65" y="9"/>
                      </a:cxn>
                      <a:cxn ang="0">
                        <a:pos x="64" y="21"/>
                      </a:cxn>
                      <a:cxn ang="0">
                        <a:pos x="29" y="16"/>
                      </a:cxn>
                      <a:cxn ang="0">
                        <a:pos x="26" y="16"/>
                      </a:cxn>
                      <a:cxn ang="0">
                        <a:pos x="26" y="27"/>
                      </a:cxn>
                      <a:cxn ang="0">
                        <a:pos x="35" y="24"/>
                      </a:cxn>
                      <a:cxn ang="0">
                        <a:pos x="42" y="27"/>
                      </a:cxn>
                      <a:cxn ang="0">
                        <a:pos x="37" y="39"/>
                      </a:cxn>
                      <a:cxn ang="0">
                        <a:pos x="38" y="66"/>
                      </a:cxn>
                      <a:cxn ang="0">
                        <a:pos x="21" y="62"/>
                      </a:cxn>
                      <a:cxn ang="0">
                        <a:pos x="5" y="71"/>
                      </a:cxn>
                      <a:cxn ang="0">
                        <a:pos x="6" y="80"/>
                      </a:cxn>
                      <a:cxn ang="0">
                        <a:pos x="2" y="81"/>
                      </a:cxn>
                      <a:cxn ang="0">
                        <a:pos x="0" y="87"/>
                      </a:cxn>
                      <a:cxn ang="0">
                        <a:pos x="16" y="96"/>
                      </a:cxn>
                      <a:cxn ang="0">
                        <a:pos x="22" y="91"/>
                      </a:cxn>
                      <a:cxn ang="0">
                        <a:pos x="25" y="93"/>
                      </a:cxn>
                      <a:cxn ang="0">
                        <a:pos x="42" y="92"/>
                      </a:cxn>
                      <a:cxn ang="0">
                        <a:pos x="45" y="96"/>
                      </a:cxn>
                      <a:cxn ang="0">
                        <a:pos x="62" y="84"/>
                      </a:cxn>
                      <a:cxn ang="0">
                        <a:pos x="68" y="65"/>
                      </a:cxn>
                      <a:cxn ang="0">
                        <a:pos x="87" y="49"/>
                      </a:cxn>
                      <a:cxn ang="0">
                        <a:pos x="98" y="0"/>
                      </a:cxn>
                      <a:cxn ang="0">
                        <a:pos x="71" y="4"/>
                      </a:cxn>
                      <a:cxn ang="0">
                        <a:pos x="65" y="9"/>
                      </a:cxn>
                    </a:cxnLst>
                    <a:rect l="txL" t="txT" r="txR" b="txB"/>
                    <a:pathLst>
                      <a:path w="98" h="96">
                        <a:moveTo>
                          <a:pt x="65" y="9"/>
                        </a:moveTo>
                        <a:lnTo>
                          <a:pt x="64" y="21"/>
                        </a:lnTo>
                        <a:lnTo>
                          <a:pt x="29" y="16"/>
                        </a:lnTo>
                        <a:lnTo>
                          <a:pt x="26" y="16"/>
                        </a:lnTo>
                        <a:lnTo>
                          <a:pt x="26" y="27"/>
                        </a:lnTo>
                        <a:lnTo>
                          <a:pt x="35" y="24"/>
                        </a:lnTo>
                        <a:lnTo>
                          <a:pt x="42" y="27"/>
                        </a:lnTo>
                        <a:lnTo>
                          <a:pt x="37" y="39"/>
                        </a:lnTo>
                        <a:lnTo>
                          <a:pt x="38" y="66"/>
                        </a:lnTo>
                        <a:lnTo>
                          <a:pt x="21" y="62"/>
                        </a:lnTo>
                        <a:lnTo>
                          <a:pt x="5" y="71"/>
                        </a:lnTo>
                        <a:lnTo>
                          <a:pt x="6" y="80"/>
                        </a:lnTo>
                        <a:lnTo>
                          <a:pt x="2" y="81"/>
                        </a:lnTo>
                        <a:lnTo>
                          <a:pt x="0" y="87"/>
                        </a:lnTo>
                        <a:lnTo>
                          <a:pt x="16" y="96"/>
                        </a:lnTo>
                        <a:lnTo>
                          <a:pt x="22" y="91"/>
                        </a:lnTo>
                        <a:lnTo>
                          <a:pt x="25" y="93"/>
                        </a:lnTo>
                        <a:lnTo>
                          <a:pt x="42" y="92"/>
                        </a:lnTo>
                        <a:lnTo>
                          <a:pt x="45" y="96"/>
                        </a:lnTo>
                        <a:lnTo>
                          <a:pt x="62" y="84"/>
                        </a:lnTo>
                        <a:lnTo>
                          <a:pt x="68" y="65"/>
                        </a:lnTo>
                        <a:lnTo>
                          <a:pt x="87" y="49"/>
                        </a:lnTo>
                        <a:lnTo>
                          <a:pt x="98" y="0"/>
                        </a:lnTo>
                        <a:lnTo>
                          <a:pt x="71" y="4"/>
                        </a:lnTo>
                        <a:lnTo>
                          <a:pt x="65" y="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4" name="Freeform 297"/>
                  <p:cNvSpPr/>
                  <p:nvPr/>
                </p:nvSpPr>
                <p:spPr>
                  <a:xfrm>
                    <a:off x="380" y="1669"/>
                    <a:ext cx="238" cy="212"/>
                  </a:xfrm>
                  <a:custGeom>
                    <a:avLst/>
                    <a:gdLst>
                      <a:gd name="txL" fmla="*/ 0 w 238"/>
                      <a:gd name="txT" fmla="*/ 0 h 212"/>
                      <a:gd name="txR" fmla="*/ 238 w 238"/>
                      <a:gd name="txB" fmla="*/ 212 h 212"/>
                    </a:gdLst>
                    <a:ahLst/>
                    <a:cxnLst>
                      <a:cxn ang="0">
                        <a:pos x="190" y="0"/>
                      </a:cxn>
                      <a:cxn ang="0">
                        <a:pos x="131" y="5"/>
                      </a:cxn>
                      <a:cxn ang="0">
                        <a:pos x="126" y="11"/>
                      </a:cxn>
                      <a:cxn ang="0">
                        <a:pos x="100" y="8"/>
                      </a:cxn>
                      <a:cxn ang="0">
                        <a:pos x="95" y="0"/>
                      </a:cxn>
                      <a:cxn ang="0">
                        <a:pos x="89" y="0"/>
                      </a:cxn>
                      <a:cxn ang="0">
                        <a:pos x="76" y="16"/>
                      </a:cxn>
                      <a:cxn ang="0">
                        <a:pos x="65" y="69"/>
                      </a:cxn>
                      <a:cxn ang="0">
                        <a:pos x="48" y="84"/>
                      </a:cxn>
                      <a:cxn ang="0">
                        <a:pos x="41" y="104"/>
                      </a:cxn>
                      <a:cxn ang="0">
                        <a:pos x="24" y="115"/>
                      </a:cxn>
                      <a:cxn ang="0">
                        <a:pos x="23" y="112"/>
                      </a:cxn>
                      <a:cxn ang="0">
                        <a:pos x="5" y="113"/>
                      </a:cxn>
                      <a:cxn ang="0">
                        <a:pos x="0" y="125"/>
                      </a:cxn>
                      <a:cxn ang="0">
                        <a:pos x="0" y="134"/>
                      </a:cxn>
                      <a:cxn ang="0">
                        <a:pos x="12" y="126"/>
                      </a:cxn>
                      <a:cxn ang="0">
                        <a:pos x="42" y="126"/>
                      </a:cxn>
                      <a:cxn ang="0">
                        <a:pos x="52" y="129"/>
                      </a:cxn>
                      <a:cxn ang="0">
                        <a:pos x="55" y="143"/>
                      </a:cxn>
                      <a:cxn ang="0">
                        <a:pos x="68" y="153"/>
                      </a:cxn>
                      <a:cxn ang="0">
                        <a:pos x="84" y="151"/>
                      </a:cxn>
                      <a:cxn ang="0">
                        <a:pos x="89" y="141"/>
                      </a:cxn>
                      <a:cxn ang="0">
                        <a:pos x="104" y="139"/>
                      </a:cxn>
                      <a:cxn ang="0">
                        <a:pos x="104" y="143"/>
                      </a:cxn>
                      <a:cxn ang="0">
                        <a:pos x="118" y="147"/>
                      </a:cxn>
                      <a:cxn ang="0">
                        <a:pos x="118" y="170"/>
                      </a:cxn>
                      <a:cxn ang="0">
                        <a:pos x="122" y="180"/>
                      </a:cxn>
                      <a:cxn ang="0">
                        <a:pos x="119" y="187"/>
                      </a:cxn>
                      <a:cxn ang="0">
                        <a:pos x="122" y="190"/>
                      </a:cxn>
                      <a:cxn ang="0">
                        <a:pos x="147" y="185"/>
                      </a:cxn>
                      <a:cxn ang="0">
                        <a:pos x="172" y="197"/>
                      </a:cxn>
                      <a:cxn ang="0">
                        <a:pos x="184" y="194"/>
                      </a:cxn>
                      <a:cxn ang="0">
                        <a:pos x="205" y="208"/>
                      </a:cxn>
                      <a:cxn ang="0">
                        <a:pos x="215" y="212"/>
                      </a:cxn>
                      <a:cxn ang="0">
                        <a:pos x="215" y="199"/>
                      </a:cxn>
                      <a:cxn ang="0">
                        <a:pos x="208" y="200"/>
                      </a:cxn>
                      <a:cxn ang="0">
                        <a:pos x="204" y="196"/>
                      </a:cxn>
                      <a:cxn ang="0">
                        <a:pos x="206" y="163"/>
                      </a:cxn>
                      <a:cxn ang="0">
                        <a:pos x="209" y="157"/>
                      </a:cxn>
                      <a:cxn ang="0">
                        <a:pos x="228" y="153"/>
                      </a:cxn>
                      <a:cxn ang="0">
                        <a:pos x="231" y="153"/>
                      </a:cxn>
                      <a:cxn ang="0">
                        <a:pos x="216" y="130"/>
                      </a:cxn>
                      <a:cxn ang="0">
                        <a:pos x="215" y="109"/>
                      </a:cxn>
                      <a:cxn ang="0">
                        <a:pos x="214" y="98"/>
                      </a:cxn>
                      <a:cxn ang="0">
                        <a:pos x="211" y="90"/>
                      </a:cxn>
                      <a:cxn ang="0">
                        <a:pos x="209" y="87"/>
                      </a:cxn>
                      <a:cxn ang="0">
                        <a:pos x="219" y="75"/>
                      </a:cxn>
                      <a:cxn ang="0">
                        <a:pos x="221" y="54"/>
                      </a:cxn>
                      <a:cxn ang="0">
                        <a:pos x="228" y="47"/>
                      </a:cxn>
                      <a:cxn ang="0">
                        <a:pos x="238" y="34"/>
                      </a:cxn>
                      <a:cxn ang="0">
                        <a:pos x="231" y="29"/>
                      </a:cxn>
                      <a:cxn ang="0">
                        <a:pos x="234" y="18"/>
                      </a:cxn>
                      <a:cxn ang="0">
                        <a:pos x="220" y="8"/>
                      </a:cxn>
                      <a:cxn ang="0">
                        <a:pos x="198" y="8"/>
                      </a:cxn>
                      <a:cxn ang="0">
                        <a:pos x="190" y="0"/>
                      </a:cxn>
                    </a:cxnLst>
                    <a:rect l="txL" t="txT" r="txR" b="txB"/>
                    <a:pathLst>
                      <a:path w="238" h="212">
                        <a:moveTo>
                          <a:pt x="190" y="0"/>
                        </a:moveTo>
                        <a:lnTo>
                          <a:pt x="131" y="5"/>
                        </a:lnTo>
                        <a:lnTo>
                          <a:pt x="126" y="11"/>
                        </a:lnTo>
                        <a:lnTo>
                          <a:pt x="100" y="8"/>
                        </a:lnTo>
                        <a:lnTo>
                          <a:pt x="95" y="0"/>
                        </a:lnTo>
                        <a:lnTo>
                          <a:pt x="89" y="0"/>
                        </a:lnTo>
                        <a:lnTo>
                          <a:pt x="76" y="16"/>
                        </a:lnTo>
                        <a:lnTo>
                          <a:pt x="65" y="69"/>
                        </a:lnTo>
                        <a:lnTo>
                          <a:pt x="48" y="84"/>
                        </a:lnTo>
                        <a:lnTo>
                          <a:pt x="41" y="104"/>
                        </a:lnTo>
                        <a:lnTo>
                          <a:pt x="24" y="115"/>
                        </a:lnTo>
                        <a:lnTo>
                          <a:pt x="23" y="112"/>
                        </a:lnTo>
                        <a:lnTo>
                          <a:pt x="5" y="113"/>
                        </a:lnTo>
                        <a:lnTo>
                          <a:pt x="0" y="125"/>
                        </a:lnTo>
                        <a:lnTo>
                          <a:pt x="0" y="134"/>
                        </a:lnTo>
                        <a:lnTo>
                          <a:pt x="12" y="126"/>
                        </a:lnTo>
                        <a:lnTo>
                          <a:pt x="42" y="126"/>
                        </a:lnTo>
                        <a:lnTo>
                          <a:pt x="52" y="129"/>
                        </a:lnTo>
                        <a:lnTo>
                          <a:pt x="55" y="143"/>
                        </a:lnTo>
                        <a:lnTo>
                          <a:pt x="68" y="153"/>
                        </a:lnTo>
                        <a:lnTo>
                          <a:pt x="84" y="151"/>
                        </a:lnTo>
                        <a:lnTo>
                          <a:pt x="89" y="141"/>
                        </a:lnTo>
                        <a:lnTo>
                          <a:pt x="104" y="139"/>
                        </a:lnTo>
                        <a:lnTo>
                          <a:pt x="104" y="143"/>
                        </a:lnTo>
                        <a:lnTo>
                          <a:pt x="118" y="147"/>
                        </a:lnTo>
                        <a:lnTo>
                          <a:pt x="118" y="170"/>
                        </a:lnTo>
                        <a:lnTo>
                          <a:pt x="122" y="180"/>
                        </a:lnTo>
                        <a:lnTo>
                          <a:pt x="119" y="187"/>
                        </a:lnTo>
                        <a:lnTo>
                          <a:pt x="122" y="190"/>
                        </a:lnTo>
                        <a:lnTo>
                          <a:pt x="147" y="185"/>
                        </a:lnTo>
                        <a:lnTo>
                          <a:pt x="172" y="197"/>
                        </a:lnTo>
                        <a:lnTo>
                          <a:pt x="184" y="194"/>
                        </a:lnTo>
                        <a:lnTo>
                          <a:pt x="205" y="208"/>
                        </a:lnTo>
                        <a:lnTo>
                          <a:pt x="215" y="212"/>
                        </a:lnTo>
                        <a:lnTo>
                          <a:pt x="215" y="199"/>
                        </a:lnTo>
                        <a:lnTo>
                          <a:pt x="208" y="200"/>
                        </a:lnTo>
                        <a:lnTo>
                          <a:pt x="204" y="196"/>
                        </a:lnTo>
                        <a:lnTo>
                          <a:pt x="206" y="163"/>
                        </a:lnTo>
                        <a:lnTo>
                          <a:pt x="209" y="157"/>
                        </a:lnTo>
                        <a:lnTo>
                          <a:pt x="228" y="153"/>
                        </a:lnTo>
                        <a:lnTo>
                          <a:pt x="231" y="153"/>
                        </a:lnTo>
                        <a:lnTo>
                          <a:pt x="216" y="130"/>
                        </a:lnTo>
                        <a:lnTo>
                          <a:pt x="215" y="109"/>
                        </a:lnTo>
                        <a:lnTo>
                          <a:pt x="214" y="98"/>
                        </a:lnTo>
                        <a:lnTo>
                          <a:pt x="211" y="90"/>
                        </a:lnTo>
                        <a:lnTo>
                          <a:pt x="209" y="87"/>
                        </a:lnTo>
                        <a:lnTo>
                          <a:pt x="219" y="75"/>
                        </a:lnTo>
                        <a:lnTo>
                          <a:pt x="221" y="54"/>
                        </a:lnTo>
                        <a:lnTo>
                          <a:pt x="228" y="47"/>
                        </a:lnTo>
                        <a:lnTo>
                          <a:pt x="238" y="34"/>
                        </a:lnTo>
                        <a:lnTo>
                          <a:pt x="231" y="29"/>
                        </a:lnTo>
                        <a:lnTo>
                          <a:pt x="234" y="18"/>
                        </a:lnTo>
                        <a:lnTo>
                          <a:pt x="220" y="8"/>
                        </a:lnTo>
                        <a:lnTo>
                          <a:pt x="198" y="8"/>
                        </a:lnTo>
                        <a:lnTo>
                          <a:pt x="19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5" name="Freeform 298"/>
                  <p:cNvSpPr/>
                  <p:nvPr/>
                </p:nvSpPr>
                <p:spPr>
                  <a:xfrm>
                    <a:off x="380" y="1669"/>
                    <a:ext cx="238" cy="212"/>
                  </a:xfrm>
                  <a:custGeom>
                    <a:avLst/>
                    <a:gdLst>
                      <a:gd name="txL" fmla="*/ 0 w 238"/>
                      <a:gd name="txT" fmla="*/ 0 h 212"/>
                      <a:gd name="txR" fmla="*/ 238 w 238"/>
                      <a:gd name="txB" fmla="*/ 212 h 212"/>
                    </a:gdLst>
                    <a:ahLst/>
                    <a:cxnLst>
                      <a:cxn ang="0">
                        <a:pos x="190" y="0"/>
                      </a:cxn>
                      <a:cxn ang="0">
                        <a:pos x="131" y="5"/>
                      </a:cxn>
                      <a:cxn ang="0">
                        <a:pos x="126" y="11"/>
                      </a:cxn>
                      <a:cxn ang="0">
                        <a:pos x="100" y="8"/>
                      </a:cxn>
                      <a:cxn ang="0">
                        <a:pos x="95" y="0"/>
                      </a:cxn>
                      <a:cxn ang="0">
                        <a:pos x="89" y="0"/>
                      </a:cxn>
                      <a:cxn ang="0">
                        <a:pos x="76" y="16"/>
                      </a:cxn>
                      <a:cxn ang="0">
                        <a:pos x="65" y="69"/>
                      </a:cxn>
                      <a:cxn ang="0">
                        <a:pos x="48" y="84"/>
                      </a:cxn>
                      <a:cxn ang="0">
                        <a:pos x="41" y="104"/>
                      </a:cxn>
                      <a:cxn ang="0">
                        <a:pos x="24" y="115"/>
                      </a:cxn>
                      <a:cxn ang="0">
                        <a:pos x="23" y="112"/>
                      </a:cxn>
                      <a:cxn ang="0">
                        <a:pos x="5" y="113"/>
                      </a:cxn>
                      <a:cxn ang="0">
                        <a:pos x="0" y="125"/>
                      </a:cxn>
                      <a:cxn ang="0">
                        <a:pos x="0" y="134"/>
                      </a:cxn>
                      <a:cxn ang="0">
                        <a:pos x="12" y="126"/>
                      </a:cxn>
                      <a:cxn ang="0">
                        <a:pos x="42" y="126"/>
                      </a:cxn>
                      <a:cxn ang="0">
                        <a:pos x="52" y="129"/>
                      </a:cxn>
                      <a:cxn ang="0">
                        <a:pos x="55" y="143"/>
                      </a:cxn>
                      <a:cxn ang="0">
                        <a:pos x="68" y="153"/>
                      </a:cxn>
                      <a:cxn ang="0">
                        <a:pos x="84" y="151"/>
                      </a:cxn>
                      <a:cxn ang="0">
                        <a:pos x="89" y="141"/>
                      </a:cxn>
                      <a:cxn ang="0">
                        <a:pos x="104" y="139"/>
                      </a:cxn>
                      <a:cxn ang="0">
                        <a:pos x="104" y="143"/>
                      </a:cxn>
                      <a:cxn ang="0">
                        <a:pos x="118" y="147"/>
                      </a:cxn>
                      <a:cxn ang="0">
                        <a:pos x="118" y="170"/>
                      </a:cxn>
                      <a:cxn ang="0">
                        <a:pos x="122" y="180"/>
                      </a:cxn>
                      <a:cxn ang="0">
                        <a:pos x="119" y="187"/>
                      </a:cxn>
                      <a:cxn ang="0">
                        <a:pos x="122" y="190"/>
                      </a:cxn>
                      <a:cxn ang="0">
                        <a:pos x="147" y="185"/>
                      </a:cxn>
                      <a:cxn ang="0">
                        <a:pos x="172" y="197"/>
                      </a:cxn>
                      <a:cxn ang="0">
                        <a:pos x="184" y="194"/>
                      </a:cxn>
                      <a:cxn ang="0">
                        <a:pos x="205" y="208"/>
                      </a:cxn>
                      <a:cxn ang="0">
                        <a:pos x="215" y="212"/>
                      </a:cxn>
                      <a:cxn ang="0">
                        <a:pos x="215" y="199"/>
                      </a:cxn>
                      <a:cxn ang="0">
                        <a:pos x="208" y="200"/>
                      </a:cxn>
                      <a:cxn ang="0">
                        <a:pos x="204" y="196"/>
                      </a:cxn>
                      <a:cxn ang="0">
                        <a:pos x="206" y="163"/>
                      </a:cxn>
                      <a:cxn ang="0">
                        <a:pos x="209" y="157"/>
                      </a:cxn>
                      <a:cxn ang="0">
                        <a:pos x="228" y="153"/>
                      </a:cxn>
                      <a:cxn ang="0">
                        <a:pos x="231" y="153"/>
                      </a:cxn>
                      <a:cxn ang="0">
                        <a:pos x="216" y="130"/>
                      </a:cxn>
                      <a:cxn ang="0">
                        <a:pos x="215" y="109"/>
                      </a:cxn>
                      <a:cxn ang="0">
                        <a:pos x="214" y="98"/>
                      </a:cxn>
                      <a:cxn ang="0">
                        <a:pos x="211" y="90"/>
                      </a:cxn>
                      <a:cxn ang="0">
                        <a:pos x="209" y="87"/>
                      </a:cxn>
                      <a:cxn ang="0">
                        <a:pos x="219" y="75"/>
                      </a:cxn>
                      <a:cxn ang="0">
                        <a:pos x="221" y="54"/>
                      </a:cxn>
                      <a:cxn ang="0">
                        <a:pos x="228" y="47"/>
                      </a:cxn>
                      <a:cxn ang="0">
                        <a:pos x="238" y="34"/>
                      </a:cxn>
                      <a:cxn ang="0">
                        <a:pos x="231" y="29"/>
                      </a:cxn>
                      <a:cxn ang="0">
                        <a:pos x="234" y="18"/>
                      </a:cxn>
                      <a:cxn ang="0">
                        <a:pos x="220" y="8"/>
                      </a:cxn>
                      <a:cxn ang="0">
                        <a:pos x="198" y="8"/>
                      </a:cxn>
                      <a:cxn ang="0">
                        <a:pos x="190" y="0"/>
                      </a:cxn>
                    </a:cxnLst>
                    <a:rect l="txL" t="txT" r="txR" b="txB"/>
                    <a:pathLst>
                      <a:path w="238" h="212">
                        <a:moveTo>
                          <a:pt x="190" y="0"/>
                        </a:moveTo>
                        <a:lnTo>
                          <a:pt x="131" y="5"/>
                        </a:lnTo>
                        <a:lnTo>
                          <a:pt x="126" y="11"/>
                        </a:lnTo>
                        <a:lnTo>
                          <a:pt x="100" y="8"/>
                        </a:lnTo>
                        <a:lnTo>
                          <a:pt x="95" y="0"/>
                        </a:lnTo>
                        <a:lnTo>
                          <a:pt x="89" y="0"/>
                        </a:lnTo>
                        <a:lnTo>
                          <a:pt x="76" y="16"/>
                        </a:lnTo>
                        <a:lnTo>
                          <a:pt x="65" y="69"/>
                        </a:lnTo>
                        <a:lnTo>
                          <a:pt x="48" y="84"/>
                        </a:lnTo>
                        <a:lnTo>
                          <a:pt x="41" y="104"/>
                        </a:lnTo>
                        <a:lnTo>
                          <a:pt x="24" y="115"/>
                        </a:lnTo>
                        <a:lnTo>
                          <a:pt x="23" y="112"/>
                        </a:lnTo>
                        <a:lnTo>
                          <a:pt x="5" y="113"/>
                        </a:lnTo>
                        <a:lnTo>
                          <a:pt x="0" y="125"/>
                        </a:lnTo>
                        <a:lnTo>
                          <a:pt x="0" y="134"/>
                        </a:lnTo>
                        <a:lnTo>
                          <a:pt x="12" y="126"/>
                        </a:lnTo>
                        <a:lnTo>
                          <a:pt x="42" y="126"/>
                        </a:lnTo>
                        <a:lnTo>
                          <a:pt x="52" y="129"/>
                        </a:lnTo>
                        <a:lnTo>
                          <a:pt x="55" y="143"/>
                        </a:lnTo>
                        <a:lnTo>
                          <a:pt x="68" y="153"/>
                        </a:lnTo>
                        <a:lnTo>
                          <a:pt x="84" y="151"/>
                        </a:lnTo>
                        <a:lnTo>
                          <a:pt x="89" y="141"/>
                        </a:lnTo>
                        <a:lnTo>
                          <a:pt x="104" y="139"/>
                        </a:lnTo>
                        <a:lnTo>
                          <a:pt x="104" y="143"/>
                        </a:lnTo>
                        <a:lnTo>
                          <a:pt x="118" y="147"/>
                        </a:lnTo>
                        <a:lnTo>
                          <a:pt x="118" y="170"/>
                        </a:lnTo>
                        <a:lnTo>
                          <a:pt x="122" y="180"/>
                        </a:lnTo>
                        <a:lnTo>
                          <a:pt x="119" y="187"/>
                        </a:lnTo>
                        <a:lnTo>
                          <a:pt x="122" y="190"/>
                        </a:lnTo>
                        <a:lnTo>
                          <a:pt x="147" y="185"/>
                        </a:lnTo>
                        <a:lnTo>
                          <a:pt x="172" y="197"/>
                        </a:lnTo>
                        <a:lnTo>
                          <a:pt x="184" y="194"/>
                        </a:lnTo>
                        <a:lnTo>
                          <a:pt x="205" y="208"/>
                        </a:lnTo>
                        <a:lnTo>
                          <a:pt x="215" y="212"/>
                        </a:lnTo>
                        <a:lnTo>
                          <a:pt x="215" y="199"/>
                        </a:lnTo>
                        <a:lnTo>
                          <a:pt x="208" y="200"/>
                        </a:lnTo>
                        <a:lnTo>
                          <a:pt x="204" y="196"/>
                        </a:lnTo>
                        <a:lnTo>
                          <a:pt x="206" y="163"/>
                        </a:lnTo>
                        <a:lnTo>
                          <a:pt x="209" y="157"/>
                        </a:lnTo>
                        <a:lnTo>
                          <a:pt x="228" y="153"/>
                        </a:lnTo>
                        <a:lnTo>
                          <a:pt x="231" y="153"/>
                        </a:lnTo>
                        <a:lnTo>
                          <a:pt x="216" y="130"/>
                        </a:lnTo>
                        <a:lnTo>
                          <a:pt x="215" y="109"/>
                        </a:lnTo>
                        <a:lnTo>
                          <a:pt x="214" y="98"/>
                        </a:lnTo>
                        <a:lnTo>
                          <a:pt x="211" y="90"/>
                        </a:lnTo>
                        <a:lnTo>
                          <a:pt x="209" y="87"/>
                        </a:lnTo>
                        <a:lnTo>
                          <a:pt x="219" y="75"/>
                        </a:lnTo>
                        <a:lnTo>
                          <a:pt x="221" y="54"/>
                        </a:lnTo>
                        <a:lnTo>
                          <a:pt x="228" y="47"/>
                        </a:lnTo>
                        <a:lnTo>
                          <a:pt x="238" y="34"/>
                        </a:lnTo>
                        <a:lnTo>
                          <a:pt x="231" y="29"/>
                        </a:lnTo>
                        <a:lnTo>
                          <a:pt x="234" y="18"/>
                        </a:lnTo>
                        <a:lnTo>
                          <a:pt x="220" y="8"/>
                        </a:lnTo>
                        <a:lnTo>
                          <a:pt x="198" y="8"/>
                        </a:lnTo>
                        <a:lnTo>
                          <a:pt x="190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6" name="Freeform 299"/>
                  <p:cNvSpPr/>
                  <p:nvPr/>
                </p:nvSpPr>
                <p:spPr>
                  <a:xfrm>
                    <a:off x="588" y="1739"/>
                    <a:ext cx="24" cy="19"/>
                  </a:xfrm>
                  <a:custGeom>
                    <a:avLst/>
                    <a:gdLst>
                      <a:gd name="txL" fmla="*/ 0 w 24"/>
                      <a:gd name="txT" fmla="*/ 0 h 19"/>
                      <a:gd name="txR" fmla="*/ 24 w 24"/>
                      <a:gd name="txB" fmla="*/ 19 h 19"/>
                    </a:gdLst>
                    <a:ahLst/>
                    <a:cxnLst>
                      <a:cxn ang="0">
                        <a:pos x="21" y="14"/>
                      </a:cxn>
                      <a:cxn ang="0">
                        <a:pos x="0" y="19"/>
                      </a:cxn>
                      <a:cxn ang="0">
                        <a:pos x="0" y="14"/>
                      </a:cxn>
                      <a:cxn ang="0">
                        <a:pos x="8" y="3"/>
                      </a:cxn>
                      <a:cxn ang="0">
                        <a:pos x="20" y="0"/>
                      </a:cxn>
                      <a:cxn ang="0">
                        <a:pos x="24" y="9"/>
                      </a:cxn>
                      <a:cxn ang="0">
                        <a:pos x="21" y="14"/>
                      </a:cxn>
                    </a:cxnLst>
                    <a:rect l="txL" t="txT" r="txR" b="txB"/>
                    <a:pathLst>
                      <a:path w="24" h="19">
                        <a:moveTo>
                          <a:pt x="21" y="14"/>
                        </a:moveTo>
                        <a:lnTo>
                          <a:pt x="0" y="19"/>
                        </a:lnTo>
                        <a:lnTo>
                          <a:pt x="0" y="14"/>
                        </a:lnTo>
                        <a:lnTo>
                          <a:pt x="8" y="3"/>
                        </a:lnTo>
                        <a:lnTo>
                          <a:pt x="20" y="0"/>
                        </a:lnTo>
                        <a:lnTo>
                          <a:pt x="24" y="9"/>
                        </a:lnTo>
                        <a:lnTo>
                          <a:pt x="21" y="14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7" name="Freeform 300"/>
                  <p:cNvSpPr/>
                  <p:nvPr/>
                </p:nvSpPr>
                <p:spPr>
                  <a:xfrm>
                    <a:off x="588" y="1739"/>
                    <a:ext cx="24" cy="19"/>
                  </a:xfrm>
                  <a:custGeom>
                    <a:avLst/>
                    <a:gdLst>
                      <a:gd name="txL" fmla="*/ 0 w 24"/>
                      <a:gd name="txT" fmla="*/ 0 h 19"/>
                      <a:gd name="txR" fmla="*/ 24 w 24"/>
                      <a:gd name="txB" fmla="*/ 19 h 19"/>
                    </a:gdLst>
                    <a:ahLst/>
                    <a:cxnLst>
                      <a:cxn ang="0">
                        <a:pos x="21" y="14"/>
                      </a:cxn>
                      <a:cxn ang="0">
                        <a:pos x="0" y="19"/>
                      </a:cxn>
                      <a:cxn ang="0">
                        <a:pos x="0" y="14"/>
                      </a:cxn>
                      <a:cxn ang="0">
                        <a:pos x="8" y="3"/>
                      </a:cxn>
                      <a:cxn ang="0">
                        <a:pos x="20" y="0"/>
                      </a:cxn>
                      <a:cxn ang="0">
                        <a:pos x="24" y="9"/>
                      </a:cxn>
                      <a:cxn ang="0">
                        <a:pos x="21" y="14"/>
                      </a:cxn>
                    </a:cxnLst>
                    <a:rect l="txL" t="txT" r="txR" b="txB"/>
                    <a:pathLst>
                      <a:path w="24" h="19">
                        <a:moveTo>
                          <a:pt x="21" y="14"/>
                        </a:moveTo>
                        <a:lnTo>
                          <a:pt x="0" y="19"/>
                        </a:lnTo>
                        <a:lnTo>
                          <a:pt x="0" y="14"/>
                        </a:lnTo>
                        <a:lnTo>
                          <a:pt x="8" y="3"/>
                        </a:lnTo>
                        <a:lnTo>
                          <a:pt x="20" y="0"/>
                        </a:lnTo>
                        <a:lnTo>
                          <a:pt x="24" y="9"/>
                        </a:lnTo>
                        <a:lnTo>
                          <a:pt x="21" y="14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8" name="Freeform 301"/>
                  <p:cNvSpPr/>
                  <p:nvPr/>
                </p:nvSpPr>
                <p:spPr>
                  <a:xfrm>
                    <a:off x="590" y="1756"/>
                    <a:ext cx="19" cy="21"/>
                  </a:xfrm>
                  <a:custGeom>
                    <a:avLst/>
                    <a:gdLst>
                      <a:gd name="txL" fmla="*/ 0 w 19"/>
                      <a:gd name="txT" fmla="*/ 0 h 21"/>
                      <a:gd name="txR" fmla="*/ 19 w 19"/>
                      <a:gd name="txB" fmla="*/ 21 h 21"/>
                    </a:gdLst>
                    <a:ahLst/>
                    <a:cxnLst>
                      <a:cxn ang="0">
                        <a:pos x="18" y="0"/>
                      </a:cxn>
                      <a:cxn ang="0">
                        <a:pos x="19" y="10"/>
                      </a:cxn>
                      <a:cxn ang="0">
                        <a:pos x="6" y="21"/>
                      </a:cxn>
                      <a:cxn ang="0">
                        <a:pos x="4" y="21"/>
                      </a:cxn>
                      <a:cxn ang="0">
                        <a:pos x="2" y="10"/>
                      </a:cxn>
                      <a:cxn ang="0">
                        <a:pos x="0" y="3"/>
                      </a:cxn>
                      <a:cxn ang="0">
                        <a:pos x="18" y="0"/>
                      </a:cxn>
                    </a:cxnLst>
                    <a:rect l="txL" t="txT" r="txR" b="txB"/>
                    <a:pathLst>
                      <a:path w="19" h="21">
                        <a:moveTo>
                          <a:pt x="18" y="0"/>
                        </a:moveTo>
                        <a:lnTo>
                          <a:pt x="19" y="10"/>
                        </a:lnTo>
                        <a:lnTo>
                          <a:pt x="6" y="21"/>
                        </a:lnTo>
                        <a:lnTo>
                          <a:pt x="4" y="21"/>
                        </a:lnTo>
                        <a:lnTo>
                          <a:pt x="2" y="10"/>
                        </a:lnTo>
                        <a:lnTo>
                          <a:pt x="0" y="3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09" name="Freeform 302"/>
                  <p:cNvSpPr/>
                  <p:nvPr/>
                </p:nvSpPr>
                <p:spPr>
                  <a:xfrm>
                    <a:off x="590" y="1756"/>
                    <a:ext cx="19" cy="21"/>
                  </a:xfrm>
                  <a:custGeom>
                    <a:avLst/>
                    <a:gdLst>
                      <a:gd name="txL" fmla="*/ 0 w 19"/>
                      <a:gd name="txT" fmla="*/ 0 h 21"/>
                      <a:gd name="txR" fmla="*/ 19 w 19"/>
                      <a:gd name="txB" fmla="*/ 21 h 21"/>
                    </a:gdLst>
                    <a:ahLst/>
                    <a:cxnLst>
                      <a:cxn ang="0">
                        <a:pos x="18" y="0"/>
                      </a:cxn>
                      <a:cxn ang="0">
                        <a:pos x="19" y="10"/>
                      </a:cxn>
                      <a:cxn ang="0">
                        <a:pos x="6" y="21"/>
                      </a:cxn>
                      <a:cxn ang="0">
                        <a:pos x="4" y="21"/>
                      </a:cxn>
                      <a:cxn ang="0">
                        <a:pos x="2" y="10"/>
                      </a:cxn>
                      <a:cxn ang="0">
                        <a:pos x="0" y="3"/>
                      </a:cxn>
                      <a:cxn ang="0">
                        <a:pos x="18" y="0"/>
                      </a:cxn>
                    </a:cxnLst>
                    <a:rect l="txL" t="txT" r="txR" b="txB"/>
                    <a:pathLst>
                      <a:path w="19" h="21">
                        <a:moveTo>
                          <a:pt x="18" y="0"/>
                        </a:moveTo>
                        <a:lnTo>
                          <a:pt x="19" y="10"/>
                        </a:lnTo>
                        <a:lnTo>
                          <a:pt x="6" y="21"/>
                        </a:lnTo>
                        <a:lnTo>
                          <a:pt x="4" y="21"/>
                        </a:lnTo>
                        <a:lnTo>
                          <a:pt x="2" y="10"/>
                        </a:lnTo>
                        <a:lnTo>
                          <a:pt x="0" y="3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0" name="Freeform 303"/>
                  <p:cNvSpPr/>
                  <p:nvPr/>
                </p:nvSpPr>
                <p:spPr>
                  <a:xfrm>
                    <a:off x="594" y="1740"/>
                    <a:ext cx="139" cy="124"/>
                  </a:xfrm>
                  <a:custGeom>
                    <a:avLst/>
                    <a:gdLst>
                      <a:gd name="txL" fmla="*/ 0 w 139"/>
                      <a:gd name="txT" fmla="*/ 0 h 124"/>
                      <a:gd name="txR" fmla="*/ 139 w 139"/>
                      <a:gd name="txB" fmla="*/ 124 h 124"/>
                    </a:gdLst>
                    <a:ahLst/>
                    <a:cxnLst>
                      <a:cxn ang="0">
                        <a:pos x="43" y="98"/>
                      </a:cxn>
                      <a:cxn ang="0">
                        <a:pos x="21" y="87"/>
                      </a:cxn>
                      <a:cxn ang="0">
                        <a:pos x="15" y="82"/>
                      </a:cxn>
                      <a:cxn ang="0">
                        <a:pos x="0" y="60"/>
                      </a:cxn>
                      <a:cxn ang="0">
                        <a:pos x="0" y="39"/>
                      </a:cxn>
                      <a:cxn ang="0">
                        <a:pos x="1" y="39"/>
                      </a:cxn>
                      <a:cxn ang="0">
                        <a:pos x="15" y="26"/>
                      </a:cxn>
                      <a:cxn ang="0">
                        <a:pos x="14" y="16"/>
                      </a:cxn>
                      <a:cxn ang="0">
                        <a:pos x="16" y="9"/>
                      </a:cxn>
                      <a:cxn ang="0">
                        <a:pos x="12" y="0"/>
                      </a:cxn>
                      <a:cxn ang="0">
                        <a:pos x="28" y="0"/>
                      </a:cxn>
                      <a:cxn ang="0">
                        <a:pos x="56" y="0"/>
                      </a:cxn>
                      <a:cxn ang="0">
                        <a:pos x="60" y="0"/>
                      </a:cxn>
                      <a:cxn ang="0">
                        <a:pos x="102" y="22"/>
                      </a:cxn>
                      <a:cxn ang="0">
                        <a:pos x="106" y="31"/>
                      </a:cxn>
                      <a:cxn ang="0">
                        <a:pos x="125" y="42"/>
                      </a:cxn>
                      <a:cxn ang="0">
                        <a:pos x="124" y="41"/>
                      </a:cxn>
                      <a:cxn ang="0">
                        <a:pos x="117" y="59"/>
                      </a:cxn>
                      <a:cxn ang="0">
                        <a:pos x="127" y="70"/>
                      </a:cxn>
                      <a:cxn ang="0">
                        <a:pos x="125" y="91"/>
                      </a:cxn>
                      <a:cxn ang="0">
                        <a:pos x="131" y="102"/>
                      </a:cxn>
                      <a:cxn ang="0">
                        <a:pos x="139" y="111"/>
                      </a:cxn>
                      <a:cxn ang="0">
                        <a:pos x="139" y="109"/>
                      </a:cxn>
                      <a:cxn ang="0">
                        <a:pos x="123" y="120"/>
                      </a:cxn>
                      <a:cxn ang="0">
                        <a:pos x="88" y="124"/>
                      </a:cxn>
                      <a:cxn ang="0">
                        <a:pos x="68" y="122"/>
                      </a:cxn>
                      <a:cxn ang="0">
                        <a:pos x="62" y="102"/>
                      </a:cxn>
                      <a:cxn ang="0">
                        <a:pos x="56" y="99"/>
                      </a:cxn>
                      <a:cxn ang="0">
                        <a:pos x="43" y="98"/>
                      </a:cxn>
                    </a:cxnLst>
                    <a:rect l="txL" t="txT" r="txR" b="txB"/>
                    <a:pathLst>
                      <a:path w="139" h="124">
                        <a:moveTo>
                          <a:pt x="43" y="98"/>
                        </a:moveTo>
                        <a:lnTo>
                          <a:pt x="21" y="87"/>
                        </a:lnTo>
                        <a:lnTo>
                          <a:pt x="15" y="82"/>
                        </a:lnTo>
                        <a:lnTo>
                          <a:pt x="0" y="60"/>
                        </a:lnTo>
                        <a:lnTo>
                          <a:pt x="0" y="39"/>
                        </a:lnTo>
                        <a:lnTo>
                          <a:pt x="1" y="39"/>
                        </a:lnTo>
                        <a:lnTo>
                          <a:pt x="15" y="26"/>
                        </a:lnTo>
                        <a:lnTo>
                          <a:pt x="14" y="16"/>
                        </a:lnTo>
                        <a:lnTo>
                          <a:pt x="16" y="9"/>
                        </a:lnTo>
                        <a:lnTo>
                          <a:pt x="12" y="0"/>
                        </a:lnTo>
                        <a:lnTo>
                          <a:pt x="28" y="0"/>
                        </a:lnTo>
                        <a:lnTo>
                          <a:pt x="56" y="0"/>
                        </a:lnTo>
                        <a:lnTo>
                          <a:pt x="60" y="0"/>
                        </a:lnTo>
                        <a:lnTo>
                          <a:pt x="102" y="22"/>
                        </a:lnTo>
                        <a:lnTo>
                          <a:pt x="106" y="31"/>
                        </a:lnTo>
                        <a:lnTo>
                          <a:pt x="125" y="42"/>
                        </a:lnTo>
                        <a:lnTo>
                          <a:pt x="124" y="41"/>
                        </a:lnTo>
                        <a:lnTo>
                          <a:pt x="117" y="59"/>
                        </a:lnTo>
                        <a:lnTo>
                          <a:pt x="127" y="70"/>
                        </a:lnTo>
                        <a:lnTo>
                          <a:pt x="125" y="91"/>
                        </a:lnTo>
                        <a:lnTo>
                          <a:pt x="131" y="102"/>
                        </a:lnTo>
                        <a:lnTo>
                          <a:pt x="139" y="111"/>
                        </a:lnTo>
                        <a:lnTo>
                          <a:pt x="139" y="109"/>
                        </a:lnTo>
                        <a:lnTo>
                          <a:pt x="123" y="120"/>
                        </a:lnTo>
                        <a:lnTo>
                          <a:pt x="88" y="124"/>
                        </a:lnTo>
                        <a:lnTo>
                          <a:pt x="68" y="122"/>
                        </a:lnTo>
                        <a:lnTo>
                          <a:pt x="62" y="102"/>
                        </a:lnTo>
                        <a:lnTo>
                          <a:pt x="56" y="99"/>
                        </a:lnTo>
                        <a:lnTo>
                          <a:pt x="43" y="9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1" name="Freeform 304"/>
                  <p:cNvSpPr/>
                  <p:nvPr/>
                </p:nvSpPr>
                <p:spPr>
                  <a:xfrm>
                    <a:off x="594" y="1740"/>
                    <a:ext cx="139" cy="124"/>
                  </a:xfrm>
                  <a:custGeom>
                    <a:avLst/>
                    <a:gdLst>
                      <a:gd name="txL" fmla="*/ 0 w 139"/>
                      <a:gd name="txT" fmla="*/ 0 h 124"/>
                      <a:gd name="txR" fmla="*/ 139 w 139"/>
                      <a:gd name="txB" fmla="*/ 124 h 124"/>
                    </a:gdLst>
                    <a:ahLst/>
                    <a:cxnLst>
                      <a:cxn ang="0">
                        <a:pos x="43" y="98"/>
                      </a:cxn>
                      <a:cxn ang="0">
                        <a:pos x="21" y="87"/>
                      </a:cxn>
                      <a:cxn ang="0">
                        <a:pos x="15" y="82"/>
                      </a:cxn>
                      <a:cxn ang="0">
                        <a:pos x="0" y="60"/>
                      </a:cxn>
                      <a:cxn ang="0">
                        <a:pos x="0" y="39"/>
                      </a:cxn>
                      <a:cxn ang="0">
                        <a:pos x="1" y="39"/>
                      </a:cxn>
                      <a:cxn ang="0">
                        <a:pos x="15" y="26"/>
                      </a:cxn>
                      <a:cxn ang="0">
                        <a:pos x="14" y="16"/>
                      </a:cxn>
                      <a:cxn ang="0">
                        <a:pos x="16" y="9"/>
                      </a:cxn>
                      <a:cxn ang="0">
                        <a:pos x="12" y="0"/>
                      </a:cxn>
                      <a:cxn ang="0">
                        <a:pos x="28" y="0"/>
                      </a:cxn>
                      <a:cxn ang="0">
                        <a:pos x="56" y="0"/>
                      </a:cxn>
                      <a:cxn ang="0">
                        <a:pos x="60" y="0"/>
                      </a:cxn>
                      <a:cxn ang="0">
                        <a:pos x="102" y="22"/>
                      </a:cxn>
                      <a:cxn ang="0">
                        <a:pos x="106" y="31"/>
                      </a:cxn>
                      <a:cxn ang="0">
                        <a:pos x="125" y="42"/>
                      </a:cxn>
                      <a:cxn ang="0">
                        <a:pos x="124" y="41"/>
                      </a:cxn>
                      <a:cxn ang="0">
                        <a:pos x="117" y="59"/>
                      </a:cxn>
                      <a:cxn ang="0">
                        <a:pos x="127" y="70"/>
                      </a:cxn>
                      <a:cxn ang="0">
                        <a:pos x="125" y="91"/>
                      </a:cxn>
                      <a:cxn ang="0">
                        <a:pos x="131" y="102"/>
                      </a:cxn>
                      <a:cxn ang="0">
                        <a:pos x="139" y="111"/>
                      </a:cxn>
                      <a:cxn ang="0">
                        <a:pos x="139" y="109"/>
                      </a:cxn>
                      <a:cxn ang="0">
                        <a:pos x="123" y="120"/>
                      </a:cxn>
                      <a:cxn ang="0">
                        <a:pos x="88" y="124"/>
                      </a:cxn>
                      <a:cxn ang="0">
                        <a:pos x="68" y="122"/>
                      </a:cxn>
                      <a:cxn ang="0">
                        <a:pos x="62" y="102"/>
                      </a:cxn>
                      <a:cxn ang="0">
                        <a:pos x="56" y="99"/>
                      </a:cxn>
                      <a:cxn ang="0">
                        <a:pos x="43" y="98"/>
                      </a:cxn>
                    </a:cxnLst>
                    <a:rect l="txL" t="txT" r="txR" b="txB"/>
                    <a:pathLst>
                      <a:path w="139" h="124">
                        <a:moveTo>
                          <a:pt x="43" y="98"/>
                        </a:moveTo>
                        <a:lnTo>
                          <a:pt x="21" y="87"/>
                        </a:lnTo>
                        <a:lnTo>
                          <a:pt x="15" y="82"/>
                        </a:lnTo>
                        <a:lnTo>
                          <a:pt x="0" y="60"/>
                        </a:lnTo>
                        <a:lnTo>
                          <a:pt x="0" y="39"/>
                        </a:lnTo>
                        <a:lnTo>
                          <a:pt x="1" y="39"/>
                        </a:lnTo>
                        <a:lnTo>
                          <a:pt x="15" y="26"/>
                        </a:lnTo>
                        <a:lnTo>
                          <a:pt x="14" y="16"/>
                        </a:lnTo>
                        <a:lnTo>
                          <a:pt x="16" y="9"/>
                        </a:lnTo>
                        <a:lnTo>
                          <a:pt x="12" y="0"/>
                        </a:lnTo>
                        <a:lnTo>
                          <a:pt x="28" y="0"/>
                        </a:lnTo>
                        <a:lnTo>
                          <a:pt x="56" y="0"/>
                        </a:lnTo>
                        <a:lnTo>
                          <a:pt x="60" y="0"/>
                        </a:lnTo>
                        <a:lnTo>
                          <a:pt x="102" y="22"/>
                        </a:lnTo>
                        <a:lnTo>
                          <a:pt x="106" y="31"/>
                        </a:lnTo>
                        <a:lnTo>
                          <a:pt x="125" y="42"/>
                        </a:lnTo>
                        <a:lnTo>
                          <a:pt x="124" y="41"/>
                        </a:lnTo>
                        <a:lnTo>
                          <a:pt x="117" y="59"/>
                        </a:lnTo>
                        <a:lnTo>
                          <a:pt x="127" y="70"/>
                        </a:lnTo>
                        <a:lnTo>
                          <a:pt x="125" y="91"/>
                        </a:lnTo>
                        <a:lnTo>
                          <a:pt x="131" y="102"/>
                        </a:lnTo>
                        <a:lnTo>
                          <a:pt x="139" y="111"/>
                        </a:lnTo>
                        <a:lnTo>
                          <a:pt x="139" y="109"/>
                        </a:lnTo>
                        <a:lnTo>
                          <a:pt x="123" y="120"/>
                        </a:lnTo>
                        <a:lnTo>
                          <a:pt x="88" y="124"/>
                        </a:lnTo>
                        <a:lnTo>
                          <a:pt x="68" y="122"/>
                        </a:lnTo>
                        <a:lnTo>
                          <a:pt x="62" y="102"/>
                        </a:lnTo>
                        <a:lnTo>
                          <a:pt x="56" y="99"/>
                        </a:lnTo>
                        <a:lnTo>
                          <a:pt x="43" y="9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2" name="Freeform 305"/>
                  <p:cNvSpPr/>
                  <p:nvPr/>
                </p:nvSpPr>
                <p:spPr>
                  <a:xfrm>
                    <a:off x="498" y="1825"/>
                    <a:ext cx="148" cy="112"/>
                  </a:xfrm>
                  <a:custGeom>
                    <a:avLst/>
                    <a:gdLst>
                      <a:gd name="txL" fmla="*/ 0 w 148"/>
                      <a:gd name="txT" fmla="*/ 0 h 112"/>
                      <a:gd name="txR" fmla="*/ 148 w 148"/>
                      <a:gd name="txB" fmla="*/ 112 h 112"/>
                    </a:gdLst>
                    <a:ahLst/>
                    <a:cxnLst>
                      <a:cxn ang="0">
                        <a:pos x="25" y="31"/>
                      </a:cxn>
                      <a:cxn ang="0">
                        <a:pos x="52" y="41"/>
                      </a:cxn>
                      <a:cxn ang="0">
                        <a:pos x="64" y="39"/>
                      </a:cxn>
                      <a:cxn ang="0">
                        <a:pos x="84" y="54"/>
                      </a:cxn>
                      <a:cxn ang="0">
                        <a:pos x="95" y="56"/>
                      </a:cxn>
                      <a:cxn ang="0">
                        <a:pos x="96" y="44"/>
                      </a:cxn>
                      <a:cxn ang="0">
                        <a:pos x="88" y="46"/>
                      </a:cxn>
                      <a:cxn ang="0">
                        <a:pos x="83" y="40"/>
                      </a:cxn>
                      <a:cxn ang="0">
                        <a:pos x="86" y="10"/>
                      </a:cxn>
                      <a:cxn ang="0">
                        <a:pos x="90" y="3"/>
                      </a:cxn>
                      <a:cxn ang="0">
                        <a:pos x="108" y="0"/>
                      </a:cxn>
                      <a:cxn ang="0">
                        <a:pos x="112" y="0"/>
                      </a:cxn>
                      <a:cxn ang="0">
                        <a:pos x="117" y="4"/>
                      </a:cxn>
                      <a:cxn ang="0">
                        <a:pos x="140" y="13"/>
                      </a:cxn>
                      <a:cxn ang="0">
                        <a:pos x="148" y="28"/>
                      </a:cxn>
                      <a:cxn ang="0">
                        <a:pos x="144" y="38"/>
                      </a:cxn>
                      <a:cxn ang="0">
                        <a:pos x="146" y="48"/>
                      </a:cxn>
                      <a:cxn ang="0">
                        <a:pos x="137" y="62"/>
                      </a:cxn>
                      <a:cxn ang="0">
                        <a:pos x="143" y="66"/>
                      </a:cxn>
                      <a:cxn ang="0">
                        <a:pos x="140" y="66"/>
                      </a:cxn>
                      <a:cxn ang="0">
                        <a:pos x="103" y="78"/>
                      </a:cxn>
                      <a:cxn ang="0">
                        <a:pos x="104" y="84"/>
                      </a:cxn>
                      <a:cxn ang="0">
                        <a:pos x="90" y="86"/>
                      </a:cxn>
                      <a:cxn ang="0">
                        <a:pos x="83" y="96"/>
                      </a:cxn>
                      <a:cxn ang="0">
                        <a:pos x="59" y="112"/>
                      </a:cxn>
                      <a:cxn ang="0">
                        <a:pos x="39" y="110"/>
                      </a:cxn>
                      <a:cxn ang="0">
                        <a:pos x="39" y="109"/>
                      </a:cxn>
                      <a:cxn ang="0">
                        <a:pos x="25" y="104"/>
                      </a:cxn>
                      <a:cxn ang="0">
                        <a:pos x="15" y="108"/>
                      </a:cxn>
                      <a:cxn ang="0">
                        <a:pos x="1" y="96"/>
                      </a:cxn>
                      <a:cxn ang="0">
                        <a:pos x="0" y="56"/>
                      </a:cxn>
                      <a:cxn ang="0">
                        <a:pos x="26" y="55"/>
                      </a:cxn>
                      <a:cxn ang="0">
                        <a:pos x="25" y="31"/>
                      </a:cxn>
                    </a:cxnLst>
                    <a:rect l="txL" t="txT" r="txR" b="txB"/>
                    <a:pathLst>
                      <a:path w="148" h="112">
                        <a:moveTo>
                          <a:pt x="25" y="31"/>
                        </a:moveTo>
                        <a:lnTo>
                          <a:pt x="52" y="41"/>
                        </a:lnTo>
                        <a:lnTo>
                          <a:pt x="64" y="39"/>
                        </a:lnTo>
                        <a:lnTo>
                          <a:pt x="84" y="54"/>
                        </a:lnTo>
                        <a:lnTo>
                          <a:pt x="95" y="56"/>
                        </a:lnTo>
                        <a:lnTo>
                          <a:pt x="96" y="44"/>
                        </a:lnTo>
                        <a:lnTo>
                          <a:pt x="88" y="46"/>
                        </a:lnTo>
                        <a:lnTo>
                          <a:pt x="83" y="40"/>
                        </a:lnTo>
                        <a:lnTo>
                          <a:pt x="86" y="10"/>
                        </a:lnTo>
                        <a:lnTo>
                          <a:pt x="90" y="3"/>
                        </a:lnTo>
                        <a:lnTo>
                          <a:pt x="108" y="0"/>
                        </a:lnTo>
                        <a:lnTo>
                          <a:pt x="112" y="0"/>
                        </a:lnTo>
                        <a:lnTo>
                          <a:pt x="117" y="4"/>
                        </a:lnTo>
                        <a:lnTo>
                          <a:pt x="140" y="13"/>
                        </a:lnTo>
                        <a:lnTo>
                          <a:pt x="148" y="28"/>
                        </a:lnTo>
                        <a:lnTo>
                          <a:pt x="144" y="38"/>
                        </a:lnTo>
                        <a:lnTo>
                          <a:pt x="146" y="48"/>
                        </a:lnTo>
                        <a:lnTo>
                          <a:pt x="137" y="62"/>
                        </a:lnTo>
                        <a:lnTo>
                          <a:pt x="143" y="66"/>
                        </a:lnTo>
                        <a:lnTo>
                          <a:pt x="140" y="66"/>
                        </a:lnTo>
                        <a:lnTo>
                          <a:pt x="103" y="78"/>
                        </a:lnTo>
                        <a:lnTo>
                          <a:pt x="104" y="84"/>
                        </a:lnTo>
                        <a:lnTo>
                          <a:pt x="90" y="86"/>
                        </a:lnTo>
                        <a:lnTo>
                          <a:pt x="83" y="96"/>
                        </a:lnTo>
                        <a:lnTo>
                          <a:pt x="59" y="112"/>
                        </a:lnTo>
                        <a:lnTo>
                          <a:pt x="39" y="110"/>
                        </a:lnTo>
                        <a:lnTo>
                          <a:pt x="39" y="109"/>
                        </a:lnTo>
                        <a:lnTo>
                          <a:pt x="25" y="104"/>
                        </a:lnTo>
                        <a:lnTo>
                          <a:pt x="15" y="108"/>
                        </a:lnTo>
                        <a:lnTo>
                          <a:pt x="1" y="96"/>
                        </a:lnTo>
                        <a:lnTo>
                          <a:pt x="0" y="56"/>
                        </a:lnTo>
                        <a:lnTo>
                          <a:pt x="26" y="55"/>
                        </a:lnTo>
                        <a:lnTo>
                          <a:pt x="25" y="3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3" name="Freeform 306"/>
                  <p:cNvSpPr/>
                  <p:nvPr/>
                </p:nvSpPr>
                <p:spPr>
                  <a:xfrm>
                    <a:off x="498" y="1825"/>
                    <a:ext cx="148" cy="112"/>
                  </a:xfrm>
                  <a:custGeom>
                    <a:avLst/>
                    <a:gdLst>
                      <a:gd name="txL" fmla="*/ 0 w 148"/>
                      <a:gd name="txT" fmla="*/ 0 h 112"/>
                      <a:gd name="txR" fmla="*/ 148 w 148"/>
                      <a:gd name="txB" fmla="*/ 112 h 112"/>
                    </a:gdLst>
                    <a:ahLst/>
                    <a:cxnLst>
                      <a:cxn ang="0">
                        <a:pos x="25" y="31"/>
                      </a:cxn>
                      <a:cxn ang="0">
                        <a:pos x="52" y="41"/>
                      </a:cxn>
                      <a:cxn ang="0">
                        <a:pos x="64" y="39"/>
                      </a:cxn>
                      <a:cxn ang="0">
                        <a:pos x="84" y="54"/>
                      </a:cxn>
                      <a:cxn ang="0">
                        <a:pos x="95" y="56"/>
                      </a:cxn>
                      <a:cxn ang="0">
                        <a:pos x="96" y="44"/>
                      </a:cxn>
                      <a:cxn ang="0">
                        <a:pos x="88" y="46"/>
                      </a:cxn>
                      <a:cxn ang="0">
                        <a:pos x="83" y="40"/>
                      </a:cxn>
                      <a:cxn ang="0">
                        <a:pos x="86" y="10"/>
                      </a:cxn>
                      <a:cxn ang="0">
                        <a:pos x="90" y="3"/>
                      </a:cxn>
                      <a:cxn ang="0">
                        <a:pos x="108" y="0"/>
                      </a:cxn>
                      <a:cxn ang="0">
                        <a:pos x="112" y="0"/>
                      </a:cxn>
                      <a:cxn ang="0">
                        <a:pos x="117" y="4"/>
                      </a:cxn>
                      <a:cxn ang="0">
                        <a:pos x="140" y="13"/>
                      </a:cxn>
                      <a:cxn ang="0">
                        <a:pos x="148" y="28"/>
                      </a:cxn>
                      <a:cxn ang="0">
                        <a:pos x="144" y="38"/>
                      </a:cxn>
                      <a:cxn ang="0">
                        <a:pos x="146" y="48"/>
                      </a:cxn>
                      <a:cxn ang="0">
                        <a:pos x="137" y="62"/>
                      </a:cxn>
                      <a:cxn ang="0">
                        <a:pos x="143" y="66"/>
                      </a:cxn>
                      <a:cxn ang="0">
                        <a:pos x="140" y="66"/>
                      </a:cxn>
                      <a:cxn ang="0">
                        <a:pos x="103" y="78"/>
                      </a:cxn>
                      <a:cxn ang="0">
                        <a:pos x="104" y="84"/>
                      </a:cxn>
                      <a:cxn ang="0">
                        <a:pos x="90" y="86"/>
                      </a:cxn>
                      <a:cxn ang="0">
                        <a:pos x="83" y="96"/>
                      </a:cxn>
                      <a:cxn ang="0">
                        <a:pos x="59" y="112"/>
                      </a:cxn>
                      <a:cxn ang="0">
                        <a:pos x="39" y="110"/>
                      </a:cxn>
                      <a:cxn ang="0">
                        <a:pos x="39" y="109"/>
                      </a:cxn>
                      <a:cxn ang="0">
                        <a:pos x="25" y="104"/>
                      </a:cxn>
                      <a:cxn ang="0">
                        <a:pos x="15" y="108"/>
                      </a:cxn>
                      <a:cxn ang="0">
                        <a:pos x="1" y="96"/>
                      </a:cxn>
                      <a:cxn ang="0">
                        <a:pos x="0" y="56"/>
                      </a:cxn>
                      <a:cxn ang="0">
                        <a:pos x="26" y="55"/>
                      </a:cxn>
                      <a:cxn ang="0">
                        <a:pos x="25" y="31"/>
                      </a:cxn>
                    </a:cxnLst>
                    <a:rect l="txL" t="txT" r="txR" b="txB"/>
                    <a:pathLst>
                      <a:path w="148" h="112">
                        <a:moveTo>
                          <a:pt x="25" y="31"/>
                        </a:moveTo>
                        <a:lnTo>
                          <a:pt x="52" y="41"/>
                        </a:lnTo>
                        <a:lnTo>
                          <a:pt x="64" y="39"/>
                        </a:lnTo>
                        <a:lnTo>
                          <a:pt x="84" y="54"/>
                        </a:lnTo>
                        <a:lnTo>
                          <a:pt x="95" y="56"/>
                        </a:lnTo>
                        <a:lnTo>
                          <a:pt x="96" y="44"/>
                        </a:lnTo>
                        <a:lnTo>
                          <a:pt x="88" y="46"/>
                        </a:lnTo>
                        <a:lnTo>
                          <a:pt x="83" y="40"/>
                        </a:lnTo>
                        <a:lnTo>
                          <a:pt x="86" y="10"/>
                        </a:lnTo>
                        <a:lnTo>
                          <a:pt x="90" y="3"/>
                        </a:lnTo>
                        <a:lnTo>
                          <a:pt x="108" y="0"/>
                        </a:lnTo>
                        <a:lnTo>
                          <a:pt x="112" y="0"/>
                        </a:lnTo>
                        <a:lnTo>
                          <a:pt x="117" y="4"/>
                        </a:lnTo>
                        <a:lnTo>
                          <a:pt x="140" y="13"/>
                        </a:lnTo>
                        <a:lnTo>
                          <a:pt x="148" y="28"/>
                        </a:lnTo>
                        <a:lnTo>
                          <a:pt x="144" y="38"/>
                        </a:lnTo>
                        <a:lnTo>
                          <a:pt x="146" y="48"/>
                        </a:lnTo>
                        <a:lnTo>
                          <a:pt x="137" y="62"/>
                        </a:lnTo>
                        <a:lnTo>
                          <a:pt x="143" y="66"/>
                        </a:lnTo>
                        <a:lnTo>
                          <a:pt x="140" y="66"/>
                        </a:lnTo>
                        <a:lnTo>
                          <a:pt x="103" y="78"/>
                        </a:lnTo>
                        <a:lnTo>
                          <a:pt x="104" y="84"/>
                        </a:lnTo>
                        <a:lnTo>
                          <a:pt x="90" y="86"/>
                        </a:lnTo>
                        <a:lnTo>
                          <a:pt x="83" y="96"/>
                        </a:lnTo>
                        <a:lnTo>
                          <a:pt x="59" y="112"/>
                        </a:lnTo>
                        <a:lnTo>
                          <a:pt x="39" y="110"/>
                        </a:lnTo>
                        <a:lnTo>
                          <a:pt x="39" y="109"/>
                        </a:lnTo>
                        <a:lnTo>
                          <a:pt x="25" y="104"/>
                        </a:lnTo>
                        <a:lnTo>
                          <a:pt x="15" y="108"/>
                        </a:lnTo>
                        <a:lnTo>
                          <a:pt x="1" y="96"/>
                        </a:lnTo>
                        <a:lnTo>
                          <a:pt x="0" y="56"/>
                        </a:lnTo>
                        <a:lnTo>
                          <a:pt x="26" y="55"/>
                        </a:lnTo>
                        <a:lnTo>
                          <a:pt x="25" y="3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4" name="Freeform 307"/>
                  <p:cNvSpPr/>
                  <p:nvPr/>
                </p:nvSpPr>
                <p:spPr>
                  <a:xfrm>
                    <a:off x="368" y="1925"/>
                    <a:ext cx="171" cy="153"/>
                  </a:xfrm>
                  <a:custGeom>
                    <a:avLst/>
                    <a:gdLst>
                      <a:gd name="txL" fmla="*/ 0 w 171"/>
                      <a:gd name="txT" fmla="*/ 0 h 153"/>
                      <a:gd name="txR" fmla="*/ 171 w 171"/>
                      <a:gd name="txB" fmla="*/ 153 h 153"/>
                    </a:gdLst>
                    <a:ahLst/>
                    <a:cxnLst>
                      <a:cxn ang="0">
                        <a:pos x="60" y="148"/>
                      </a:cxn>
                      <a:cxn ang="0">
                        <a:pos x="46" y="133"/>
                      </a:cxn>
                      <a:cxn ang="0">
                        <a:pos x="35" y="88"/>
                      </a:cxn>
                      <a:cxn ang="0">
                        <a:pos x="35" y="69"/>
                      </a:cxn>
                      <a:cxn ang="0">
                        <a:pos x="1" y="13"/>
                      </a:cxn>
                      <a:cxn ang="0">
                        <a:pos x="0" y="5"/>
                      </a:cxn>
                      <a:cxn ang="0">
                        <a:pos x="21" y="0"/>
                      </a:cxn>
                      <a:cxn ang="0">
                        <a:pos x="30" y="5"/>
                      </a:cxn>
                      <a:cxn ang="0">
                        <a:pos x="85" y="5"/>
                      </a:cxn>
                      <a:cxn ang="0">
                        <a:pos x="95" y="9"/>
                      </a:cxn>
                      <a:cxn ang="0">
                        <a:pos x="126" y="13"/>
                      </a:cxn>
                      <a:cxn ang="0">
                        <a:pos x="146" y="7"/>
                      </a:cxn>
                      <a:cxn ang="0">
                        <a:pos x="158" y="5"/>
                      </a:cxn>
                      <a:cxn ang="0">
                        <a:pos x="171" y="9"/>
                      </a:cxn>
                      <a:cxn ang="0">
                        <a:pos x="150" y="20"/>
                      </a:cxn>
                      <a:cxn ang="0">
                        <a:pos x="144" y="14"/>
                      </a:cxn>
                      <a:cxn ang="0">
                        <a:pos x="119" y="16"/>
                      </a:cxn>
                      <a:cxn ang="0">
                        <a:pos x="116" y="60"/>
                      </a:cxn>
                      <a:cxn ang="0">
                        <a:pos x="103" y="64"/>
                      </a:cxn>
                      <a:cxn ang="0">
                        <a:pos x="103" y="97"/>
                      </a:cxn>
                      <a:cxn ang="0">
                        <a:pos x="103" y="145"/>
                      </a:cxn>
                      <a:cxn ang="0">
                        <a:pos x="92" y="153"/>
                      </a:cxn>
                      <a:cxn ang="0">
                        <a:pos x="77" y="153"/>
                      </a:cxn>
                      <a:cxn ang="0">
                        <a:pos x="64" y="144"/>
                      </a:cxn>
                      <a:cxn ang="0">
                        <a:pos x="60" y="148"/>
                      </a:cxn>
                    </a:cxnLst>
                    <a:rect l="txL" t="txT" r="txR" b="txB"/>
                    <a:pathLst>
                      <a:path w="171" h="153">
                        <a:moveTo>
                          <a:pt x="60" y="148"/>
                        </a:moveTo>
                        <a:lnTo>
                          <a:pt x="46" y="133"/>
                        </a:lnTo>
                        <a:lnTo>
                          <a:pt x="35" y="88"/>
                        </a:lnTo>
                        <a:lnTo>
                          <a:pt x="35" y="69"/>
                        </a:lnTo>
                        <a:lnTo>
                          <a:pt x="1" y="13"/>
                        </a:lnTo>
                        <a:lnTo>
                          <a:pt x="0" y="5"/>
                        </a:lnTo>
                        <a:lnTo>
                          <a:pt x="21" y="0"/>
                        </a:lnTo>
                        <a:lnTo>
                          <a:pt x="30" y="5"/>
                        </a:lnTo>
                        <a:lnTo>
                          <a:pt x="85" y="5"/>
                        </a:lnTo>
                        <a:lnTo>
                          <a:pt x="95" y="9"/>
                        </a:lnTo>
                        <a:lnTo>
                          <a:pt x="126" y="13"/>
                        </a:lnTo>
                        <a:lnTo>
                          <a:pt x="146" y="7"/>
                        </a:lnTo>
                        <a:lnTo>
                          <a:pt x="158" y="5"/>
                        </a:lnTo>
                        <a:lnTo>
                          <a:pt x="171" y="9"/>
                        </a:lnTo>
                        <a:lnTo>
                          <a:pt x="150" y="20"/>
                        </a:lnTo>
                        <a:lnTo>
                          <a:pt x="144" y="14"/>
                        </a:lnTo>
                        <a:lnTo>
                          <a:pt x="119" y="16"/>
                        </a:lnTo>
                        <a:lnTo>
                          <a:pt x="116" y="60"/>
                        </a:lnTo>
                        <a:lnTo>
                          <a:pt x="103" y="64"/>
                        </a:lnTo>
                        <a:lnTo>
                          <a:pt x="103" y="97"/>
                        </a:lnTo>
                        <a:lnTo>
                          <a:pt x="103" y="145"/>
                        </a:lnTo>
                        <a:lnTo>
                          <a:pt x="92" y="153"/>
                        </a:lnTo>
                        <a:lnTo>
                          <a:pt x="77" y="153"/>
                        </a:lnTo>
                        <a:lnTo>
                          <a:pt x="64" y="144"/>
                        </a:lnTo>
                        <a:lnTo>
                          <a:pt x="60" y="14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5" name="Freeform 308"/>
                  <p:cNvSpPr/>
                  <p:nvPr/>
                </p:nvSpPr>
                <p:spPr>
                  <a:xfrm>
                    <a:off x="368" y="1925"/>
                    <a:ext cx="171" cy="153"/>
                  </a:xfrm>
                  <a:custGeom>
                    <a:avLst/>
                    <a:gdLst>
                      <a:gd name="txL" fmla="*/ 0 w 171"/>
                      <a:gd name="txT" fmla="*/ 0 h 153"/>
                      <a:gd name="txR" fmla="*/ 171 w 171"/>
                      <a:gd name="txB" fmla="*/ 153 h 153"/>
                    </a:gdLst>
                    <a:ahLst/>
                    <a:cxnLst>
                      <a:cxn ang="0">
                        <a:pos x="60" y="148"/>
                      </a:cxn>
                      <a:cxn ang="0">
                        <a:pos x="46" y="133"/>
                      </a:cxn>
                      <a:cxn ang="0">
                        <a:pos x="35" y="88"/>
                      </a:cxn>
                      <a:cxn ang="0">
                        <a:pos x="35" y="69"/>
                      </a:cxn>
                      <a:cxn ang="0">
                        <a:pos x="1" y="13"/>
                      </a:cxn>
                      <a:cxn ang="0">
                        <a:pos x="0" y="5"/>
                      </a:cxn>
                      <a:cxn ang="0">
                        <a:pos x="21" y="0"/>
                      </a:cxn>
                      <a:cxn ang="0">
                        <a:pos x="30" y="5"/>
                      </a:cxn>
                      <a:cxn ang="0">
                        <a:pos x="85" y="5"/>
                      </a:cxn>
                      <a:cxn ang="0">
                        <a:pos x="95" y="9"/>
                      </a:cxn>
                      <a:cxn ang="0">
                        <a:pos x="126" y="13"/>
                      </a:cxn>
                      <a:cxn ang="0">
                        <a:pos x="146" y="7"/>
                      </a:cxn>
                      <a:cxn ang="0">
                        <a:pos x="158" y="5"/>
                      </a:cxn>
                      <a:cxn ang="0">
                        <a:pos x="171" y="9"/>
                      </a:cxn>
                      <a:cxn ang="0">
                        <a:pos x="150" y="20"/>
                      </a:cxn>
                      <a:cxn ang="0">
                        <a:pos x="144" y="14"/>
                      </a:cxn>
                      <a:cxn ang="0">
                        <a:pos x="119" y="16"/>
                      </a:cxn>
                      <a:cxn ang="0">
                        <a:pos x="116" y="60"/>
                      </a:cxn>
                      <a:cxn ang="0">
                        <a:pos x="103" y="64"/>
                      </a:cxn>
                      <a:cxn ang="0">
                        <a:pos x="103" y="97"/>
                      </a:cxn>
                      <a:cxn ang="0">
                        <a:pos x="103" y="145"/>
                      </a:cxn>
                      <a:cxn ang="0">
                        <a:pos x="92" y="153"/>
                      </a:cxn>
                      <a:cxn ang="0">
                        <a:pos x="77" y="153"/>
                      </a:cxn>
                      <a:cxn ang="0">
                        <a:pos x="64" y="144"/>
                      </a:cxn>
                      <a:cxn ang="0">
                        <a:pos x="60" y="148"/>
                      </a:cxn>
                    </a:cxnLst>
                    <a:rect l="txL" t="txT" r="txR" b="txB"/>
                    <a:pathLst>
                      <a:path w="171" h="153">
                        <a:moveTo>
                          <a:pt x="60" y="148"/>
                        </a:moveTo>
                        <a:lnTo>
                          <a:pt x="46" y="133"/>
                        </a:lnTo>
                        <a:lnTo>
                          <a:pt x="35" y="88"/>
                        </a:lnTo>
                        <a:lnTo>
                          <a:pt x="35" y="69"/>
                        </a:lnTo>
                        <a:lnTo>
                          <a:pt x="1" y="13"/>
                        </a:lnTo>
                        <a:lnTo>
                          <a:pt x="0" y="5"/>
                        </a:lnTo>
                        <a:lnTo>
                          <a:pt x="21" y="0"/>
                        </a:lnTo>
                        <a:lnTo>
                          <a:pt x="30" y="5"/>
                        </a:lnTo>
                        <a:lnTo>
                          <a:pt x="85" y="5"/>
                        </a:lnTo>
                        <a:lnTo>
                          <a:pt x="95" y="9"/>
                        </a:lnTo>
                        <a:lnTo>
                          <a:pt x="126" y="13"/>
                        </a:lnTo>
                        <a:lnTo>
                          <a:pt x="146" y="7"/>
                        </a:lnTo>
                        <a:lnTo>
                          <a:pt x="158" y="5"/>
                        </a:lnTo>
                        <a:lnTo>
                          <a:pt x="171" y="9"/>
                        </a:lnTo>
                        <a:lnTo>
                          <a:pt x="150" y="20"/>
                        </a:lnTo>
                        <a:lnTo>
                          <a:pt x="144" y="14"/>
                        </a:lnTo>
                        <a:lnTo>
                          <a:pt x="119" y="16"/>
                        </a:lnTo>
                        <a:lnTo>
                          <a:pt x="116" y="60"/>
                        </a:lnTo>
                        <a:lnTo>
                          <a:pt x="103" y="64"/>
                        </a:lnTo>
                        <a:lnTo>
                          <a:pt x="103" y="97"/>
                        </a:lnTo>
                        <a:lnTo>
                          <a:pt x="103" y="145"/>
                        </a:lnTo>
                        <a:lnTo>
                          <a:pt x="92" y="153"/>
                        </a:lnTo>
                        <a:lnTo>
                          <a:pt x="77" y="153"/>
                        </a:lnTo>
                        <a:lnTo>
                          <a:pt x="64" y="144"/>
                        </a:lnTo>
                        <a:lnTo>
                          <a:pt x="60" y="14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6" name="Freeform 309"/>
                  <p:cNvSpPr/>
                  <p:nvPr/>
                </p:nvSpPr>
                <p:spPr>
                  <a:xfrm>
                    <a:off x="370" y="1794"/>
                    <a:ext cx="156" cy="143"/>
                  </a:xfrm>
                  <a:custGeom>
                    <a:avLst/>
                    <a:gdLst>
                      <a:gd name="txL" fmla="*/ 0 w 156"/>
                      <a:gd name="txT" fmla="*/ 0 h 143"/>
                      <a:gd name="txR" fmla="*/ 156 w 156"/>
                      <a:gd name="txB" fmla="*/ 143 h 143"/>
                    </a:gdLst>
                    <a:ahLst/>
                    <a:cxnLst>
                      <a:cxn ang="0">
                        <a:pos x="0" y="135"/>
                      </a:cxn>
                      <a:cxn ang="0">
                        <a:pos x="20" y="130"/>
                      </a:cxn>
                      <a:cxn ang="0">
                        <a:pos x="30" y="135"/>
                      </a:cxn>
                      <a:cxn ang="0">
                        <a:pos x="84" y="135"/>
                      </a:cxn>
                      <a:cxn ang="0">
                        <a:pos x="93" y="139"/>
                      </a:cxn>
                      <a:cxn ang="0">
                        <a:pos x="124" y="143"/>
                      </a:cxn>
                      <a:cxn ang="0">
                        <a:pos x="144" y="138"/>
                      </a:cxn>
                      <a:cxn ang="0">
                        <a:pos x="131" y="125"/>
                      </a:cxn>
                      <a:cxn ang="0">
                        <a:pos x="129" y="85"/>
                      </a:cxn>
                      <a:cxn ang="0">
                        <a:pos x="156" y="81"/>
                      </a:cxn>
                      <a:cxn ang="0">
                        <a:pos x="155" y="58"/>
                      </a:cxn>
                      <a:cxn ang="0">
                        <a:pos x="131" y="63"/>
                      </a:cxn>
                      <a:cxn ang="0">
                        <a:pos x="129" y="60"/>
                      </a:cxn>
                      <a:cxn ang="0">
                        <a:pos x="132" y="52"/>
                      </a:cxn>
                      <a:cxn ang="0">
                        <a:pos x="126" y="43"/>
                      </a:cxn>
                      <a:cxn ang="0">
                        <a:pos x="126" y="20"/>
                      </a:cxn>
                      <a:cxn ang="0">
                        <a:pos x="114" y="15"/>
                      </a:cxn>
                      <a:cxn ang="0">
                        <a:pos x="114" y="12"/>
                      </a:cxn>
                      <a:cxn ang="0">
                        <a:pos x="98" y="14"/>
                      </a:cxn>
                      <a:cxn ang="0">
                        <a:pos x="94" y="24"/>
                      </a:cxn>
                      <a:cxn ang="0">
                        <a:pos x="78" y="26"/>
                      </a:cxn>
                      <a:cxn ang="0">
                        <a:pos x="65" y="16"/>
                      </a:cxn>
                      <a:cxn ang="0">
                        <a:pos x="62" y="3"/>
                      </a:cxn>
                      <a:cxn ang="0">
                        <a:pos x="54" y="0"/>
                      </a:cxn>
                      <a:cxn ang="0">
                        <a:pos x="23" y="0"/>
                      </a:cxn>
                      <a:cxn ang="0">
                        <a:pos x="11" y="6"/>
                      </a:cxn>
                      <a:cxn ang="0">
                        <a:pos x="15" y="28"/>
                      </a:cxn>
                      <a:cxn ang="0">
                        <a:pos x="16" y="38"/>
                      </a:cxn>
                      <a:cxn ang="0">
                        <a:pos x="27" y="63"/>
                      </a:cxn>
                      <a:cxn ang="0">
                        <a:pos x="21" y="79"/>
                      </a:cxn>
                      <a:cxn ang="0">
                        <a:pos x="12" y="86"/>
                      </a:cxn>
                      <a:cxn ang="0">
                        <a:pos x="1" y="118"/>
                      </a:cxn>
                      <a:cxn ang="0">
                        <a:pos x="0" y="135"/>
                      </a:cxn>
                    </a:cxnLst>
                    <a:rect l="txL" t="txT" r="txR" b="txB"/>
                    <a:pathLst>
                      <a:path w="156" h="143">
                        <a:moveTo>
                          <a:pt x="0" y="135"/>
                        </a:moveTo>
                        <a:lnTo>
                          <a:pt x="20" y="130"/>
                        </a:lnTo>
                        <a:lnTo>
                          <a:pt x="30" y="135"/>
                        </a:lnTo>
                        <a:lnTo>
                          <a:pt x="84" y="135"/>
                        </a:lnTo>
                        <a:lnTo>
                          <a:pt x="93" y="139"/>
                        </a:lnTo>
                        <a:lnTo>
                          <a:pt x="124" y="143"/>
                        </a:lnTo>
                        <a:lnTo>
                          <a:pt x="144" y="138"/>
                        </a:lnTo>
                        <a:lnTo>
                          <a:pt x="131" y="125"/>
                        </a:lnTo>
                        <a:lnTo>
                          <a:pt x="129" y="85"/>
                        </a:lnTo>
                        <a:lnTo>
                          <a:pt x="156" y="81"/>
                        </a:lnTo>
                        <a:lnTo>
                          <a:pt x="155" y="58"/>
                        </a:lnTo>
                        <a:lnTo>
                          <a:pt x="131" y="63"/>
                        </a:lnTo>
                        <a:lnTo>
                          <a:pt x="129" y="60"/>
                        </a:lnTo>
                        <a:lnTo>
                          <a:pt x="132" y="52"/>
                        </a:lnTo>
                        <a:lnTo>
                          <a:pt x="126" y="43"/>
                        </a:lnTo>
                        <a:lnTo>
                          <a:pt x="126" y="20"/>
                        </a:lnTo>
                        <a:lnTo>
                          <a:pt x="114" y="15"/>
                        </a:lnTo>
                        <a:lnTo>
                          <a:pt x="114" y="12"/>
                        </a:lnTo>
                        <a:lnTo>
                          <a:pt x="98" y="14"/>
                        </a:lnTo>
                        <a:lnTo>
                          <a:pt x="94" y="24"/>
                        </a:lnTo>
                        <a:lnTo>
                          <a:pt x="78" y="26"/>
                        </a:lnTo>
                        <a:lnTo>
                          <a:pt x="65" y="16"/>
                        </a:lnTo>
                        <a:lnTo>
                          <a:pt x="62" y="3"/>
                        </a:lnTo>
                        <a:lnTo>
                          <a:pt x="54" y="0"/>
                        </a:lnTo>
                        <a:lnTo>
                          <a:pt x="23" y="0"/>
                        </a:lnTo>
                        <a:lnTo>
                          <a:pt x="11" y="6"/>
                        </a:lnTo>
                        <a:lnTo>
                          <a:pt x="15" y="28"/>
                        </a:lnTo>
                        <a:lnTo>
                          <a:pt x="16" y="38"/>
                        </a:lnTo>
                        <a:lnTo>
                          <a:pt x="27" y="63"/>
                        </a:lnTo>
                        <a:lnTo>
                          <a:pt x="21" y="79"/>
                        </a:lnTo>
                        <a:lnTo>
                          <a:pt x="12" y="86"/>
                        </a:lnTo>
                        <a:lnTo>
                          <a:pt x="1" y="118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7" name="Freeform 310"/>
                  <p:cNvSpPr/>
                  <p:nvPr/>
                </p:nvSpPr>
                <p:spPr>
                  <a:xfrm>
                    <a:off x="370" y="1794"/>
                    <a:ext cx="156" cy="143"/>
                  </a:xfrm>
                  <a:custGeom>
                    <a:avLst/>
                    <a:gdLst>
                      <a:gd name="txL" fmla="*/ 0 w 156"/>
                      <a:gd name="txT" fmla="*/ 0 h 143"/>
                      <a:gd name="txR" fmla="*/ 156 w 156"/>
                      <a:gd name="txB" fmla="*/ 143 h 143"/>
                    </a:gdLst>
                    <a:ahLst/>
                    <a:cxnLst>
                      <a:cxn ang="0">
                        <a:pos x="0" y="135"/>
                      </a:cxn>
                      <a:cxn ang="0">
                        <a:pos x="20" y="130"/>
                      </a:cxn>
                      <a:cxn ang="0">
                        <a:pos x="30" y="135"/>
                      </a:cxn>
                      <a:cxn ang="0">
                        <a:pos x="84" y="135"/>
                      </a:cxn>
                      <a:cxn ang="0">
                        <a:pos x="93" y="139"/>
                      </a:cxn>
                      <a:cxn ang="0">
                        <a:pos x="124" y="143"/>
                      </a:cxn>
                      <a:cxn ang="0">
                        <a:pos x="144" y="138"/>
                      </a:cxn>
                      <a:cxn ang="0">
                        <a:pos x="131" y="125"/>
                      </a:cxn>
                      <a:cxn ang="0">
                        <a:pos x="129" y="85"/>
                      </a:cxn>
                      <a:cxn ang="0">
                        <a:pos x="156" y="81"/>
                      </a:cxn>
                      <a:cxn ang="0">
                        <a:pos x="155" y="58"/>
                      </a:cxn>
                      <a:cxn ang="0">
                        <a:pos x="131" y="63"/>
                      </a:cxn>
                      <a:cxn ang="0">
                        <a:pos x="129" y="60"/>
                      </a:cxn>
                      <a:cxn ang="0">
                        <a:pos x="132" y="52"/>
                      </a:cxn>
                      <a:cxn ang="0">
                        <a:pos x="126" y="43"/>
                      </a:cxn>
                      <a:cxn ang="0">
                        <a:pos x="126" y="20"/>
                      </a:cxn>
                      <a:cxn ang="0">
                        <a:pos x="114" y="15"/>
                      </a:cxn>
                      <a:cxn ang="0">
                        <a:pos x="114" y="12"/>
                      </a:cxn>
                      <a:cxn ang="0">
                        <a:pos x="98" y="14"/>
                      </a:cxn>
                      <a:cxn ang="0">
                        <a:pos x="94" y="24"/>
                      </a:cxn>
                      <a:cxn ang="0">
                        <a:pos x="78" y="26"/>
                      </a:cxn>
                      <a:cxn ang="0">
                        <a:pos x="65" y="16"/>
                      </a:cxn>
                      <a:cxn ang="0">
                        <a:pos x="62" y="3"/>
                      </a:cxn>
                      <a:cxn ang="0">
                        <a:pos x="54" y="0"/>
                      </a:cxn>
                      <a:cxn ang="0">
                        <a:pos x="23" y="0"/>
                      </a:cxn>
                      <a:cxn ang="0">
                        <a:pos x="11" y="6"/>
                      </a:cxn>
                      <a:cxn ang="0">
                        <a:pos x="15" y="28"/>
                      </a:cxn>
                      <a:cxn ang="0">
                        <a:pos x="16" y="38"/>
                      </a:cxn>
                      <a:cxn ang="0">
                        <a:pos x="27" y="63"/>
                      </a:cxn>
                      <a:cxn ang="0">
                        <a:pos x="21" y="79"/>
                      </a:cxn>
                      <a:cxn ang="0">
                        <a:pos x="12" y="86"/>
                      </a:cxn>
                      <a:cxn ang="0">
                        <a:pos x="1" y="118"/>
                      </a:cxn>
                      <a:cxn ang="0">
                        <a:pos x="0" y="135"/>
                      </a:cxn>
                    </a:cxnLst>
                    <a:rect l="txL" t="txT" r="txR" b="txB"/>
                    <a:pathLst>
                      <a:path w="156" h="143">
                        <a:moveTo>
                          <a:pt x="0" y="135"/>
                        </a:moveTo>
                        <a:lnTo>
                          <a:pt x="20" y="130"/>
                        </a:lnTo>
                        <a:lnTo>
                          <a:pt x="30" y="135"/>
                        </a:lnTo>
                        <a:lnTo>
                          <a:pt x="84" y="135"/>
                        </a:lnTo>
                        <a:lnTo>
                          <a:pt x="93" y="139"/>
                        </a:lnTo>
                        <a:lnTo>
                          <a:pt x="124" y="143"/>
                        </a:lnTo>
                        <a:lnTo>
                          <a:pt x="144" y="138"/>
                        </a:lnTo>
                        <a:lnTo>
                          <a:pt x="131" y="125"/>
                        </a:lnTo>
                        <a:lnTo>
                          <a:pt x="129" y="85"/>
                        </a:lnTo>
                        <a:lnTo>
                          <a:pt x="156" y="81"/>
                        </a:lnTo>
                        <a:lnTo>
                          <a:pt x="155" y="58"/>
                        </a:lnTo>
                        <a:lnTo>
                          <a:pt x="131" y="63"/>
                        </a:lnTo>
                        <a:lnTo>
                          <a:pt x="129" y="60"/>
                        </a:lnTo>
                        <a:lnTo>
                          <a:pt x="132" y="52"/>
                        </a:lnTo>
                        <a:lnTo>
                          <a:pt x="126" y="43"/>
                        </a:lnTo>
                        <a:lnTo>
                          <a:pt x="126" y="20"/>
                        </a:lnTo>
                        <a:lnTo>
                          <a:pt x="114" y="15"/>
                        </a:lnTo>
                        <a:lnTo>
                          <a:pt x="114" y="12"/>
                        </a:lnTo>
                        <a:lnTo>
                          <a:pt x="98" y="14"/>
                        </a:lnTo>
                        <a:lnTo>
                          <a:pt x="94" y="24"/>
                        </a:lnTo>
                        <a:lnTo>
                          <a:pt x="78" y="26"/>
                        </a:lnTo>
                        <a:lnTo>
                          <a:pt x="65" y="16"/>
                        </a:lnTo>
                        <a:lnTo>
                          <a:pt x="62" y="3"/>
                        </a:lnTo>
                        <a:lnTo>
                          <a:pt x="54" y="0"/>
                        </a:lnTo>
                        <a:lnTo>
                          <a:pt x="23" y="0"/>
                        </a:lnTo>
                        <a:lnTo>
                          <a:pt x="11" y="6"/>
                        </a:lnTo>
                        <a:lnTo>
                          <a:pt x="15" y="28"/>
                        </a:lnTo>
                        <a:lnTo>
                          <a:pt x="16" y="38"/>
                        </a:lnTo>
                        <a:lnTo>
                          <a:pt x="27" y="63"/>
                        </a:lnTo>
                        <a:lnTo>
                          <a:pt x="21" y="79"/>
                        </a:lnTo>
                        <a:lnTo>
                          <a:pt x="12" y="86"/>
                        </a:lnTo>
                        <a:lnTo>
                          <a:pt x="1" y="118"/>
                        </a:lnTo>
                        <a:lnTo>
                          <a:pt x="0" y="13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8" name="Freeform 311"/>
                  <p:cNvSpPr/>
                  <p:nvPr/>
                </p:nvSpPr>
                <p:spPr>
                  <a:xfrm>
                    <a:off x="376" y="1778"/>
                    <a:ext cx="19" cy="19"/>
                  </a:xfrm>
                  <a:custGeom>
                    <a:avLst/>
                    <a:gdLst>
                      <a:gd name="txL" fmla="*/ 0 w 19"/>
                      <a:gd name="txT" fmla="*/ 0 h 19"/>
                      <a:gd name="txR" fmla="*/ 19 w 19"/>
                      <a:gd name="txB" fmla="*/ 19 h 19"/>
                    </a:gdLst>
                    <a:ahLst/>
                    <a:cxnLst>
                      <a:cxn ang="0">
                        <a:pos x="19" y="4"/>
                      </a:cxn>
                      <a:cxn ang="0">
                        <a:pos x="6" y="19"/>
                      </a:cxn>
                      <a:cxn ang="0">
                        <a:pos x="0" y="6"/>
                      </a:cxn>
                      <a:cxn ang="0">
                        <a:pos x="11" y="0"/>
                      </a:cxn>
                      <a:cxn ang="0">
                        <a:pos x="19" y="4"/>
                      </a:cxn>
                    </a:cxnLst>
                    <a:rect l="txL" t="txT" r="txR" b="txB"/>
                    <a:pathLst>
                      <a:path w="19" h="19">
                        <a:moveTo>
                          <a:pt x="19" y="4"/>
                        </a:moveTo>
                        <a:lnTo>
                          <a:pt x="6" y="19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19" name="Freeform 312"/>
                  <p:cNvSpPr/>
                  <p:nvPr/>
                </p:nvSpPr>
                <p:spPr>
                  <a:xfrm>
                    <a:off x="376" y="1778"/>
                    <a:ext cx="19" cy="19"/>
                  </a:xfrm>
                  <a:custGeom>
                    <a:avLst/>
                    <a:gdLst>
                      <a:gd name="txL" fmla="*/ 0 w 19"/>
                      <a:gd name="txT" fmla="*/ 0 h 19"/>
                      <a:gd name="txR" fmla="*/ 19 w 19"/>
                      <a:gd name="txB" fmla="*/ 19 h 19"/>
                    </a:gdLst>
                    <a:ahLst/>
                    <a:cxnLst>
                      <a:cxn ang="0">
                        <a:pos x="19" y="4"/>
                      </a:cxn>
                      <a:cxn ang="0">
                        <a:pos x="6" y="19"/>
                      </a:cxn>
                      <a:cxn ang="0">
                        <a:pos x="0" y="6"/>
                      </a:cxn>
                      <a:cxn ang="0">
                        <a:pos x="11" y="0"/>
                      </a:cxn>
                      <a:cxn ang="0">
                        <a:pos x="19" y="4"/>
                      </a:cxn>
                    </a:cxnLst>
                    <a:rect l="txL" t="txT" r="txR" b="txB"/>
                    <a:pathLst>
                      <a:path w="19" h="19">
                        <a:moveTo>
                          <a:pt x="19" y="4"/>
                        </a:moveTo>
                        <a:lnTo>
                          <a:pt x="6" y="19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19" y="4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0" name="Freeform 313"/>
                  <p:cNvSpPr/>
                  <p:nvPr/>
                </p:nvSpPr>
                <p:spPr>
                  <a:xfrm>
                    <a:off x="428" y="1988"/>
                    <a:ext cx="208" cy="164"/>
                  </a:xfrm>
                  <a:custGeom>
                    <a:avLst/>
                    <a:gdLst>
                      <a:gd name="txL" fmla="*/ 0 w 208"/>
                      <a:gd name="txT" fmla="*/ 0 h 164"/>
                      <a:gd name="txR" fmla="*/ 208 w 208"/>
                      <a:gd name="txB" fmla="*/ 164 h 164"/>
                    </a:gdLst>
                    <a:ahLst/>
                    <a:cxnLst>
                      <a:cxn ang="0">
                        <a:pos x="191" y="6"/>
                      </a:cxn>
                      <a:cxn ang="0">
                        <a:pos x="196" y="46"/>
                      </a:cxn>
                      <a:cxn ang="0">
                        <a:pos x="185" y="46"/>
                      </a:cxn>
                      <a:cxn ang="0">
                        <a:pos x="182" y="59"/>
                      </a:cxn>
                      <a:cxn ang="0">
                        <a:pos x="190" y="64"/>
                      </a:cxn>
                      <a:cxn ang="0">
                        <a:pos x="197" y="58"/>
                      </a:cxn>
                      <a:cxn ang="0">
                        <a:pos x="206" y="58"/>
                      </a:cxn>
                      <a:cxn ang="0">
                        <a:pos x="208" y="57"/>
                      </a:cxn>
                      <a:cxn ang="0">
                        <a:pos x="208" y="61"/>
                      </a:cxn>
                      <a:cxn ang="0">
                        <a:pos x="201" y="82"/>
                      </a:cxn>
                      <a:cxn ang="0">
                        <a:pos x="190" y="89"/>
                      </a:cxn>
                      <a:cxn ang="0">
                        <a:pos x="176" y="112"/>
                      </a:cxn>
                      <a:cxn ang="0">
                        <a:pos x="152" y="137"/>
                      </a:cxn>
                      <a:cxn ang="0">
                        <a:pos x="135" y="148"/>
                      </a:cxn>
                      <a:cxn ang="0">
                        <a:pos x="104" y="156"/>
                      </a:cxn>
                      <a:cxn ang="0">
                        <a:pos x="90" y="153"/>
                      </a:cxn>
                      <a:cxn ang="0">
                        <a:pos x="72" y="155"/>
                      </a:cxn>
                      <a:cxn ang="0">
                        <a:pos x="47" y="164"/>
                      </a:cxn>
                      <a:cxn ang="0">
                        <a:pos x="39" y="164"/>
                      </a:cxn>
                      <a:cxn ang="0">
                        <a:pos x="29" y="155"/>
                      </a:cxn>
                      <a:cxn ang="0">
                        <a:pos x="24" y="156"/>
                      </a:cxn>
                      <a:cxn ang="0">
                        <a:pos x="16" y="139"/>
                      </a:cxn>
                      <a:cxn ang="0">
                        <a:pos x="24" y="135"/>
                      </a:cxn>
                      <a:cxn ang="0">
                        <a:pos x="23" y="127"/>
                      </a:cxn>
                      <a:cxn ang="0">
                        <a:pos x="4" y="86"/>
                      </a:cxn>
                      <a:cxn ang="0">
                        <a:pos x="0" y="83"/>
                      </a:cxn>
                      <a:cxn ang="0">
                        <a:pos x="4" y="77"/>
                      </a:cxn>
                      <a:cxn ang="0">
                        <a:pos x="15" y="86"/>
                      </a:cxn>
                      <a:cxn ang="0">
                        <a:pos x="32" y="86"/>
                      </a:cxn>
                      <a:cxn ang="0">
                        <a:pos x="43" y="80"/>
                      </a:cxn>
                      <a:cxn ang="0">
                        <a:pos x="43" y="34"/>
                      </a:cxn>
                      <a:cxn ang="0">
                        <a:pos x="52" y="42"/>
                      </a:cxn>
                      <a:cxn ang="0">
                        <a:pos x="52" y="54"/>
                      </a:cxn>
                      <a:cxn ang="0">
                        <a:pos x="72" y="57"/>
                      </a:cxn>
                      <a:cxn ang="0">
                        <a:pos x="89" y="41"/>
                      </a:cxn>
                      <a:cxn ang="0">
                        <a:pos x="101" y="44"/>
                      </a:cxn>
                      <a:cxn ang="0">
                        <a:pos x="111" y="44"/>
                      </a:cxn>
                      <a:cxn ang="0">
                        <a:pos x="139" y="14"/>
                      </a:cxn>
                      <a:cxn ang="0">
                        <a:pos x="162" y="0"/>
                      </a:cxn>
                      <a:cxn ang="0">
                        <a:pos x="184" y="2"/>
                      </a:cxn>
                      <a:cxn ang="0">
                        <a:pos x="191" y="6"/>
                      </a:cxn>
                    </a:cxnLst>
                    <a:rect l="txL" t="txT" r="txR" b="txB"/>
                    <a:pathLst>
                      <a:path w="208" h="164">
                        <a:moveTo>
                          <a:pt x="191" y="6"/>
                        </a:moveTo>
                        <a:lnTo>
                          <a:pt x="196" y="46"/>
                        </a:lnTo>
                        <a:lnTo>
                          <a:pt x="185" y="46"/>
                        </a:lnTo>
                        <a:lnTo>
                          <a:pt x="182" y="59"/>
                        </a:lnTo>
                        <a:lnTo>
                          <a:pt x="190" y="64"/>
                        </a:lnTo>
                        <a:lnTo>
                          <a:pt x="197" y="58"/>
                        </a:lnTo>
                        <a:lnTo>
                          <a:pt x="206" y="58"/>
                        </a:lnTo>
                        <a:lnTo>
                          <a:pt x="208" y="57"/>
                        </a:lnTo>
                        <a:lnTo>
                          <a:pt x="208" y="61"/>
                        </a:lnTo>
                        <a:lnTo>
                          <a:pt x="201" y="82"/>
                        </a:lnTo>
                        <a:lnTo>
                          <a:pt x="190" y="89"/>
                        </a:lnTo>
                        <a:lnTo>
                          <a:pt x="176" y="112"/>
                        </a:lnTo>
                        <a:lnTo>
                          <a:pt x="152" y="137"/>
                        </a:lnTo>
                        <a:lnTo>
                          <a:pt x="135" y="148"/>
                        </a:lnTo>
                        <a:lnTo>
                          <a:pt x="104" y="156"/>
                        </a:lnTo>
                        <a:lnTo>
                          <a:pt x="90" y="153"/>
                        </a:lnTo>
                        <a:lnTo>
                          <a:pt x="72" y="155"/>
                        </a:lnTo>
                        <a:lnTo>
                          <a:pt x="47" y="164"/>
                        </a:lnTo>
                        <a:lnTo>
                          <a:pt x="39" y="164"/>
                        </a:lnTo>
                        <a:lnTo>
                          <a:pt x="29" y="155"/>
                        </a:lnTo>
                        <a:lnTo>
                          <a:pt x="24" y="156"/>
                        </a:lnTo>
                        <a:lnTo>
                          <a:pt x="16" y="139"/>
                        </a:lnTo>
                        <a:lnTo>
                          <a:pt x="24" y="135"/>
                        </a:lnTo>
                        <a:lnTo>
                          <a:pt x="23" y="127"/>
                        </a:lnTo>
                        <a:lnTo>
                          <a:pt x="4" y="86"/>
                        </a:lnTo>
                        <a:lnTo>
                          <a:pt x="0" y="83"/>
                        </a:lnTo>
                        <a:lnTo>
                          <a:pt x="4" y="77"/>
                        </a:lnTo>
                        <a:lnTo>
                          <a:pt x="15" y="86"/>
                        </a:lnTo>
                        <a:lnTo>
                          <a:pt x="32" y="86"/>
                        </a:lnTo>
                        <a:lnTo>
                          <a:pt x="43" y="80"/>
                        </a:lnTo>
                        <a:lnTo>
                          <a:pt x="43" y="34"/>
                        </a:lnTo>
                        <a:lnTo>
                          <a:pt x="52" y="42"/>
                        </a:lnTo>
                        <a:lnTo>
                          <a:pt x="52" y="54"/>
                        </a:lnTo>
                        <a:lnTo>
                          <a:pt x="72" y="57"/>
                        </a:lnTo>
                        <a:lnTo>
                          <a:pt x="89" y="41"/>
                        </a:lnTo>
                        <a:lnTo>
                          <a:pt x="101" y="44"/>
                        </a:lnTo>
                        <a:lnTo>
                          <a:pt x="111" y="44"/>
                        </a:lnTo>
                        <a:lnTo>
                          <a:pt x="139" y="14"/>
                        </a:lnTo>
                        <a:lnTo>
                          <a:pt x="162" y="0"/>
                        </a:lnTo>
                        <a:lnTo>
                          <a:pt x="184" y="2"/>
                        </a:lnTo>
                        <a:lnTo>
                          <a:pt x="191" y="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1" name="Freeform 314"/>
                  <p:cNvSpPr/>
                  <p:nvPr/>
                </p:nvSpPr>
                <p:spPr>
                  <a:xfrm>
                    <a:off x="428" y="1988"/>
                    <a:ext cx="208" cy="164"/>
                  </a:xfrm>
                  <a:custGeom>
                    <a:avLst/>
                    <a:gdLst>
                      <a:gd name="txL" fmla="*/ 0 w 208"/>
                      <a:gd name="txT" fmla="*/ 0 h 164"/>
                      <a:gd name="txR" fmla="*/ 208 w 208"/>
                      <a:gd name="txB" fmla="*/ 164 h 164"/>
                    </a:gdLst>
                    <a:ahLst/>
                    <a:cxnLst>
                      <a:cxn ang="0">
                        <a:pos x="191" y="6"/>
                      </a:cxn>
                      <a:cxn ang="0">
                        <a:pos x="196" y="46"/>
                      </a:cxn>
                      <a:cxn ang="0">
                        <a:pos x="185" y="46"/>
                      </a:cxn>
                      <a:cxn ang="0">
                        <a:pos x="182" y="59"/>
                      </a:cxn>
                      <a:cxn ang="0">
                        <a:pos x="190" y="64"/>
                      </a:cxn>
                      <a:cxn ang="0">
                        <a:pos x="197" y="58"/>
                      </a:cxn>
                      <a:cxn ang="0">
                        <a:pos x="206" y="58"/>
                      </a:cxn>
                      <a:cxn ang="0">
                        <a:pos x="208" y="57"/>
                      </a:cxn>
                      <a:cxn ang="0">
                        <a:pos x="208" y="61"/>
                      </a:cxn>
                      <a:cxn ang="0">
                        <a:pos x="201" y="82"/>
                      </a:cxn>
                      <a:cxn ang="0">
                        <a:pos x="190" y="89"/>
                      </a:cxn>
                      <a:cxn ang="0">
                        <a:pos x="176" y="112"/>
                      </a:cxn>
                      <a:cxn ang="0">
                        <a:pos x="152" y="137"/>
                      </a:cxn>
                      <a:cxn ang="0">
                        <a:pos x="135" y="148"/>
                      </a:cxn>
                      <a:cxn ang="0">
                        <a:pos x="104" y="156"/>
                      </a:cxn>
                      <a:cxn ang="0">
                        <a:pos x="90" y="153"/>
                      </a:cxn>
                      <a:cxn ang="0">
                        <a:pos x="72" y="155"/>
                      </a:cxn>
                      <a:cxn ang="0">
                        <a:pos x="47" y="164"/>
                      </a:cxn>
                      <a:cxn ang="0">
                        <a:pos x="39" y="164"/>
                      </a:cxn>
                      <a:cxn ang="0">
                        <a:pos x="29" y="155"/>
                      </a:cxn>
                      <a:cxn ang="0">
                        <a:pos x="24" y="156"/>
                      </a:cxn>
                      <a:cxn ang="0">
                        <a:pos x="16" y="139"/>
                      </a:cxn>
                      <a:cxn ang="0">
                        <a:pos x="24" y="135"/>
                      </a:cxn>
                      <a:cxn ang="0">
                        <a:pos x="23" y="127"/>
                      </a:cxn>
                      <a:cxn ang="0">
                        <a:pos x="4" y="86"/>
                      </a:cxn>
                      <a:cxn ang="0">
                        <a:pos x="0" y="83"/>
                      </a:cxn>
                      <a:cxn ang="0">
                        <a:pos x="4" y="77"/>
                      </a:cxn>
                      <a:cxn ang="0">
                        <a:pos x="15" y="86"/>
                      </a:cxn>
                      <a:cxn ang="0">
                        <a:pos x="32" y="86"/>
                      </a:cxn>
                      <a:cxn ang="0">
                        <a:pos x="43" y="80"/>
                      </a:cxn>
                      <a:cxn ang="0">
                        <a:pos x="43" y="34"/>
                      </a:cxn>
                      <a:cxn ang="0">
                        <a:pos x="52" y="42"/>
                      </a:cxn>
                      <a:cxn ang="0">
                        <a:pos x="52" y="54"/>
                      </a:cxn>
                      <a:cxn ang="0">
                        <a:pos x="72" y="57"/>
                      </a:cxn>
                      <a:cxn ang="0">
                        <a:pos x="89" y="41"/>
                      </a:cxn>
                      <a:cxn ang="0">
                        <a:pos x="101" y="44"/>
                      </a:cxn>
                      <a:cxn ang="0">
                        <a:pos x="111" y="44"/>
                      </a:cxn>
                      <a:cxn ang="0">
                        <a:pos x="139" y="14"/>
                      </a:cxn>
                      <a:cxn ang="0">
                        <a:pos x="162" y="0"/>
                      </a:cxn>
                      <a:cxn ang="0">
                        <a:pos x="184" y="2"/>
                      </a:cxn>
                      <a:cxn ang="0">
                        <a:pos x="191" y="6"/>
                      </a:cxn>
                    </a:cxnLst>
                    <a:rect l="txL" t="txT" r="txR" b="txB"/>
                    <a:pathLst>
                      <a:path w="208" h="164">
                        <a:moveTo>
                          <a:pt x="191" y="6"/>
                        </a:moveTo>
                        <a:lnTo>
                          <a:pt x="196" y="46"/>
                        </a:lnTo>
                        <a:lnTo>
                          <a:pt x="185" y="46"/>
                        </a:lnTo>
                        <a:lnTo>
                          <a:pt x="182" y="59"/>
                        </a:lnTo>
                        <a:lnTo>
                          <a:pt x="190" y="64"/>
                        </a:lnTo>
                        <a:lnTo>
                          <a:pt x="197" y="58"/>
                        </a:lnTo>
                        <a:lnTo>
                          <a:pt x="206" y="58"/>
                        </a:lnTo>
                        <a:lnTo>
                          <a:pt x="208" y="57"/>
                        </a:lnTo>
                        <a:lnTo>
                          <a:pt x="208" y="61"/>
                        </a:lnTo>
                        <a:lnTo>
                          <a:pt x="201" y="82"/>
                        </a:lnTo>
                        <a:lnTo>
                          <a:pt x="190" y="89"/>
                        </a:lnTo>
                        <a:lnTo>
                          <a:pt x="176" y="112"/>
                        </a:lnTo>
                        <a:lnTo>
                          <a:pt x="152" y="137"/>
                        </a:lnTo>
                        <a:lnTo>
                          <a:pt x="135" y="148"/>
                        </a:lnTo>
                        <a:lnTo>
                          <a:pt x="104" y="156"/>
                        </a:lnTo>
                        <a:lnTo>
                          <a:pt x="90" y="153"/>
                        </a:lnTo>
                        <a:lnTo>
                          <a:pt x="72" y="155"/>
                        </a:lnTo>
                        <a:lnTo>
                          <a:pt x="47" y="164"/>
                        </a:lnTo>
                        <a:lnTo>
                          <a:pt x="39" y="164"/>
                        </a:lnTo>
                        <a:lnTo>
                          <a:pt x="29" y="155"/>
                        </a:lnTo>
                        <a:lnTo>
                          <a:pt x="24" y="156"/>
                        </a:lnTo>
                        <a:lnTo>
                          <a:pt x="16" y="139"/>
                        </a:lnTo>
                        <a:lnTo>
                          <a:pt x="24" y="135"/>
                        </a:lnTo>
                        <a:lnTo>
                          <a:pt x="23" y="127"/>
                        </a:lnTo>
                        <a:lnTo>
                          <a:pt x="4" y="86"/>
                        </a:lnTo>
                        <a:lnTo>
                          <a:pt x="0" y="83"/>
                        </a:lnTo>
                        <a:lnTo>
                          <a:pt x="4" y="77"/>
                        </a:lnTo>
                        <a:lnTo>
                          <a:pt x="15" y="86"/>
                        </a:lnTo>
                        <a:lnTo>
                          <a:pt x="32" y="86"/>
                        </a:lnTo>
                        <a:lnTo>
                          <a:pt x="43" y="80"/>
                        </a:lnTo>
                        <a:lnTo>
                          <a:pt x="43" y="34"/>
                        </a:lnTo>
                        <a:lnTo>
                          <a:pt x="52" y="42"/>
                        </a:lnTo>
                        <a:lnTo>
                          <a:pt x="52" y="54"/>
                        </a:lnTo>
                        <a:lnTo>
                          <a:pt x="72" y="57"/>
                        </a:lnTo>
                        <a:lnTo>
                          <a:pt x="89" y="41"/>
                        </a:lnTo>
                        <a:lnTo>
                          <a:pt x="101" y="44"/>
                        </a:lnTo>
                        <a:lnTo>
                          <a:pt x="111" y="44"/>
                        </a:lnTo>
                        <a:lnTo>
                          <a:pt x="139" y="14"/>
                        </a:lnTo>
                        <a:lnTo>
                          <a:pt x="162" y="0"/>
                        </a:lnTo>
                        <a:lnTo>
                          <a:pt x="184" y="2"/>
                        </a:lnTo>
                        <a:lnTo>
                          <a:pt x="191" y="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2" name="Freeform 315"/>
                  <p:cNvSpPr/>
                  <p:nvPr/>
                </p:nvSpPr>
                <p:spPr>
                  <a:xfrm>
                    <a:off x="470" y="1936"/>
                    <a:ext cx="120" cy="110"/>
                  </a:xfrm>
                  <a:custGeom>
                    <a:avLst/>
                    <a:gdLst>
                      <a:gd name="txL" fmla="*/ 0 w 120"/>
                      <a:gd name="txT" fmla="*/ 0 h 110"/>
                      <a:gd name="txR" fmla="*/ 120 w 120"/>
                      <a:gd name="txB" fmla="*/ 110 h 110"/>
                    </a:gdLst>
                    <a:ahLst/>
                    <a:cxnLst>
                      <a:cxn ang="0">
                        <a:pos x="0" y="86"/>
                      </a:cxn>
                      <a:cxn ang="0">
                        <a:pos x="9" y="95"/>
                      </a:cxn>
                      <a:cxn ang="0">
                        <a:pos x="9" y="108"/>
                      </a:cxn>
                      <a:cxn ang="0">
                        <a:pos x="29" y="110"/>
                      </a:cxn>
                      <a:cxn ang="0">
                        <a:pos x="46" y="93"/>
                      </a:cxn>
                      <a:cxn ang="0">
                        <a:pos x="58" y="97"/>
                      </a:cxn>
                      <a:cxn ang="0">
                        <a:pos x="68" y="97"/>
                      </a:cxn>
                      <a:cxn ang="0">
                        <a:pos x="96" y="67"/>
                      </a:cxn>
                      <a:cxn ang="0">
                        <a:pos x="120" y="51"/>
                      </a:cxn>
                      <a:cxn ang="0">
                        <a:pos x="104" y="47"/>
                      </a:cxn>
                      <a:cxn ang="0">
                        <a:pos x="98" y="34"/>
                      </a:cxn>
                      <a:cxn ang="0">
                        <a:pos x="78" y="18"/>
                      </a:cxn>
                      <a:cxn ang="0">
                        <a:pos x="66" y="0"/>
                      </a:cxn>
                      <a:cxn ang="0">
                        <a:pos x="46" y="9"/>
                      </a:cxn>
                      <a:cxn ang="0">
                        <a:pos x="39" y="3"/>
                      </a:cxn>
                      <a:cxn ang="0">
                        <a:pos x="14" y="7"/>
                      </a:cxn>
                      <a:cxn ang="0">
                        <a:pos x="13" y="48"/>
                      </a:cxn>
                      <a:cxn ang="0">
                        <a:pos x="0" y="54"/>
                      </a:cxn>
                      <a:cxn ang="0">
                        <a:pos x="0" y="86"/>
                      </a:cxn>
                    </a:cxnLst>
                    <a:rect l="txL" t="txT" r="txR" b="txB"/>
                    <a:pathLst>
                      <a:path w="120" h="110">
                        <a:moveTo>
                          <a:pt x="0" y="86"/>
                        </a:moveTo>
                        <a:lnTo>
                          <a:pt x="9" y="95"/>
                        </a:lnTo>
                        <a:lnTo>
                          <a:pt x="9" y="108"/>
                        </a:lnTo>
                        <a:lnTo>
                          <a:pt x="29" y="110"/>
                        </a:lnTo>
                        <a:lnTo>
                          <a:pt x="46" y="93"/>
                        </a:lnTo>
                        <a:lnTo>
                          <a:pt x="58" y="97"/>
                        </a:lnTo>
                        <a:lnTo>
                          <a:pt x="68" y="97"/>
                        </a:lnTo>
                        <a:lnTo>
                          <a:pt x="96" y="67"/>
                        </a:lnTo>
                        <a:lnTo>
                          <a:pt x="120" y="51"/>
                        </a:lnTo>
                        <a:lnTo>
                          <a:pt x="104" y="47"/>
                        </a:lnTo>
                        <a:lnTo>
                          <a:pt x="98" y="34"/>
                        </a:lnTo>
                        <a:lnTo>
                          <a:pt x="78" y="18"/>
                        </a:lnTo>
                        <a:lnTo>
                          <a:pt x="66" y="0"/>
                        </a:lnTo>
                        <a:lnTo>
                          <a:pt x="46" y="9"/>
                        </a:lnTo>
                        <a:lnTo>
                          <a:pt x="39" y="3"/>
                        </a:lnTo>
                        <a:lnTo>
                          <a:pt x="14" y="7"/>
                        </a:lnTo>
                        <a:lnTo>
                          <a:pt x="13" y="48"/>
                        </a:lnTo>
                        <a:lnTo>
                          <a:pt x="0" y="54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3" name="Freeform 316"/>
                  <p:cNvSpPr/>
                  <p:nvPr/>
                </p:nvSpPr>
                <p:spPr>
                  <a:xfrm>
                    <a:off x="470" y="1936"/>
                    <a:ext cx="120" cy="110"/>
                  </a:xfrm>
                  <a:custGeom>
                    <a:avLst/>
                    <a:gdLst>
                      <a:gd name="txL" fmla="*/ 0 w 120"/>
                      <a:gd name="txT" fmla="*/ 0 h 110"/>
                      <a:gd name="txR" fmla="*/ 120 w 120"/>
                      <a:gd name="txB" fmla="*/ 110 h 110"/>
                    </a:gdLst>
                    <a:ahLst/>
                    <a:cxnLst>
                      <a:cxn ang="0">
                        <a:pos x="0" y="86"/>
                      </a:cxn>
                      <a:cxn ang="0">
                        <a:pos x="9" y="95"/>
                      </a:cxn>
                      <a:cxn ang="0">
                        <a:pos x="9" y="108"/>
                      </a:cxn>
                      <a:cxn ang="0">
                        <a:pos x="29" y="110"/>
                      </a:cxn>
                      <a:cxn ang="0">
                        <a:pos x="46" y="93"/>
                      </a:cxn>
                      <a:cxn ang="0">
                        <a:pos x="58" y="97"/>
                      </a:cxn>
                      <a:cxn ang="0">
                        <a:pos x="68" y="97"/>
                      </a:cxn>
                      <a:cxn ang="0">
                        <a:pos x="96" y="67"/>
                      </a:cxn>
                      <a:cxn ang="0">
                        <a:pos x="120" y="51"/>
                      </a:cxn>
                      <a:cxn ang="0">
                        <a:pos x="104" y="47"/>
                      </a:cxn>
                      <a:cxn ang="0">
                        <a:pos x="98" y="34"/>
                      </a:cxn>
                      <a:cxn ang="0">
                        <a:pos x="78" y="18"/>
                      </a:cxn>
                      <a:cxn ang="0">
                        <a:pos x="66" y="0"/>
                      </a:cxn>
                      <a:cxn ang="0">
                        <a:pos x="46" y="9"/>
                      </a:cxn>
                      <a:cxn ang="0">
                        <a:pos x="39" y="3"/>
                      </a:cxn>
                      <a:cxn ang="0">
                        <a:pos x="14" y="7"/>
                      </a:cxn>
                      <a:cxn ang="0">
                        <a:pos x="13" y="48"/>
                      </a:cxn>
                      <a:cxn ang="0">
                        <a:pos x="0" y="54"/>
                      </a:cxn>
                      <a:cxn ang="0">
                        <a:pos x="0" y="86"/>
                      </a:cxn>
                    </a:cxnLst>
                    <a:rect l="txL" t="txT" r="txR" b="txB"/>
                    <a:pathLst>
                      <a:path w="120" h="110">
                        <a:moveTo>
                          <a:pt x="0" y="86"/>
                        </a:moveTo>
                        <a:lnTo>
                          <a:pt x="9" y="95"/>
                        </a:lnTo>
                        <a:lnTo>
                          <a:pt x="9" y="108"/>
                        </a:lnTo>
                        <a:lnTo>
                          <a:pt x="29" y="110"/>
                        </a:lnTo>
                        <a:lnTo>
                          <a:pt x="46" y="93"/>
                        </a:lnTo>
                        <a:lnTo>
                          <a:pt x="58" y="97"/>
                        </a:lnTo>
                        <a:lnTo>
                          <a:pt x="68" y="97"/>
                        </a:lnTo>
                        <a:lnTo>
                          <a:pt x="96" y="67"/>
                        </a:lnTo>
                        <a:lnTo>
                          <a:pt x="120" y="51"/>
                        </a:lnTo>
                        <a:lnTo>
                          <a:pt x="104" y="47"/>
                        </a:lnTo>
                        <a:lnTo>
                          <a:pt x="98" y="34"/>
                        </a:lnTo>
                        <a:lnTo>
                          <a:pt x="78" y="18"/>
                        </a:lnTo>
                        <a:lnTo>
                          <a:pt x="66" y="0"/>
                        </a:lnTo>
                        <a:lnTo>
                          <a:pt x="46" y="9"/>
                        </a:lnTo>
                        <a:lnTo>
                          <a:pt x="39" y="3"/>
                        </a:lnTo>
                        <a:lnTo>
                          <a:pt x="14" y="7"/>
                        </a:lnTo>
                        <a:lnTo>
                          <a:pt x="13" y="48"/>
                        </a:lnTo>
                        <a:lnTo>
                          <a:pt x="0" y="54"/>
                        </a:lnTo>
                        <a:lnTo>
                          <a:pt x="0" y="8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4" name="Freeform 317"/>
                  <p:cNvSpPr/>
                  <p:nvPr/>
                </p:nvSpPr>
                <p:spPr>
                  <a:xfrm>
                    <a:off x="538" y="1908"/>
                    <a:ext cx="101" cy="87"/>
                  </a:xfrm>
                  <a:custGeom>
                    <a:avLst/>
                    <a:gdLst>
                      <a:gd name="txL" fmla="*/ 0 w 101"/>
                      <a:gd name="txT" fmla="*/ 0 h 87"/>
                      <a:gd name="txR" fmla="*/ 101 w 101"/>
                      <a:gd name="txB" fmla="*/ 87 h 87"/>
                    </a:gdLst>
                    <a:ahLst/>
                    <a:cxnLst>
                      <a:cxn ang="0">
                        <a:pos x="65" y="0"/>
                      </a:cxn>
                      <a:cxn ang="0">
                        <a:pos x="51" y="0"/>
                      </a:cxn>
                      <a:cxn ang="0">
                        <a:pos x="43" y="11"/>
                      </a:cxn>
                      <a:cxn ang="0">
                        <a:pos x="20" y="28"/>
                      </a:cxn>
                      <a:cxn ang="0">
                        <a:pos x="0" y="25"/>
                      </a:cxn>
                      <a:cxn ang="0">
                        <a:pos x="0" y="24"/>
                      </a:cxn>
                      <a:cxn ang="0">
                        <a:pos x="12" y="44"/>
                      </a:cxn>
                      <a:cxn ang="0">
                        <a:pos x="32" y="62"/>
                      </a:cxn>
                      <a:cxn ang="0">
                        <a:pos x="36" y="73"/>
                      </a:cxn>
                      <a:cxn ang="0">
                        <a:pos x="53" y="79"/>
                      </a:cxn>
                      <a:cxn ang="0">
                        <a:pos x="74" y="83"/>
                      </a:cxn>
                      <a:cxn ang="0">
                        <a:pos x="82" y="87"/>
                      </a:cxn>
                      <a:cxn ang="0">
                        <a:pos x="100" y="53"/>
                      </a:cxn>
                      <a:cxn ang="0">
                        <a:pos x="101" y="22"/>
                      </a:cxn>
                      <a:cxn ang="0">
                        <a:pos x="97" y="11"/>
                      </a:cxn>
                      <a:cxn ang="0">
                        <a:pos x="79" y="4"/>
                      </a:cxn>
                      <a:cxn ang="0">
                        <a:pos x="65" y="3"/>
                      </a:cxn>
                      <a:cxn ang="0">
                        <a:pos x="65" y="0"/>
                      </a:cxn>
                    </a:cxnLst>
                    <a:rect l="txL" t="txT" r="txR" b="txB"/>
                    <a:pathLst>
                      <a:path w="101" h="87">
                        <a:moveTo>
                          <a:pt x="65" y="0"/>
                        </a:moveTo>
                        <a:lnTo>
                          <a:pt x="51" y="0"/>
                        </a:lnTo>
                        <a:lnTo>
                          <a:pt x="43" y="11"/>
                        </a:lnTo>
                        <a:lnTo>
                          <a:pt x="20" y="28"/>
                        </a:lnTo>
                        <a:lnTo>
                          <a:pt x="0" y="25"/>
                        </a:lnTo>
                        <a:lnTo>
                          <a:pt x="0" y="24"/>
                        </a:lnTo>
                        <a:lnTo>
                          <a:pt x="12" y="44"/>
                        </a:lnTo>
                        <a:lnTo>
                          <a:pt x="32" y="62"/>
                        </a:lnTo>
                        <a:lnTo>
                          <a:pt x="36" y="73"/>
                        </a:lnTo>
                        <a:lnTo>
                          <a:pt x="53" y="79"/>
                        </a:lnTo>
                        <a:lnTo>
                          <a:pt x="74" y="83"/>
                        </a:lnTo>
                        <a:lnTo>
                          <a:pt x="82" y="87"/>
                        </a:lnTo>
                        <a:lnTo>
                          <a:pt x="100" y="53"/>
                        </a:lnTo>
                        <a:lnTo>
                          <a:pt x="101" y="22"/>
                        </a:lnTo>
                        <a:lnTo>
                          <a:pt x="97" y="11"/>
                        </a:lnTo>
                        <a:lnTo>
                          <a:pt x="79" y="4"/>
                        </a:lnTo>
                        <a:lnTo>
                          <a:pt x="65" y="3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5" name="Freeform 318"/>
                  <p:cNvSpPr/>
                  <p:nvPr/>
                </p:nvSpPr>
                <p:spPr>
                  <a:xfrm>
                    <a:off x="538" y="1908"/>
                    <a:ext cx="101" cy="87"/>
                  </a:xfrm>
                  <a:custGeom>
                    <a:avLst/>
                    <a:gdLst>
                      <a:gd name="txL" fmla="*/ 0 w 101"/>
                      <a:gd name="txT" fmla="*/ 0 h 87"/>
                      <a:gd name="txR" fmla="*/ 101 w 101"/>
                      <a:gd name="txB" fmla="*/ 87 h 87"/>
                    </a:gdLst>
                    <a:ahLst/>
                    <a:cxnLst>
                      <a:cxn ang="0">
                        <a:pos x="65" y="0"/>
                      </a:cxn>
                      <a:cxn ang="0">
                        <a:pos x="51" y="0"/>
                      </a:cxn>
                      <a:cxn ang="0">
                        <a:pos x="43" y="11"/>
                      </a:cxn>
                      <a:cxn ang="0">
                        <a:pos x="20" y="28"/>
                      </a:cxn>
                      <a:cxn ang="0">
                        <a:pos x="0" y="25"/>
                      </a:cxn>
                      <a:cxn ang="0">
                        <a:pos x="0" y="24"/>
                      </a:cxn>
                      <a:cxn ang="0">
                        <a:pos x="12" y="44"/>
                      </a:cxn>
                      <a:cxn ang="0">
                        <a:pos x="32" y="62"/>
                      </a:cxn>
                      <a:cxn ang="0">
                        <a:pos x="36" y="73"/>
                      </a:cxn>
                      <a:cxn ang="0">
                        <a:pos x="53" y="79"/>
                      </a:cxn>
                      <a:cxn ang="0">
                        <a:pos x="74" y="83"/>
                      </a:cxn>
                      <a:cxn ang="0">
                        <a:pos x="82" y="87"/>
                      </a:cxn>
                      <a:cxn ang="0">
                        <a:pos x="100" y="53"/>
                      </a:cxn>
                      <a:cxn ang="0">
                        <a:pos x="101" y="22"/>
                      </a:cxn>
                      <a:cxn ang="0">
                        <a:pos x="97" y="11"/>
                      </a:cxn>
                      <a:cxn ang="0">
                        <a:pos x="79" y="4"/>
                      </a:cxn>
                      <a:cxn ang="0">
                        <a:pos x="65" y="3"/>
                      </a:cxn>
                      <a:cxn ang="0">
                        <a:pos x="65" y="0"/>
                      </a:cxn>
                    </a:cxnLst>
                    <a:rect l="txL" t="txT" r="txR" b="txB"/>
                    <a:pathLst>
                      <a:path w="101" h="87">
                        <a:moveTo>
                          <a:pt x="65" y="0"/>
                        </a:moveTo>
                        <a:lnTo>
                          <a:pt x="51" y="0"/>
                        </a:lnTo>
                        <a:lnTo>
                          <a:pt x="43" y="11"/>
                        </a:lnTo>
                        <a:lnTo>
                          <a:pt x="20" y="28"/>
                        </a:lnTo>
                        <a:lnTo>
                          <a:pt x="0" y="25"/>
                        </a:lnTo>
                        <a:lnTo>
                          <a:pt x="0" y="24"/>
                        </a:lnTo>
                        <a:lnTo>
                          <a:pt x="12" y="44"/>
                        </a:lnTo>
                        <a:lnTo>
                          <a:pt x="32" y="62"/>
                        </a:lnTo>
                        <a:lnTo>
                          <a:pt x="36" y="73"/>
                        </a:lnTo>
                        <a:lnTo>
                          <a:pt x="53" y="79"/>
                        </a:lnTo>
                        <a:lnTo>
                          <a:pt x="74" y="83"/>
                        </a:lnTo>
                        <a:lnTo>
                          <a:pt x="82" y="87"/>
                        </a:lnTo>
                        <a:lnTo>
                          <a:pt x="100" y="53"/>
                        </a:lnTo>
                        <a:lnTo>
                          <a:pt x="101" y="22"/>
                        </a:lnTo>
                        <a:lnTo>
                          <a:pt x="97" y="11"/>
                        </a:lnTo>
                        <a:lnTo>
                          <a:pt x="79" y="4"/>
                        </a:lnTo>
                        <a:lnTo>
                          <a:pt x="65" y="3"/>
                        </a:lnTo>
                        <a:lnTo>
                          <a:pt x="65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6" name="Freeform 319"/>
                  <p:cNvSpPr/>
                  <p:nvPr/>
                </p:nvSpPr>
                <p:spPr>
                  <a:xfrm>
                    <a:off x="601" y="1849"/>
                    <a:ext cx="134" cy="197"/>
                  </a:xfrm>
                  <a:custGeom>
                    <a:avLst/>
                    <a:gdLst>
                      <a:gd name="txL" fmla="*/ 0 w 134"/>
                      <a:gd name="txT" fmla="*/ 0 h 197"/>
                      <a:gd name="txR" fmla="*/ 134 w 134"/>
                      <a:gd name="txB" fmla="*/ 197 h 197"/>
                    </a:gdLst>
                    <a:ahLst/>
                    <a:cxnLst>
                      <a:cxn ang="0">
                        <a:pos x="35" y="196"/>
                      </a:cxn>
                      <a:cxn ang="0">
                        <a:pos x="35" y="191"/>
                      </a:cxn>
                      <a:cxn ang="0">
                        <a:pos x="32" y="189"/>
                      </a:cxn>
                      <a:cxn ang="0">
                        <a:pos x="35" y="182"/>
                      </a:cxn>
                      <a:cxn ang="0">
                        <a:pos x="60" y="172"/>
                      </a:cxn>
                      <a:cxn ang="0">
                        <a:pos x="68" y="162"/>
                      </a:cxn>
                      <a:cxn ang="0">
                        <a:pos x="68" y="143"/>
                      </a:cxn>
                      <a:cxn ang="0">
                        <a:pos x="59" y="113"/>
                      </a:cxn>
                      <a:cxn ang="0">
                        <a:pos x="92" y="83"/>
                      </a:cxn>
                      <a:cxn ang="0">
                        <a:pos x="113" y="77"/>
                      </a:cxn>
                      <a:cxn ang="0">
                        <a:pos x="134" y="55"/>
                      </a:cxn>
                      <a:cxn ang="0">
                        <a:pos x="130" y="0"/>
                      </a:cxn>
                      <a:cxn ang="0">
                        <a:pos x="114" y="9"/>
                      </a:cxn>
                      <a:cxn ang="0">
                        <a:pos x="81" y="14"/>
                      </a:cxn>
                      <a:cxn ang="0">
                        <a:pos x="61" y="13"/>
                      </a:cxn>
                      <a:cxn ang="0">
                        <a:pos x="55" y="19"/>
                      </a:cxn>
                      <a:cxn ang="0">
                        <a:pos x="60" y="34"/>
                      </a:cxn>
                      <a:cxn ang="0">
                        <a:pos x="74" y="51"/>
                      </a:cxn>
                      <a:cxn ang="0">
                        <a:pos x="72" y="62"/>
                      </a:cxn>
                      <a:cxn ang="0">
                        <a:pos x="63" y="75"/>
                      </a:cxn>
                      <a:cxn ang="0">
                        <a:pos x="54" y="63"/>
                      </a:cxn>
                      <a:cxn ang="0">
                        <a:pos x="55" y="48"/>
                      </a:cxn>
                      <a:cxn ang="0">
                        <a:pos x="44" y="48"/>
                      </a:cxn>
                      <a:cxn ang="0">
                        <a:pos x="39" y="42"/>
                      </a:cxn>
                      <a:cxn ang="0">
                        <a:pos x="38" y="42"/>
                      </a:cxn>
                      <a:cxn ang="0">
                        <a:pos x="0" y="52"/>
                      </a:cxn>
                      <a:cxn ang="0">
                        <a:pos x="0" y="59"/>
                      </a:cxn>
                      <a:cxn ang="0">
                        <a:pos x="1" y="61"/>
                      </a:cxn>
                      <a:cxn ang="0">
                        <a:pos x="1" y="63"/>
                      </a:cxn>
                      <a:cxn ang="0">
                        <a:pos x="15" y="64"/>
                      </a:cxn>
                      <a:cxn ang="0">
                        <a:pos x="33" y="72"/>
                      </a:cxn>
                      <a:cxn ang="0">
                        <a:pos x="36" y="82"/>
                      </a:cxn>
                      <a:cxn ang="0">
                        <a:pos x="35" y="113"/>
                      </a:cxn>
                      <a:cxn ang="0">
                        <a:pos x="18" y="146"/>
                      </a:cxn>
                      <a:cxn ang="0">
                        <a:pos x="22" y="184"/>
                      </a:cxn>
                      <a:cxn ang="0">
                        <a:pos x="24" y="197"/>
                      </a:cxn>
                      <a:cxn ang="0">
                        <a:pos x="35" y="196"/>
                      </a:cxn>
                    </a:cxnLst>
                    <a:rect l="txL" t="txT" r="txR" b="txB"/>
                    <a:pathLst>
                      <a:path w="134" h="197">
                        <a:moveTo>
                          <a:pt x="35" y="196"/>
                        </a:moveTo>
                        <a:lnTo>
                          <a:pt x="35" y="191"/>
                        </a:lnTo>
                        <a:lnTo>
                          <a:pt x="32" y="189"/>
                        </a:lnTo>
                        <a:lnTo>
                          <a:pt x="35" y="182"/>
                        </a:lnTo>
                        <a:lnTo>
                          <a:pt x="60" y="172"/>
                        </a:lnTo>
                        <a:lnTo>
                          <a:pt x="68" y="162"/>
                        </a:lnTo>
                        <a:lnTo>
                          <a:pt x="68" y="143"/>
                        </a:lnTo>
                        <a:lnTo>
                          <a:pt x="59" y="113"/>
                        </a:lnTo>
                        <a:lnTo>
                          <a:pt x="92" y="83"/>
                        </a:lnTo>
                        <a:lnTo>
                          <a:pt x="113" y="77"/>
                        </a:lnTo>
                        <a:lnTo>
                          <a:pt x="134" y="55"/>
                        </a:lnTo>
                        <a:lnTo>
                          <a:pt x="130" y="0"/>
                        </a:lnTo>
                        <a:lnTo>
                          <a:pt x="114" y="9"/>
                        </a:lnTo>
                        <a:lnTo>
                          <a:pt x="81" y="14"/>
                        </a:lnTo>
                        <a:lnTo>
                          <a:pt x="61" y="13"/>
                        </a:lnTo>
                        <a:lnTo>
                          <a:pt x="55" y="19"/>
                        </a:lnTo>
                        <a:lnTo>
                          <a:pt x="60" y="34"/>
                        </a:lnTo>
                        <a:lnTo>
                          <a:pt x="74" y="51"/>
                        </a:lnTo>
                        <a:lnTo>
                          <a:pt x="72" y="62"/>
                        </a:lnTo>
                        <a:lnTo>
                          <a:pt x="63" y="75"/>
                        </a:lnTo>
                        <a:lnTo>
                          <a:pt x="54" y="63"/>
                        </a:lnTo>
                        <a:lnTo>
                          <a:pt x="55" y="48"/>
                        </a:lnTo>
                        <a:lnTo>
                          <a:pt x="44" y="48"/>
                        </a:lnTo>
                        <a:lnTo>
                          <a:pt x="39" y="42"/>
                        </a:lnTo>
                        <a:lnTo>
                          <a:pt x="38" y="42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1" y="61"/>
                        </a:lnTo>
                        <a:lnTo>
                          <a:pt x="1" y="63"/>
                        </a:lnTo>
                        <a:lnTo>
                          <a:pt x="15" y="64"/>
                        </a:lnTo>
                        <a:lnTo>
                          <a:pt x="33" y="72"/>
                        </a:lnTo>
                        <a:lnTo>
                          <a:pt x="36" y="82"/>
                        </a:lnTo>
                        <a:lnTo>
                          <a:pt x="35" y="113"/>
                        </a:lnTo>
                        <a:lnTo>
                          <a:pt x="18" y="146"/>
                        </a:lnTo>
                        <a:lnTo>
                          <a:pt x="22" y="184"/>
                        </a:lnTo>
                        <a:lnTo>
                          <a:pt x="24" y="197"/>
                        </a:lnTo>
                        <a:lnTo>
                          <a:pt x="35" y="19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7" name="Freeform 320"/>
                  <p:cNvSpPr/>
                  <p:nvPr/>
                </p:nvSpPr>
                <p:spPr>
                  <a:xfrm>
                    <a:off x="601" y="1849"/>
                    <a:ext cx="134" cy="197"/>
                  </a:xfrm>
                  <a:custGeom>
                    <a:avLst/>
                    <a:gdLst>
                      <a:gd name="txL" fmla="*/ 0 w 134"/>
                      <a:gd name="txT" fmla="*/ 0 h 197"/>
                      <a:gd name="txR" fmla="*/ 134 w 134"/>
                      <a:gd name="txB" fmla="*/ 197 h 197"/>
                    </a:gdLst>
                    <a:ahLst/>
                    <a:cxnLst>
                      <a:cxn ang="0">
                        <a:pos x="35" y="196"/>
                      </a:cxn>
                      <a:cxn ang="0">
                        <a:pos x="35" y="191"/>
                      </a:cxn>
                      <a:cxn ang="0">
                        <a:pos x="32" y="189"/>
                      </a:cxn>
                      <a:cxn ang="0">
                        <a:pos x="35" y="182"/>
                      </a:cxn>
                      <a:cxn ang="0">
                        <a:pos x="60" y="172"/>
                      </a:cxn>
                      <a:cxn ang="0">
                        <a:pos x="68" y="162"/>
                      </a:cxn>
                      <a:cxn ang="0">
                        <a:pos x="68" y="143"/>
                      </a:cxn>
                      <a:cxn ang="0">
                        <a:pos x="59" y="113"/>
                      </a:cxn>
                      <a:cxn ang="0">
                        <a:pos x="92" y="83"/>
                      </a:cxn>
                      <a:cxn ang="0">
                        <a:pos x="113" y="77"/>
                      </a:cxn>
                      <a:cxn ang="0">
                        <a:pos x="134" y="55"/>
                      </a:cxn>
                      <a:cxn ang="0">
                        <a:pos x="130" y="0"/>
                      </a:cxn>
                      <a:cxn ang="0">
                        <a:pos x="114" y="9"/>
                      </a:cxn>
                      <a:cxn ang="0">
                        <a:pos x="81" y="14"/>
                      </a:cxn>
                      <a:cxn ang="0">
                        <a:pos x="61" y="13"/>
                      </a:cxn>
                      <a:cxn ang="0">
                        <a:pos x="55" y="19"/>
                      </a:cxn>
                      <a:cxn ang="0">
                        <a:pos x="60" y="34"/>
                      </a:cxn>
                      <a:cxn ang="0">
                        <a:pos x="74" y="51"/>
                      </a:cxn>
                      <a:cxn ang="0">
                        <a:pos x="72" y="62"/>
                      </a:cxn>
                      <a:cxn ang="0">
                        <a:pos x="63" y="75"/>
                      </a:cxn>
                      <a:cxn ang="0">
                        <a:pos x="54" y="63"/>
                      </a:cxn>
                      <a:cxn ang="0">
                        <a:pos x="55" y="48"/>
                      </a:cxn>
                      <a:cxn ang="0">
                        <a:pos x="44" y="48"/>
                      </a:cxn>
                      <a:cxn ang="0">
                        <a:pos x="39" y="42"/>
                      </a:cxn>
                      <a:cxn ang="0">
                        <a:pos x="38" y="42"/>
                      </a:cxn>
                      <a:cxn ang="0">
                        <a:pos x="0" y="52"/>
                      </a:cxn>
                      <a:cxn ang="0">
                        <a:pos x="0" y="59"/>
                      </a:cxn>
                      <a:cxn ang="0">
                        <a:pos x="1" y="61"/>
                      </a:cxn>
                      <a:cxn ang="0">
                        <a:pos x="1" y="63"/>
                      </a:cxn>
                      <a:cxn ang="0">
                        <a:pos x="15" y="64"/>
                      </a:cxn>
                      <a:cxn ang="0">
                        <a:pos x="33" y="72"/>
                      </a:cxn>
                      <a:cxn ang="0">
                        <a:pos x="36" y="82"/>
                      </a:cxn>
                      <a:cxn ang="0">
                        <a:pos x="35" y="113"/>
                      </a:cxn>
                      <a:cxn ang="0">
                        <a:pos x="18" y="146"/>
                      </a:cxn>
                      <a:cxn ang="0">
                        <a:pos x="22" y="184"/>
                      </a:cxn>
                      <a:cxn ang="0">
                        <a:pos x="24" y="197"/>
                      </a:cxn>
                      <a:cxn ang="0">
                        <a:pos x="35" y="196"/>
                      </a:cxn>
                    </a:cxnLst>
                    <a:rect l="txL" t="txT" r="txR" b="txB"/>
                    <a:pathLst>
                      <a:path w="134" h="197">
                        <a:moveTo>
                          <a:pt x="35" y="196"/>
                        </a:moveTo>
                        <a:lnTo>
                          <a:pt x="35" y="191"/>
                        </a:lnTo>
                        <a:lnTo>
                          <a:pt x="32" y="189"/>
                        </a:lnTo>
                        <a:lnTo>
                          <a:pt x="35" y="182"/>
                        </a:lnTo>
                        <a:lnTo>
                          <a:pt x="60" y="172"/>
                        </a:lnTo>
                        <a:lnTo>
                          <a:pt x="68" y="162"/>
                        </a:lnTo>
                        <a:lnTo>
                          <a:pt x="68" y="143"/>
                        </a:lnTo>
                        <a:lnTo>
                          <a:pt x="59" y="113"/>
                        </a:lnTo>
                        <a:lnTo>
                          <a:pt x="92" y="83"/>
                        </a:lnTo>
                        <a:lnTo>
                          <a:pt x="113" y="77"/>
                        </a:lnTo>
                        <a:lnTo>
                          <a:pt x="134" y="55"/>
                        </a:lnTo>
                        <a:lnTo>
                          <a:pt x="130" y="0"/>
                        </a:lnTo>
                        <a:lnTo>
                          <a:pt x="114" y="9"/>
                        </a:lnTo>
                        <a:lnTo>
                          <a:pt x="81" y="14"/>
                        </a:lnTo>
                        <a:lnTo>
                          <a:pt x="61" y="13"/>
                        </a:lnTo>
                        <a:lnTo>
                          <a:pt x="55" y="19"/>
                        </a:lnTo>
                        <a:lnTo>
                          <a:pt x="60" y="34"/>
                        </a:lnTo>
                        <a:lnTo>
                          <a:pt x="74" y="51"/>
                        </a:lnTo>
                        <a:lnTo>
                          <a:pt x="72" y="62"/>
                        </a:lnTo>
                        <a:lnTo>
                          <a:pt x="63" y="75"/>
                        </a:lnTo>
                        <a:lnTo>
                          <a:pt x="54" y="63"/>
                        </a:lnTo>
                        <a:lnTo>
                          <a:pt x="55" y="48"/>
                        </a:lnTo>
                        <a:lnTo>
                          <a:pt x="44" y="48"/>
                        </a:lnTo>
                        <a:lnTo>
                          <a:pt x="39" y="42"/>
                        </a:lnTo>
                        <a:lnTo>
                          <a:pt x="38" y="42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1" y="61"/>
                        </a:lnTo>
                        <a:lnTo>
                          <a:pt x="1" y="63"/>
                        </a:lnTo>
                        <a:lnTo>
                          <a:pt x="15" y="64"/>
                        </a:lnTo>
                        <a:lnTo>
                          <a:pt x="33" y="72"/>
                        </a:lnTo>
                        <a:lnTo>
                          <a:pt x="36" y="82"/>
                        </a:lnTo>
                        <a:lnTo>
                          <a:pt x="35" y="113"/>
                        </a:lnTo>
                        <a:lnTo>
                          <a:pt x="18" y="146"/>
                        </a:lnTo>
                        <a:lnTo>
                          <a:pt x="22" y="184"/>
                        </a:lnTo>
                        <a:lnTo>
                          <a:pt x="24" y="197"/>
                        </a:lnTo>
                        <a:lnTo>
                          <a:pt x="35" y="19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8" name="Freeform 321"/>
                  <p:cNvSpPr/>
                  <p:nvPr/>
                </p:nvSpPr>
                <p:spPr>
                  <a:xfrm>
                    <a:off x="633" y="1839"/>
                    <a:ext cx="44" cy="84"/>
                  </a:xfrm>
                  <a:custGeom>
                    <a:avLst/>
                    <a:gdLst>
                      <a:gd name="txL" fmla="*/ 0 w 44"/>
                      <a:gd name="txT" fmla="*/ 0 h 84"/>
                      <a:gd name="txR" fmla="*/ 44 w 44"/>
                      <a:gd name="txB" fmla="*/ 84 h 84"/>
                    </a:gdLst>
                    <a:ahLst/>
                    <a:cxnLst>
                      <a:cxn ang="0">
                        <a:pos x="6" y="52"/>
                      </a:cxn>
                      <a:cxn ang="0">
                        <a:pos x="0" y="48"/>
                      </a:cxn>
                      <a:cxn ang="0">
                        <a:pos x="11" y="33"/>
                      </a:cxn>
                      <a:cxn ang="0">
                        <a:pos x="6" y="24"/>
                      </a:cxn>
                      <a:cxn ang="0">
                        <a:pos x="12" y="13"/>
                      </a:cxn>
                      <a:cxn ang="0">
                        <a:pos x="3" y="0"/>
                      </a:cxn>
                      <a:cxn ang="0">
                        <a:pos x="17" y="1"/>
                      </a:cxn>
                      <a:cxn ang="0">
                        <a:pos x="22" y="4"/>
                      </a:cxn>
                      <a:cxn ang="0">
                        <a:pos x="29" y="24"/>
                      </a:cxn>
                      <a:cxn ang="0">
                        <a:pos x="22" y="31"/>
                      </a:cxn>
                      <a:cxn ang="0">
                        <a:pos x="29" y="45"/>
                      </a:cxn>
                      <a:cxn ang="0">
                        <a:pos x="44" y="61"/>
                      </a:cxn>
                      <a:cxn ang="0">
                        <a:pos x="42" y="72"/>
                      </a:cxn>
                      <a:cxn ang="0">
                        <a:pos x="32" y="84"/>
                      </a:cxn>
                      <a:cxn ang="0">
                        <a:pos x="22" y="73"/>
                      </a:cxn>
                      <a:cxn ang="0">
                        <a:pos x="24" y="58"/>
                      </a:cxn>
                      <a:cxn ang="0">
                        <a:pos x="11" y="58"/>
                      </a:cxn>
                      <a:cxn ang="0">
                        <a:pos x="6" y="52"/>
                      </a:cxn>
                    </a:cxnLst>
                    <a:rect l="txL" t="txT" r="txR" b="txB"/>
                    <a:pathLst>
                      <a:path w="44" h="84">
                        <a:moveTo>
                          <a:pt x="6" y="52"/>
                        </a:moveTo>
                        <a:lnTo>
                          <a:pt x="0" y="48"/>
                        </a:lnTo>
                        <a:lnTo>
                          <a:pt x="11" y="33"/>
                        </a:lnTo>
                        <a:lnTo>
                          <a:pt x="6" y="24"/>
                        </a:lnTo>
                        <a:lnTo>
                          <a:pt x="12" y="13"/>
                        </a:lnTo>
                        <a:lnTo>
                          <a:pt x="3" y="0"/>
                        </a:lnTo>
                        <a:lnTo>
                          <a:pt x="17" y="1"/>
                        </a:lnTo>
                        <a:lnTo>
                          <a:pt x="22" y="4"/>
                        </a:lnTo>
                        <a:lnTo>
                          <a:pt x="29" y="24"/>
                        </a:lnTo>
                        <a:lnTo>
                          <a:pt x="22" y="31"/>
                        </a:lnTo>
                        <a:lnTo>
                          <a:pt x="29" y="45"/>
                        </a:lnTo>
                        <a:lnTo>
                          <a:pt x="44" y="61"/>
                        </a:lnTo>
                        <a:lnTo>
                          <a:pt x="42" y="72"/>
                        </a:lnTo>
                        <a:lnTo>
                          <a:pt x="32" y="84"/>
                        </a:lnTo>
                        <a:lnTo>
                          <a:pt x="22" y="73"/>
                        </a:lnTo>
                        <a:lnTo>
                          <a:pt x="24" y="58"/>
                        </a:lnTo>
                        <a:lnTo>
                          <a:pt x="11" y="58"/>
                        </a:lnTo>
                        <a:lnTo>
                          <a:pt x="6" y="52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29" name="Freeform 322"/>
                  <p:cNvSpPr/>
                  <p:nvPr/>
                </p:nvSpPr>
                <p:spPr>
                  <a:xfrm>
                    <a:off x="633" y="1839"/>
                    <a:ext cx="44" cy="84"/>
                  </a:xfrm>
                  <a:custGeom>
                    <a:avLst/>
                    <a:gdLst>
                      <a:gd name="txL" fmla="*/ 0 w 44"/>
                      <a:gd name="txT" fmla="*/ 0 h 84"/>
                      <a:gd name="txR" fmla="*/ 44 w 44"/>
                      <a:gd name="txB" fmla="*/ 84 h 84"/>
                    </a:gdLst>
                    <a:ahLst/>
                    <a:cxnLst>
                      <a:cxn ang="0">
                        <a:pos x="6" y="52"/>
                      </a:cxn>
                      <a:cxn ang="0">
                        <a:pos x="0" y="48"/>
                      </a:cxn>
                      <a:cxn ang="0">
                        <a:pos x="11" y="33"/>
                      </a:cxn>
                      <a:cxn ang="0">
                        <a:pos x="6" y="24"/>
                      </a:cxn>
                      <a:cxn ang="0">
                        <a:pos x="12" y="13"/>
                      </a:cxn>
                      <a:cxn ang="0">
                        <a:pos x="3" y="0"/>
                      </a:cxn>
                      <a:cxn ang="0">
                        <a:pos x="17" y="1"/>
                      </a:cxn>
                      <a:cxn ang="0">
                        <a:pos x="22" y="4"/>
                      </a:cxn>
                      <a:cxn ang="0">
                        <a:pos x="29" y="24"/>
                      </a:cxn>
                      <a:cxn ang="0">
                        <a:pos x="22" y="31"/>
                      </a:cxn>
                      <a:cxn ang="0">
                        <a:pos x="29" y="45"/>
                      </a:cxn>
                      <a:cxn ang="0">
                        <a:pos x="44" y="61"/>
                      </a:cxn>
                      <a:cxn ang="0">
                        <a:pos x="42" y="72"/>
                      </a:cxn>
                      <a:cxn ang="0">
                        <a:pos x="32" y="84"/>
                      </a:cxn>
                      <a:cxn ang="0">
                        <a:pos x="22" y="73"/>
                      </a:cxn>
                      <a:cxn ang="0">
                        <a:pos x="24" y="58"/>
                      </a:cxn>
                      <a:cxn ang="0">
                        <a:pos x="11" y="58"/>
                      </a:cxn>
                      <a:cxn ang="0">
                        <a:pos x="6" y="52"/>
                      </a:cxn>
                    </a:cxnLst>
                    <a:rect l="txL" t="txT" r="txR" b="txB"/>
                    <a:pathLst>
                      <a:path w="44" h="84">
                        <a:moveTo>
                          <a:pt x="6" y="52"/>
                        </a:moveTo>
                        <a:lnTo>
                          <a:pt x="0" y="48"/>
                        </a:lnTo>
                        <a:lnTo>
                          <a:pt x="11" y="33"/>
                        </a:lnTo>
                        <a:lnTo>
                          <a:pt x="6" y="24"/>
                        </a:lnTo>
                        <a:lnTo>
                          <a:pt x="12" y="13"/>
                        </a:lnTo>
                        <a:lnTo>
                          <a:pt x="3" y="0"/>
                        </a:lnTo>
                        <a:lnTo>
                          <a:pt x="17" y="1"/>
                        </a:lnTo>
                        <a:lnTo>
                          <a:pt x="22" y="4"/>
                        </a:lnTo>
                        <a:lnTo>
                          <a:pt x="29" y="24"/>
                        </a:lnTo>
                        <a:lnTo>
                          <a:pt x="22" y="31"/>
                        </a:lnTo>
                        <a:lnTo>
                          <a:pt x="29" y="45"/>
                        </a:lnTo>
                        <a:lnTo>
                          <a:pt x="44" y="61"/>
                        </a:lnTo>
                        <a:lnTo>
                          <a:pt x="42" y="72"/>
                        </a:lnTo>
                        <a:lnTo>
                          <a:pt x="32" y="84"/>
                        </a:lnTo>
                        <a:lnTo>
                          <a:pt x="22" y="73"/>
                        </a:lnTo>
                        <a:lnTo>
                          <a:pt x="24" y="58"/>
                        </a:lnTo>
                        <a:lnTo>
                          <a:pt x="11" y="58"/>
                        </a:lnTo>
                        <a:lnTo>
                          <a:pt x="6" y="52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0" name="Freeform 323"/>
                  <p:cNvSpPr/>
                  <p:nvPr/>
                </p:nvSpPr>
                <p:spPr>
                  <a:xfrm>
                    <a:off x="611" y="2034"/>
                    <a:ext cx="22" cy="18"/>
                  </a:xfrm>
                  <a:custGeom>
                    <a:avLst/>
                    <a:gdLst>
                      <a:gd name="txL" fmla="*/ 0 w 22"/>
                      <a:gd name="txT" fmla="*/ 0 h 18"/>
                      <a:gd name="txR" fmla="*/ 22 w 22"/>
                      <a:gd name="txB" fmla="*/ 18 h 18"/>
                    </a:gdLst>
                    <a:ahLst/>
                    <a:cxnLst>
                      <a:cxn ang="0">
                        <a:pos x="22" y="13"/>
                      </a:cxn>
                      <a:cxn ang="0">
                        <a:pos x="20" y="0"/>
                      </a:cxn>
                      <a:cxn ang="0">
                        <a:pos x="5" y="0"/>
                      </a:cxn>
                      <a:cxn ang="0">
                        <a:pos x="0" y="14"/>
                      </a:cxn>
                      <a:cxn ang="0">
                        <a:pos x="11" y="18"/>
                      </a:cxn>
                      <a:cxn ang="0">
                        <a:pos x="22" y="13"/>
                      </a:cxn>
                    </a:cxnLst>
                    <a:rect l="txL" t="txT" r="txR" b="txB"/>
                    <a:pathLst>
                      <a:path w="22" h="18">
                        <a:moveTo>
                          <a:pt x="22" y="13"/>
                        </a:moveTo>
                        <a:lnTo>
                          <a:pt x="20" y="0"/>
                        </a:lnTo>
                        <a:lnTo>
                          <a:pt x="5" y="0"/>
                        </a:lnTo>
                        <a:lnTo>
                          <a:pt x="0" y="14"/>
                        </a:lnTo>
                        <a:lnTo>
                          <a:pt x="11" y="18"/>
                        </a:lnTo>
                        <a:lnTo>
                          <a:pt x="22" y="1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1" name="Freeform 324"/>
                  <p:cNvSpPr/>
                  <p:nvPr/>
                </p:nvSpPr>
                <p:spPr>
                  <a:xfrm>
                    <a:off x="611" y="2034"/>
                    <a:ext cx="22" cy="18"/>
                  </a:xfrm>
                  <a:custGeom>
                    <a:avLst/>
                    <a:gdLst>
                      <a:gd name="txL" fmla="*/ 0 w 22"/>
                      <a:gd name="txT" fmla="*/ 0 h 18"/>
                      <a:gd name="txR" fmla="*/ 22 w 22"/>
                      <a:gd name="txB" fmla="*/ 18 h 18"/>
                    </a:gdLst>
                    <a:ahLst/>
                    <a:cxnLst>
                      <a:cxn ang="0">
                        <a:pos x="22" y="13"/>
                      </a:cxn>
                      <a:cxn ang="0">
                        <a:pos x="20" y="0"/>
                      </a:cxn>
                      <a:cxn ang="0">
                        <a:pos x="5" y="0"/>
                      </a:cxn>
                      <a:cxn ang="0">
                        <a:pos x="0" y="14"/>
                      </a:cxn>
                      <a:cxn ang="0">
                        <a:pos x="11" y="18"/>
                      </a:cxn>
                      <a:cxn ang="0">
                        <a:pos x="22" y="13"/>
                      </a:cxn>
                    </a:cxnLst>
                    <a:rect l="txL" t="txT" r="txR" b="txB"/>
                    <a:pathLst>
                      <a:path w="22" h="18">
                        <a:moveTo>
                          <a:pt x="22" y="13"/>
                        </a:moveTo>
                        <a:lnTo>
                          <a:pt x="20" y="0"/>
                        </a:lnTo>
                        <a:lnTo>
                          <a:pt x="5" y="0"/>
                        </a:lnTo>
                        <a:lnTo>
                          <a:pt x="0" y="14"/>
                        </a:lnTo>
                        <a:lnTo>
                          <a:pt x="11" y="18"/>
                        </a:lnTo>
                        <a:lnTo>
                          <a:pt x="22" y="1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2" name="Freeform 325"/>
                  <p:cNvSpPr/>
                  <p:nvPr/>
                </p:nvSpPr>
                <p:spPr>
                  <a:xfrm>
                    <a:off x="1482" y="168"/>
                    <a:ext cx="71" cy="86"/>
                  </a:xfrm>
                  <a:custGeom>
                    <a:avLst/>
                    <a:gdLst>
                      <a:gd name="txL" fmla="*/ 0 w 71"/>
                      <a:gd name="txT" fmla="*/ 0 h 86"/>
                      <a:gd name="txR" fmla="*/ 71 w 71"/>
                      <a:gd name="txB" fmla="*/ 86 h 86"/>
                    </a:gdLst>
                    <a:ahLst/>
                    <a:cxnLst>
                      <a:cxn ang="0">
                        <a:pos x="0" y="86"/>
                      </a:cxn>
                      <a:cxn ang="0">
                        <a:pos x="21" y="73"/>
                      </a:cxn>
                      <a:cxn ang="0">
                        <a:pos x="46" y="73"/>
                      </a:cxn>
                      <a:cxn ang="0">
                        <a:pos x="71" y="64"/>
                      </a:cxn>
                      <a:cxn ang="0">
                        <a:pos x="71" y="34"/>
                      </a:cxn>
                      <a:cxn ang="0">
                        <a:pos x="37" y="0"/>
                      </a:cxn>
                      <a:cxn ang="0">
                        <a:pos x="23" y="9"/>
                      </a:cxn>
                      <a:cxn ang="0">
                        <a:pos x="0" y="86"/>
                      </a:cxn>
                    </a:cxnLst>
                    <a:rect l="txL" t="txT" r="txR" b="txB"/>
                    <a:pathLst>
                      <a:path w="71" h="86">
                        <a:moveTo>
                          <a:pt x="0" y="86"/>
                        </a:moveTo>
                        <a:lnTo>
                          <a:pt x="21" y="73"/>
                        </a:lnTo>
                        <a:lnTo>
                          <a:pt x="46" y="73"/>
                        </a:lnTo>
                        <a:lnTo>
                          <a:pt x="71" y="64"/>
                        </a:lnTo>
                        <a:lnTo>
                          <a:pt x="71" y="34"/>
                        </a:lnTo>
                        <a:lnTo>
                          <a:pt x="37" y="0"/>
                        </a:lnTo>
                        <a:lnTo>
                          <a:pt x="23" y="9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3" name="Freeform 326"/>
                  <p:cNvSpPr/>
                  <p:nvPr/>
                </p:nvSpPr>
                <p:spPr>
                  <a:xfrm>
                    <a:off x="1482" y="168"/>
                    <a:ext cx="71" cy="86"/>
                  </a:xfrm>
                  <a:custGeom>
                    <a:avLst/>
                    <a:gdLst>
                      <a:gd name="txL" fmla="*/ 0 w 71"/>
                      <a:gd name="txT" fmla="*/ 0 h 86"/>
                      <a:gd name="txR" fmla="*/ 71 w 71"/>
                      <a:gd name="txB" fmla="*/ 86 h 86"/>
                    </a:gdLst>
                    <a:ahLst/>
                    <a:cxnLst>
                      <a:cxn ang="0">
                        <a:pos x="0" y="86"/>
                      </a:cxn>
                      <a:cxn ang="0">
                        <a:pos x="21" y="73"/>
                      </a:cxn>
                      <a:cxn ang="0">
                        <a:pos x="46" y="73"/>
                      </a:cxn>
                      <a:cxn ang="0">
                        <a:pos x="71" y="64"/>
                      </a:cxn>
                      <a:cxn ang="0">
                        <a:pos x="71" y="34"/>
                      </a:cxn>
                      <a:cxn ang="0">
                        <a:pos x="37" y="0"/>
                      </a:cxn>
                      <a:cxn ang="0">
                        <a:pos x="23" y="9"/>
                      </a:cxn>
                      <a:cxn ang="0">
                        <a:pos x="0" y="86"/>
                      </a:cxn>
                    </a:cxnLst>
                    <a:rect l="txL" t="txT" r="txR" b="txB"/>
                    <a:pathLst>
                      <a:path w="71" h="86">
                        <a:moveTo>
                          <a:pt x="0" y="86"/>
                        </a:moveTo>
                        <a:lnTo>
                          <a:pt x="21" y="73"/>
                        </a:lnTo>
                        <a:lnTo>
                          <a:pt x="46" y="73"/>
                        </a:lnTo>
                        <a:lnTo>
                          <a:pt x="71" y="64"/>
                        </a:lnTo>
                        <a:lnTo>
                          <a:pt x="71" y="34"/>
                        </a:lnTo>
                        <a:lnTo>
                          <a:pt x="37" y="0"/>
                        </a:lnTo>
                        <a:lnTo>
                          <a:pt x="23" y="9"/>
                        </a:lnTo>
                        <a:lnTo>
                          <a:pt x="0" y="8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4" name="Freeform 327"/>
                  <p:cNvSpPr/>
                  <p:nvPr/>
                </p:nvSpPr>
                <p:spPr>
                  <a:xfrm>
                    <a:off x="1377" y="43"/>
                    <a:ext cx="114" cy="164"/>
                  </a:xfrm>
                  <a:custGeom>
                    <a:avLst/>
                    <a:gdLst>
                      <a:gd name="txL" fmla="*/ 0 w 114"/>
                      <a:gd name="txT" fmla="*/ 0 h 164"/>
                      <a:gd name="txR" fmla="*/ 114 w 114"/>
                      <a:gd name="txB" fmla="*/ 164 h 164"/>
                    </a:gdLst>
                    <a:ahLst/>
                    <a:cxnLst>
                      <a:cxn ang="0">
                        <a:pos x="0" y="81"/>
                      </a:cxn>
                      <a:cxn ang="0">
                        <a:pos x="7" y="109"/>
                      </a:cxn>
                      <a:cxn ang="0">
                        <a:pos x="34" y="119"/>
                      </a:cxn>
                      <a:cxn ang="0">
                        <a:pos x="43" y="145"/>
                      </a:cxn>
                      <a:cxn ang="0">
                        <a:pos x="91" y="164"/>
                      </a:cxn>
                      <a:cxn ang="0">
                        <a:pos x="109" y="160"/>
                      </a:cxn>
                      <a:cxn ang="0">
                        <a:pos x="106" y="134"/>
                      </a:cxn>
                      <a:cxn ang="0">
                        <a:pos x="114" y="109"/>
                      </a:cxn>
                      <a:cxn ang="0">
                        <a:pos x="101" y="87"/>
                      </a:cxn>
                      <a:cxn ang="0">
                        <a:pos x="81" y="75"/>
                      </a:cxn>
                      <a:cxn ang="0">
                        <a:pos x="72" y="53"/>
                      </a:cxn>
                      <a:cxn ang="0">
                        <a:pos x="80" y="36"/>
                      </a:cxn>
                      <a:cxn ang="0">
                        <a:pos x="56" y="0"/>
                      </a:cxn>
                      <a:cxn ang="0">
                        <a:pos x="24" y="23"/>
                      </a:cxn>
                      <a:cxn ang="0">
                        <a:pos x="18" y="53"/>
                      </a:cxn>
                      <a:cxn ang="0">
                        <a:pos x="0" y="81"/>
                      </a:cxn>
                    </a:cxnLst>
                    <a:rect l="txL" t="txT" r="txR" b="txB"/>
                    <a:pathLst>
                      <a:path w="114" h="164">
                        <a:moveTo>
                          <a:pt x="0" y="81"/>
                        </a:moveTo>
                        <a:lnTo>
                          <a:pt x="7" y="109"/>
                        </a:lnTo>
                        <a:lnTo>
                          <a:pt x="34" y="119"/>
                        </a:lnTo>
                        <a:lnTo>
                          <a:pt x="43" y="145"/>
                        </a:lnTo>
                        <a:lnTo>
                          <a:pt x="91" y="164"/>
                        </a:lnTo>
                        <a:lnTo>
                          <a:pt x="109" y="160"/>
                        </a:lnTo>
                        <a:lnTo>
                          <a:pt x="106" y="134"/>
                        </a:lnTo>
                        <a:lnTo>
                          <a:pt x="114" y="109"/>
                        </a:lnTo>
                        <a:lnTo>
                          <a:pt x="101" y="87"/>
                        </a:lnTo>
                        <a:lnTo>
                          <a:pt x="81" y="75"/>
                        </a:lnTo>
                        <a:lnTo>
                          <a:pt x="72" y="53"/>
                        </a:lnTo>
                        <a:lnTo>
                          <a:pt x="80" y="36"/>
                        </a:lnTo>
                        <a:lnTo>
                          <a:pt x="56" y="0"/>
                        </a:lnTo>
                        <a:lnTo>
                          <a:pt x="24" y="23"/>
                        </a:lnTo>
                        <a:lnTo>
                          <a:pt x="18" y="53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5" name="Freeform 328"/>
                  <p:cNvSpPr/>
                  <p:nvPr/>
                </p:nvSpPr>
                <p:spPr>
                  <a:xfrm>
                    <a:off x="1377" y="43"/>
                    <a:ext cx="114" cy="164"/>
                  </a:xfrm>
                  <a:custGeom>
                    <a:avLst/>
                    <a:gdLst>
                      <a:gd name="txL" fmla="*/ 0 w 114"/>
                      <a:gd name="txT" fmla="*/ 0 h 164"/>
                      <a:gd name="txR" fmla="*/ 114 w 114"/>
                      <a:gd name="txB" fmla="*/ 164 h 164"/>
                    </a:gdLst>
                    <a:ahLst/>
                    <a:cxnLst>
                      <a:cxn ang="0">
                        <a:pos x="0" y="81"/>
                      </a:cxn>
                      <a:cxn ang="0">
                        <a:pos x="7" y="109"/>
                      </a:cxn>
                      <a:cxn ang="0">
                        <a:pos x="34" y="119"/>
                      </a:cxn>
                      <a:cxn ang="0">
                        <a:pos x="43" y="145"/>
                      </a:cxn>
                      <a:cxn ang="0">
                        <a:pos x="91" y="164"/>
                      </a:cxn>
                      <a:cxn ang="0">
                        <a:pos x="109" y="160"/>
                      </a:cxn>
                      <a:cxn ang="0">
                        <a:pos x="106" y="134"/>
                      </a:cxn>
                      <a:cxn ang="0">
                        <a:pos x="114" y="109"/>
                      </a:cxn>
                      <a:cxn ang="0">
                        <a:pos x="101" y="87"/>
                      </a:cxn>
                      <a:cxn ang="0">
                        <a:pos x="81" y="75"/>
                      </a:cxn>
                      <a:cxn ang="0">
                        <a:pos x="72" y="53"/>
                      </a:cxn>
                      <a:cxn ang="0">
                        <a:pos x="80" y="36"/>
                      </a:cxn>
                      <a:cxn ang="0">
                        <a:pos x="56" y="0"/>
                      </a:cxn>
                      <a:cxn ang="0">
                        <a:pos x="24" y="23"/>
                      </a:cxn>
                      <a:cxn ang="0">
                        <a:pos x="18" y="53"/>
                      </a:cxn>
                      <a:cxn ang="0">
                        <a:pos x="0" y="81"/>
                      </a:cxn>
                    </a:cxnLst>
                    <a:rect l="txL" t="txT" r="txR" b="txB"/>
                    <a:pathLst>
                      <a:path w="114" h="164">
                        <a:moveTo>
                          <a:pt x="0" y="81"/>
                        </a:moveTo>
                        <a:lnTo>
                          <a:pt x="7" y="109"/>
                        </a:lnTo>
                        <a:lnTo>
                          <a:pt x="34" y="119"/>
                        </a:lnTo>
                        <a:lnTo>
                          <a:pt x="43" y="145"/>
                        </a:lnTo>
                        <a:lnTo>
                          <a:pt x="91" y="164"/>
                        </a:lnTo>
                        <a:lnTo>
                          <a:pt x="109" y="160"/>
                        </a:lnTo>
                        <a:lnTo>
                          <a:pt x="106" y="134"/>
                        </a:lnTo>
                        <a:lnTo>
                          <a:pt x="114" y="109"/>
                        </a:lnTo>
                        <a:lnTo>
                          <a:pt x="101" y="87"/>
                        </a:lnTo>
                        <a:lnTo>
                          <a:pt x="81" y="75"/>
                        </a:lnTo>
                        <a:lnTo>
                          <a:pt x="72" y="53"/>
                        </a:lnTo>
                        <a:lnTo>
                          <a:pt x="80" y="36"/>
                        </a:lnTo>
                        <a:lnTo>
                          <a:pt x="56" y="0"/>
                        </a:lnTo>
                        <a:lnTo>
                          <a:pt x="24" y="23"/>
                        </a:lnTo>
                        <a:lnTo>
                          <a:pt x="18" y="53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6" name="Freeform 329"/>
                  <p:cNvSpPr/>
                  <p:nvPr/>
                </p:nvSpPr>
                <p:spPr>
                  <a:xfrm>
                    <a:off x="933" y="28"/>
                    <a:ext cx="116" cy="93"/>
                  </a:xfrm>
                  <a:custGeom>
                    <a:avLst/>
                    <a:gdLst>
                      <a:gd name="txL" fmla="*/ 0 w 116"/>
                      <a:gd name="txT" fmla="*/ 0 h 93"/>
                      <a:gd name="txR" fmla="*/ 116 w 116"/>
                      <a:gd name="txB" fmla="*/ 93 h 93"/>
                    </a:gdLst>
                    <a:ahLst/>
                    <a:cxnLst>
                      <a:cxn ang="0">
                        <a:pos x="0" y="93"/>
                      </a:cxn>
                      <a:cxn ang="0">
                        <a:pos x="22" y="93"/>
                      </a:cxn>
                      <a:cxn ang="0">
                        <a:pos x="40" y="71"/>
                      </a:cxn>
                      <a:cxn ang="0">
                        <a:pos x="69" y="78"/>
                      </a:cxn>
                      <a:cxn ang="0">
                        <a:pos x="80" y="70"/>
                      </a:cxn>
                      <a:cxn ang="0">
                        <a:pos x="80" y="37"/>
                      </a:cxn>
                      <a:cxn ang="0">
                        <a:pos x="99" y="42"/>
                      </a:cxn>
                      <a:cxn ang="0">
                        <a:pos x="116" y="31"/>
                      </a:cxn>
                      <a:cxn ang="0">
                        <a:pos x="108" y="0"/>
                      </a:cxn>
                      <a:cxn ang="0">
                        <a:pos x="86" y="18"/>
                      </a:cxn>
                      <a:cxn ang="0">
                        <a:pos x="80" y="37"/>
                      </a:cxn>
                      <a:cxn ang="0">
                        <a:pos x="45" y="46"/>
                      </a:cxn>
                      <a:cxn ang="0">
                        <a:pos x="40" y="71"/>
                      </a:cxn>
                      <a:cxn ang="0">
                        <a:pos x="16" y="70"/>
                      </a:cxn>
                      <a:cxn ang="0">
                        <a:pos x="0" y="93"/>
                      </a:cxn>
                    </a:cxnLst>
                    <a:rect l="txL" t="txT" r="txR" b="txB"/>
                    <a:pathLst>
                      <a:path w="116" h="93">
                        <a:moveTo>
                          <a:pt x="0" y="93"/>
                        </a:moveTo>
                        <a:lnTo>
                          <a:pt x="22" y="93"/>
                        </a:lnTo>
                        <a:lnTo>
                          <a:pt x="40" y="71"/>
                        </a:lnTo>
                        <a:lnTo>
                          <a:pt x="69" y="78"/>
                        </a:lnTo>
                        <a:lnTo>
                          <a:pt x="80" y="70"/>
                        </a:lnTo>
                        <a:lnTo>
                          <a:pt x="80" y="37"/>
                        </a:lnTo>
                        <a:lnTo>
                          <a:pt x="99" y="42"/>
                        </a:lnTo>
                        <a:lnTo>
                          <a:pt x="116" y="31"/>
                        </a:lnTo>
                        <a:lnTo>
                          <a:pt x="108" y="0"/>
                        </a:lnTo>
                        <a:lnTo>
                          <a:pt x="86" y="18"/>
                        </a:lnTo>
                        <a:lnTo>
                          <a:pt x="80" y="37"/>
                        </a:lnTo>
                        <a:lnTo>
                          <a:pt x="45" y="46"/>
                        </a:lnTo>
                        <a:lnTo>
                          <a:pt x="40" y="71"/>
                        </a:lnTo>
                        <a:lnTo>
                          <a:pt x="16" y="70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7" name="Freeform 330"/>
                  <p:cNvSpPr/>
                  <p:nvPr/>
                </p:nvSpPr>
                <p:spPr>
                  <a:xfrm>
                    <a:off x="933" y="28"/>
                    <a:ext cx="116" cy="93"/>
                  </a:xfrm>
                  <a:custGeom>
                    <a:avLst/>
                    <a:gdLst>
                      <a:gd name="txL" fmla="*/ 0 w 116"/>
                      <a:gd name="txT" fmla="*/ 0 h 93"/>
                      <a:gd name="txR" fmla="*/ 116 w 116"/>
                      <a:gd name="txB" fmla="*/ 93 h 93"/>
                    </a:gdLst>
                    <a:ahLst/>
                    <a:cxnLst>
                      <a:cxn ang="0">
                        <a:pos x="0" y="93"/>
                      </a:cxn>
                      <a:cxn ang="0">
                        <a:pos x="22" y="93"/>
                      </a:cxn>
                      <a:cxn ang="0">
                        <a:pos x="40" y="71"/>
                      </a:cxn>
                      <a:cxn ang="0">
                        <a:pos x="69" y="78"/>
                      </a:cxn>
                      <a:cxn ang="0">
                        <a:pos x="80" y="70"/>
                      </a:cxn>
                      <a:cxn ang="0">
                        <a:pos x="80" y="37"/>
                      </a:cxn>
                      <a:cxn ang="0">
                        <a:pos x="99" y="42"/>
                      </a:cxn>
                      <a:cxn ang="0">
                        <a:pos x="116" y="31"/>
                      </a:cxn>
                      <a:cxn ang="0">
                        <a:pos x="108" y="0"/>
                      </a:cxn>
                      <a:cxn ang="0">
                        <a:pos x="86" y="18"/>
                      </a:cxn>
                      <a:cxn ang="0">
                        <a:pos x="80" y="37"/>
                      </a:cxn>
                      <a:cxn ang="0">
                        <a:pos x="45" y="46"/>
                      </a:cxn>
                      <a:cxn ang="0">
                        <a:pos x="40" y="71"/>
                      </a:cxn>
                      <a:cxn ang="0">
                        <a:pos x="16" y="70"/>
                      </a:cxn>
                      <a:cxn ang="0">
                        <a:pos x="0" y="93"/>
                      </a:cxn>
                    </a:cxnLst>
                    <a:rect l="txL" t="txT" r="txR" b="txB"/>
                    <a:pathLst>
                      <a:path w="116" h="93">
                        <a:moveTo>
                          <a:pt x="0" y="93"/>
                        </a:moveTo>
                        <a:lnTo>
                          <a:pt x="22" y="93"/>
                        </a:lnTo>
                        <a:lnTo>
                          <a:pt x="40" y="71"/>
                        </a:lnTo>
                        <a:lnTo>
                          <a:pt x="69" y="78"/>
                        </a:lnTo>
                        <a:lnTo>
                          <a:pt x="80" y="70"/>
                        </a:lnTo>
                        <a:lnTo>
                          <a:pt x="80" y="37"/>
                        </a:lnTo>
                        <a:lnTo>
                          <a:pt x="99" y="42"/>
                        </a:lnTo>
                        <a:lnTo>
                          <a:pt x="116" y="31"/>
                        </a:lnTo>
                        <a:lnTo>
                          <a:pt x="108" y="0"/>
                        </a:lnTo>
                        <a:lnTo>
                          <a:pt x="86" y="18"/>
                        </a:lnTo>
                        <a:lnTo>
                          <a:pt x="80" y="37"/>
                        </a:lnTo>
                        <a:lnTo>
                          <a:pt x="45" y="46"/>
                        </a:lnTo>
                        <a:lnTo>
                          <a:pt x="40" y="71"/>
                        </a:lnTo>
                        <a:lnTo>
                          <a:pt x="16" y="70"/>
                        </a:lnTo>
                        <a:lnTo>
                          <a:pt x="0" y="9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8" name="Freeform 331"/>
                  <p:cNvSpPr/>
                  <p:nvPr/>
                </p:nvSpPr>
                <p:spPr>
                  <a:xfrm>
                    <a:off x="906" y="0"/>
                    <a:ext cx="62" cy="84"/>
                  </a:xfrm>
                  <a:custGeom>
                    <a:avLst/>
                    <a:gdLst>
                      <a:gd name="txL" fmla="*/ 0 w 62"/>
                      <a:gd name="txT" fmla="*/ 0 h 84"/>
                      <a:gd name="txR" fmla="*/ 62 w 62"/>
                      <a:gd name="txB" fmla="*/ 84 h 84"/>
                    </a:gdLst>
                    <a:ahLst/>
                    <a:cxnLst>
                      <a:cxn ang="0">
                        <a:pos x="0" y="71"/>
                      </a:cxn>
                      <a:cxn ang="0">
                        <a:pos x="26" y="84"/>
                      </a:cxn>
                      <a:cxn ang="0">
                        <a:pos x="57" y="71"/>
                      </a:cxn>
                      <a:cxn ang="0">
                        <a:pos x="45" y="57"/>
                      </a:cxn>
                      <a:cxn ang="0">
                        <a:pos x="62" y="33"/>
                      </a:cxn>
                      <a:cxn ang="0">
                        <a:pos x="57" y="0"/>
                      </a:cxn>
                      <a:cxn ang="0">
                        <a:pos x="30" y="26"/>
                      </a:cxn>
                      <a:cxn ang="0">
                        <a:pos x="30" y="55"/>
                      </a:cxn>
                      <a:cxn ang="0">
                        <a:pos x="7" y="55"/>
                      </a:cxn>
                      <a:cxn ang="0">
                        <a:pos x="0" y="71"/>
                      </a:cxn>
                    </a:cxnLst>
                    <a:rect l="txL" t="txT" r="txR" b="txB"/>
                    <a:pathLst>
                      <a:path w="62" h="84">
                        <a:moveTo>
                          <a:pt x="0" y="71"/>
                        </a:moveTo>
                        <a:lnTo>
                          <a:pt x="26" y="84"/>
                        </a:lnTo>
                        <a:lnTo>
                          <a:pt x="57" y="71"/>
                        </a:lnTo>
                        <a:lnTo>
                          <a:pt x="45" y="57"/>
                        </a:lnTo>
                        <a:lnTo>
                          <a:pt x="62" y="33"/>
                        </a:lnTo>
                        <a:lnTo>
                          <a:pt x="57" y="0"/>
                        </a:lnTo>
                        <a:lnTo>
                          <a:pt x="30" y="26"/>
                        </a:lnTo>
                        <a:lnTo>
                          <a:pt x="30" y="55"/>
                        </a:lnTo>
                        <a:lnTo>
                          <a:pt x="7" y="55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39" name="Freeform 332"/>
                  <p:cNvSpPr/>
                  <p:nvPr/>
                </p:nvSpPr>
                <p:spPr>
                  <a:xfrm>
                    <a:off x="906" y="0"/>
                    <a:ext cx="62" cy="84"/>
                  </a:xfrm>
                  <a:custGeom>
                    <a:avLst/>
                    <a:gdLst>
                      <a:gd name="txL" fmla="*/ 0 w 62"/>
                      <a:gd name="txT" fmla="*/ 0 h 84"/>
                      <a:gd name="txR" fmla="*/ 62 w 62"/>
                      <a:gd name="txB" fmla="*/ 84 h 84"/>
                    </a:gdLst>
                    <a:ahLst/>
                    <a:cxnLst>
                      <a:cxn ang="0">
                        <a:pos x="0" y="71"/>
                      </a:cxn>
                      <a:cxn ang="0">
                        <a:pos x="26" y="84"/>
                      </a:cxn>
                      <a:cxn ang="0">
                        <a:pos x="57" y="71"/>
                      </a:cxn>
                      <a:cxn ang="0">
                        <a:pos x="45" y="57"/>
                      </a:cxn>
                      <a:cxn ang="0">
                        <a:pos x="62" y="33"/>
                      </a:cxn>
                      <a:cxn ang="0">
                        <a:pos x="57" y="0"/>
                      </a:cxn>
                      <a:cxn ang="0">
                        <a:pos x="30" y="26"/>
                      </a:cxn>
                      <a:cxn ang="0">
                        <a:pos x="30" y="55"/>
                      </a:cxn>
                      <a:cxn ang="0">
                        <a:pos x="7" y="55"/>
                      </a:cxn>
                      <a:cxn ang="0">
                        <a:pos x="0" y="71"/>
                      </a:cxn>
                    </a:cxnLst>
                    <a:rect l="txL" t="txT" r="txR" b="txB"/>
                    <a:pathLst>
                      <a:path w="62" h="84">
                        <a:moveTo>
                          <a:pt x="0" y="71"/>
                        </a:moveTo>
                        <a:lnTo>
                          <a:pt x="26" y="84"/>
                        </a:lnTo>
                        <a:lnTo>
                          <a:pt x="57" y="71"/>
                        </a:lnTo>
                        <a:lnTo>
                          <a:pt x="45" y="57"/>
                        </a:lnTo>
                        <a:lnTo>
                          <a:pt x="62" y="33"/>
                        </a:lnTo>
                        <a:lnTo>
                          <a:pt x="57" y="0"/>
                        </a:lnTo>
                        <a:lnTo>
                          <a:pt x="30" y="26"/>
                        </a:lnTo>
                        <a:lnTo>
                          <a:pt x="30" y="55"/>
                        </a:lnTo>
                        <a:lnTo>
                          <a:pt x="7" y="55"/>
                        </a:lnTo>
                        <a:lnTo>
                          <a:pt x="0" y="7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0" name="Freeform 333"/>
                  <p:cNvSpPr/>
                  <p:nvPr/>
                </p:nvSpPr>
                <p:spPr>
                  <a:xfrm>
                    <a:off x="896" y="91"/>
                    <a:ext cx="23" cy="20"/>
                  </a:xfrm>
                  <a:custGeom>
                    <a:avLst/>
                    <a:gdLst>
                      <a:gd name="txL" fmla="*/ 0 w 23"/>
                      <a:gd name="txT" fmla="*/ 0 h 20"/>
                      <a:gd name="txR" fmla="*/ 23 w 23"/>
                      <a:gd name="txB" fmla="*/ 20 h 20"/>
                    </a:gdLst>
                    <a:ahLst/>
                    <a:cxnLst>
                      <a:cxn ang="0">
                        <a:pos x="0" y="20"/>
                      </a:cxn>
                      <a:cxn ang="0">
                        <a:pos x="23" y="18"/>
                      </a:cxn>
                      <a:cxn ang="0">
                        <a:pos x="11" y="0"/>
                      </a:cxn>
                      <a:cxn ang="0">
                        <a:pos x="0" y="20"/>
                      </a:cxn>
                    </a:cxnLst>
                    <a:rect l="txL" t="txT" r="txR" b="txB"/>
                    <a:pathLst>
                      <a:path w="23" h="20">
                        <a:moveTo>
                          <a:pt x="0" y="20"/>
                        </a:moveTo>
                        <a:lnTo>
                          <a:pt x="23" y="18"/>
                        </a:lnTo>
                        <a:lnTo>
                          <a:pt x="11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1" name="Freeform 334"/>
                  <p:cNvSpPr/>
                  <p:nvPr/>
                </p:nvSpPr>
                <p:spPr>
                  <a:xfrm>
                    <a:off x="896" y="91"/>
                    <a:ext cx="23" cy="20"/>
                  </a:xfrm>
                  <a:custGeom>
                    <a:avLst/>
                    <a:gdLst>
                      <a:gd name="txL" fmla="*/ 0 w 23"/>
                      <a:gd name="txT" fmla="*/ 0 h 20"/>
                      <a:gd name="txR" fmla="*/ 23 w 23"/>
                      <a:gd name="txB" fmla="*/ 20 h 20"/>
                    </a:gdLst>
                    <a:ahLst/>
                    <a:cxnLst>
                      <a:cxn ang="0">
                        <a:pos x="0" y="20"/>
                      </a:cxn>
                      <a:cxn ang="0">
                        <a:pos x="23" y="18"/>
                      </a:cxn>
                      <a:cxn ang="0">
                        <a:pos x="11" y="0"/>
                      </a:cxn>
                      <a:cxn ang="0">
                        <a:pos x="0" y="20"/>
                      </a:cxn>
                    </a:cxnLst>
                    <a:rect l="txL" t="txT" r="txR" b="txB"/>
                    <a:pathLst>
                      <a:path w="23" h="20">
                        <a:moveTo>
                          <a:pt x="0" y="20"/>
                        </a:moveTo>
                        <a:lnTo>
                          <a:pt x="23" y="18"/>
                        </a:lnTo>
                        <a:lnTo>
                          <a:pt x="11" y="0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2" name="Freeform 335"/>
                  <p:cNvSpPr/>
                  <p:nvPr/>
                </p:nvSpPr>
                <p:spPr>
                  <a:xfrm>
                    <a:off x="787" y="68"/>
                    <a:ext cx="82" cy="56"/>
                  </a:xfrm>
                  <a:custGeom>
                    <a:avLst/>
                    <a:gdLst>
                      <a:gd name="txL" fmla="*/ 0 w 82"/>
                      <a:gd name="txT" fmla="*/ 0 h 56"/>
                      <a:gd name="txR" fmla="*/ 82 w 82"/>
                      <a:gd name="txB" fmla="*/ 56 h 56"/>
                    </a:gdLst>
                    <a:ahLst/>
                    <a:cxnLst>
                      <a:cxn ang="0">
                        <a:pos x="0" y="23"/>
                      </a:cxn>
                      <a:cxn ang="0">
                        <a:pos x="13" y="33"/>
                      </a:cxn>
                      <a:cxn ang="0">
                        <a:pos x="29" y="33"/>
                      </a:cxn>
                      <a:cxn ang="0">
                        <a:pos x="29" y="48"/>
                      </a:cxn>
                      <a:cxn ang="0">
                        <a:pos x="48" y="56"/>
                      </a:cxn>
                      <a:cxn ang="0">
                        <a:pos x="67" y="52"/>
                      </a:cxn>
                      <a:cxn ang="0">
                        <a:pos x="67" y="34"/>
                      </a:cxn>
                      <a:cxn ang="0">
                        <a:pos x="82" y="15"/>
                      </a:cxn>
                      <a:cxn ang="0">
                        <a:pos x="71" y="8"/>
                      </a:cxn>
                      <a:cxn ang="0">
                        <a:pos x="42" y="23"/>
                      </a:cxn>
                      <a:cxn ang="0">
                        <a:pos x="42" y="10"/>
                      </a:cxn>
                      <a:cxn ang="0">
                        <a:pos x="29" y="0"/>
                      </a:cxn>
                      <a:cxn ang="0">
                        <a:pos x="0" y="23"/>
                      </a:cxn>
                    </a:cxnLst>
                    <a:rect l="txL" t="txT" r="txR" b="txB"/>
                    <a:pathLst>
                      <a:path w="82" h="56">
                        <a:moveTo>
                          <a:pt x="0" y="23"/>
                        </a:moveTo>
                        <a:lnTo>
                          <a:pt x="13" y="33"/>
                        </a:lnTo>
                        <a:lnTo>
                          <a:pt x="29" y="33"/>
                        </a:lnTo>
                        <a:lnTo>
                          <a:pt x="29" y="48"/>
                        </a:lnTo>
                        <a:lnTo>
                          <a:pt x="48" y="56"/>
                        </a:lnTo>
                        <a:lnTo>
                          <a:pt x="67" y="52"/>
                        </a:lnTo>
                        <a:lnTo>
                          <a:pt x="67" y="34"/>
                        </a:lnTo>
                        <a:lnTo>
                          <a:pt x="82" y="15"/>
                        </a:lnTo>
                        <a:lnTo>
                          <a:pt x="71" y="8"/>
                        </a:lnTo>
                        <a:lnTo>
                          <a:pt x="42" y="23"/>
                        </a:lnTo>
                        <a:lnTo>
                          <a:pt x="42" y="10"/>
                        </a:lnTo>
                        <a:lnTo>
                          <a:pt x="29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3" name="Freeform 336"/>
                  <p:cNvSpPr/>
                  <p:nvPr/>
                </p:nvSpPr>
                <p:spPr>
                  <a:xfrm>
                    <a:off x="787" y="68"/>
                    <a:ext cx="82" cy="56"/>
                  </a:xfrm>
                  <a:custGeom>
                    <a:avLst/>
                    <a:gdLst>
                      <a:gd name="txL" fmla="*/ 0 w 82"/>
                      <a:gd name="txT" fmla="*/ 0 h 56"/>
                      <a:gd name="txR" fmla="*/ 82 w 82"/>
                      <a:gd name="txB" fmla="*/ 56 h 56"/>
                    </a:gdLst>
                    <a:ahLst/>
                    <a:cxnLst>
                      <a:cxn ang="0">
                        <a:pos x="0" y="23"/>
                      </a:cxn>
                      <a:cxn ang="0">
                        <a:pos x="13" y="33"/>
                      </a:cxn>
                      <a:cxn ang="0">
                        <a:pos x="29" y="33"/>
                      </a:cxn>
                      <a:cxn ang="0">
                        <a:pos x="29" y="48"/>
                      </a:cxn>
                      <a:cxn ang="0">
                        <a:pos x="48" y="56"/>
                      </a:cxn>
                      <a:cxn ang="0">
                        <a:pos x="67" y="52"/>
                      </a:cxn>
                      <a:cxn ang="0">
                        <a:pos x="67" y="34"/>
                      </a:cxn>
                      <a:cxn ang="0">
                        <a:pos x="82" y="15"/>
                      </a:cxn>
                      <a:cxn ang="0">
                        <a:pos x="71" y="8"/>
                      </a:cxn>
                      <a:cxn ang="0">
                        <a:pos x="42" y="23"/>
                      </a:cxn>
                      <a:cxn ang="0">
                        <a:pos x="42" y="10"/>
                      </a:cxn>
                      <a:cxn ang="0">
                        <a:pos x="29" y="0"/>
                      </a:cxn>
                      <a:cxn ang="0">
                        <a:pos x="0" y="23"/>
                      </a:cxn>
                    </a:cxnLst>
                    <a:rect l="txL" t="txT" r="txR" b="txB"/>
                    <a:pathLst>
                      <a:path w="82" h="56">
                        <a:moveTo>
                          <a:pt x="0" y="23"/>
                        </a:moveTo>
                        <a:lnTo>
                          <a:pt x="13" y="33"/>
                        </a:lnTo>
                        <a:lnTo>
                          <a:pt x="29" y="33"/>
                        </a:lnTo>
                        <a:lnTo>
                          <a:pt x="29" y="48"/>
                        </a:lnTo>
                        <a:lnTo>
                          <a:pt x="48" y="56"/>
                        </a:lnTo>
                        <a:lnTo>
                          <a:pt x="67" y="52"/>
                        </a:lnTo>
                        <a:lnTo>
                          <a:pt x="67" y="34"/>
                        </a:lnTo>
                        <a:lnTo>
                          <a:pt x="82" y="15"/>
                        </a:lnTo>
                        <a:lnTo>
                          <a:pt x="71" y="8"/>
                        </a:lnTo>
                        <a:lnTo>
                          <a:pt x="42" y="23"/>
                        </a:lnTo>
                        <a:lnTo>
                          <a:pt x="42" y="10"/>
                        </a:lnTo>
                        <a:lnTo>
                          <a:pt x="29" y="0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4" name="Freeform 337"/>
                  <p:cNvSpPr/>
                  <p:nvPr/>
                </p:nvSpPr>
                <p:spPr>
                  <a:xfrm>
                    <a:off x="357" y="92"/>
                    <a:ext cx="204" cy="234"/>
                  </a:xfrm>
                  <a:custGeom>
                    <a:avLst/>
                    <a:gdLst>
                      <a:gd name="txL" fmla="*/ 0 w 204"/>
                      <a:gd name="txT" fmla="*/ 0 h 234"/>
                      <a:gd name="txR" fmla="*/ 204 w 204"/>
                      <a:gd name="txB" fmla="*/ 234 h 234"/>
                    </a:gdLst>
                    <a:ahLst/>
                    <a:cxnLst>
                      <a:cxn ang="0">
                        <a:pos x="0" y="51"/>
                      </a:cxn>
                      <a:cxn ang="0">
                        <a:pos x="7" y="116"/>
                      </a:cxn>
                      <a:cxn ang="0">
                        <a:pos x="26" y="144"/>
                      </a:cxn>
                      <a:cxn ang="0">
                        <a:pos x="52" y="144"/>
                      </a:cxn>
                      <a:cxn ang="0">
                        <a:pos x="33" y="159"/>
                      </a:cxn>
                      <a:cxn ang="0">
                        <a:pos x="38" y="182"/>
                      </a:cxn>
                      <a:cxn ang="0">
                        <a:pos x="75" y="234"/>
                      </a:cxn>
                      <a:cxn ang="0">
                        <a:pos x="102" y="132"/>
                      </a:cxn>
                      <a:cxn ang="0">
                        <a:pos x="118" y="119"/>
                      </a:cxn>
                      <a:cxn ang="0">
                        <a:pos x="123" y="146"/>
                      </a:cxn>
                      <a:cxn ang="0">
                        <a:pos x="136" y="160"/>
                      </a:cxn>
                      <a:cxn ang="0">
                        <a:pos x="124" y="187"/>
                      </a:cxn>
                      <a:cxn ang="0">
                        <a:pos x="148" y="195"/>
                      </a:cxn>
                      <a:cxn ang="0">
                        <a:pos x="176" y="169"/>
                      </a:cxn>
                      <a:cxn ang="0">
                        <a:pos x="154" y="152"/>
                      </a:cxn>
                      <a:cxn ang="0">
                        <a:pos x="132" y="108"/>
                      </a:cxn>
                      <a:cxn ang="0">
                        <a:pos x="102" y="88"/>
                      </a:cxn>
                      <a:cxn ang="0">
                        <a:pos x="98" y="53"/>
                      </a:cxn>
                      <a:cxn ang="0">
                        <a:pos x="125" y="77"/>
                      </a:cxn>
                      <a:cxn ang="0">
                        <a:pos x="162" y="88"/>
                      </a:cxn>
                      <a:cxn ang="0">
                        <a:pos x="187" y="71"/>
                      </a:cxn>
                      <a:cxn ang="0">
                        <a:pos x="204" y="42"/>
                      </a:cxn>
                      <a:cxn ang="0">
                        <a:pos x="204" y="23"/>
                      </a:cxn>
                      <a:cxn ang="0">
                        <a:pos x="153" y="5"/>
                      </a:cxn>
                      <a:cxn ang="0">
                        <a:pos x="127" y="23"/>
                      </a:cxn>
                      <a:cxn ang="0">
                        <a:pos x="113" y="0"/>
                      </a:cxn>
                      <a:cxn ang="0">
                        <a:pos x="89" y="17"/>
                      </a:cxn>
                      <a:cxn ang="0">
                        <a:pos x="89" y="40"/>
                      </a:cxn>
                      <a:cxn ang="0">
                        <a:pos x="67" y="32"/>
                      </a:cxn>
                      <a:cxn ang="0">
                        <a:pos x="56" y="56"/>
                      </a:cxn>
                      <a:cxn ang="0">
                        <a:pos x="35" y="45"/>
                      </a:cxn>
                      <a:cxn ang="0">
                        <a:pos x="0" y="51"/>
                      </a:cxn>
                    </a:cxnLst>
                    <a:rect l="txL" t="txT" r="txR" b="txB"/>
                    <a:pathLst>
                      <a:path w="204" h="234">
                        <a:moveTo>
                          <a:pt x="0" y="51"/>
                        </a:moveTo>
                        <a:lnTo>
                          <a:pt x="7" y="116"/>
                        </a:lnTo>
                        <a:lnTo>
                          <a:pt x="26" y="144"/>
                        </a:lnTo>
                        <a:lnTo>
                          <a:pt x="52" y="144"/>
                        </a:lnTo>
                        <a:lnTo>
                          <a:pt x="33" y="159"/>
                        </a:lnTo>
                        <a:lnTo>
                          <a:pt x="38" y="182"/>
                        </a:lnTo>
                        <a:lnTo>
                          <a:pt x="75" y="234"/>
                        </a:lnTo>
                        <a:lnTo>
                          <a:pt x="102" y="132"/>
                        </a:lnTo>
                        <a:lnTo>
                          <a:pt x="118" y="119"/>
                        </a:lnTo>
                        <a:lnTo>
                          <a:pt x="123" y="146"/>
                        </a:lnTo>
                        <a:lnTo>
                          <a:pt x="136" y="160"/>
                        </a:lnTo>
                        <a:lnTo>
                          <a:pt x="124" y="187"/>
                        </a:lnTo>
                        <a:lnTo>
                          <a:pt x="148" y="195"/>
                        </a:lnTo>
                        <a:lnTo>
                          <a:pt x="176" y="169"/>
                        </a:lnTo>
                        <a:lnTo>
                          <a:pt x="154" y="152"/>
                        </a:lnTo>
                        <a:lnTo>
                          <a:pt x="132" y="108"/>
                        </a:lnTo>
                        <a:lnTo>
                          <a:pt x="102" y="88"/>
                        </a:lnTo>
                        <a:lnTo>
                          <a:pt x="98" y="53"/>
                        </a:lnTo>
                        <a:lnTo>
                          <a:pt x="125" y="77"/>
                        </a:lnTo>
                        <a:lnTo>
                          <a:pt x="162" y="88"/>
                        </a:lnTo>
                        <a:lnTo>
                          <a:pt x="187" y="71"/>
                        </a:lnTo>
                        <a:lnTo>
                          <a:pt x="204" y="42"/>
                        </a:lnTo>
                        <a:lnTo>
                          <a:pt x="204" y="23"/>
                        </a:lnTo>
                        <a:lnTo>
                          <a:pt x="153" y="5"/>
                        </a:lnTo>
                        <a:lnTo>
                          <a:pt x="127" y="23"/>
                        </a:lnTo>
                        <a:lnTo>
                          <a:pt x="113" y="0"/>
                        </a:lnTo>
                        <a:lnTo>
                          <a:pt x="89" y="17"/>
                        </a:lnTo>
                        <a:lnTo>
                          <a:pt x="89" y="40"/>
                        </a:lnTo>
                        <a:lnTo>
                          <a:pt x="67" y="32"/>
                        </a:lnTo>
                        <a:lnTo>
                          <a:pt x="56" y="56"/>
                        </a:lnTo>
                        <a:lnTo>
                          <a:pt x="35" y="4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5" name="Freeform 338"/>
                  <p:cNvSpPr/>
                  <p:nvPr/>
                </p:nvSpPr>
                <p:spPr>
                  <a:xfrm>
                    <a:off x="357" y="92"/>
                    <a:ext cx="204" cy="234"/>
                  </a:xfrm>
                  <a:custGeom>
                    <a:avLst/>
                    <a:gdLst>
                      <a:gd name="txL" fmla="*/ 0 w 204"/>
                      <a:gd name="txT" fmla="*/ 0 h 234"/>
                      <a:gd name="txR" fmla="*/ 204 w 204"/>
                      <a:gd name="txB" fmla="*/ 234 h 234"/>
                    </a:gdLst>
                    <a:ahLst/>
                    <a:cxnLst>
                      <a:cxn ang="0">
                        <a:pos x="0" y="51"/>
                      </a:cxn>
                      <a:cxn ang="0">
                        <a:pos x="7" y="116"/>
                      </a:cxn>
                      <a:cxn ang="0">
                        <a:pos x="26" y="144"/>
                      </a:cxn>
                      <a:cxn ang="0">
                        <a:pos x="52" y="144"/>
                      </a:cxn>
                      <a:cxn ang="0">
                        <a:pos x="33" y="159"/>
                      </a:cxn>
                      <a:cxn ang="0">
                        <a:pos x="38" y="182"/>
                      </a:cxn>
                      <a:cxn ang="0">
                        <a:pos x="75" y="234"/>
                      </a:cxn>
                      <a:cxn ang="0">
                        <a:pos x="102" y="132"/>
                      </a:cxn>
                      <a:cxn ang="0">
                        <a:pos x="118" y="119"/>
                      </a:cxn>
                      <a:cxn ang="0">
                        <a:pos x="123" y="146"/>
                      </a:cxn>
                      <a:cxn ang="0">
                        <a:pos x="136" y="160"/>
                      </a:cxn>
                      <a:cxn ang="0">
                        <a:pos x="124" y="187"/>
                      </a:cxn>
                      <a:cxn ang="0">
                        <a:pos x="148" y="195"/>
                      </a:cxn>
                      <a:cxn ang="0">
                        <a:pos x="176" y="169"/>
                      </a:cxn>
                      <a:cxn ang="0">
                        <a:pos x="154" y="152"/>
                      </a:cxn>
                      <a:cxn ang="0">
                        <a:pos x="132" y="108"/>
                      </a:cxn>
                      <a:cxn ang="0">
                        <a:pos x="102" y="88"/>
                      </a:cxn>
                      <a:cxn ang="0">
                        <a:pos x="98" y="53"/>
                      </a:cxn>
                      <a:cxn ang="0">
                        <a:pos x="125" y="77"/>
                      </a:cxn>
                      <a:cxn ang="0">
                        <a:pos x="162" y="88"/>
                      </a:cxn>
                      <a:cxn ang="0">
                        <a:pos x="187" y="71"/>
                      </a:cxn>
                      <a:cxn ang="0">
                        <a:pos x="204" y="42"/>
                      </a:cxn>
                      <a:cxn ang="0">
                        <a:pos x="204" y="23"/>
                      </a:cxn>
                      <a:cxn ang="0">
                        <a:pos x="153" y="5"/>
                      </a:cxn>
                      <a:cxn ang="0">
                        <a:pos x="127" y="23"/>
                      </a:cxn>
                      <a:cxn ang="0">
                        <a:pos x="113" y="0"/>
                      </a:cxn>
                      <a:cxn ang="0">
                        <a:pos x="89" y="17"/>
                      </a:cxn>
                      <a:cxn ang="0">
                        <a:pos x="89" y="40"/>
                      </a:cxn>
                      <a:cxn ang="0">
                        <a:pos x="67" y="32"/>
                      </a:cxn>
                      <a:cxn ang="0">
                        <a:pos x="56" y="56"/>
                      </a:cxn>
                      <a:cxn ang="0">
                        <a:pos x="35" y="45"/>
                      </a:cxn>
                      <a:cxn ang="0">
                        <a:pos x="0" y="51"/>
                      </a:cxn>
                    </a:cxnLst>
                    <a:rect l="txL" t="txT" r="txR" b="txB"/>
                    <a:pathLst>
                      <a:path w="204" h="234">
                        <a:moveTo>
                          <a:pt x="0" y="51"/>
                        </a:moveTo>
                        <a:lnTo>
                          <a:pt x="7" y="116"/>
                        </a:lnTo>
                        <a:lnTo>
                          <a:pt x="26" y="144"/>
                        </a:lnTo>
                        <a:lnTo>
                          <a:pt x="52" y="144"/>
                        </a:lnTo>
                        <a:lnTo>
                          <a:pt x="33" y="159"/>
                        </a:lnTo>
                        <a:lnTo>
                          <a:pt x="38" y="182"/>
                        </a:lnTo>
                        <a:lnTo>
                          <a:pt x="75" y="234"/>
                        </a:lnTo>
                        <a:lnTo>
                          <a:pt x="102" y="132"/>
                        </a:lnTo>
                        <a:lnTo>
                          <a:pt x="118" y="119"/>
                        </a:lnTo>
                        <a:lnTo>
                          <a:pt x="123" y="146"/>
                        </a:lnTo>
                        <a:lnTo>
                          <a:pt x="136" y="160"/>
                        </a:lnTo>
                        <a:lnTo>
                          <a:pt x="124" y="187"/>
                        </a:lnTo>
                        <a:lnTo>
                          <a:pt x="148" y="195"/>
                        </a:lnTo>
                        <a:lnTo>
                          <a:pt x="176" y="169"/>
                        </a:lnTo>
                        <a:lnTo>
                          <a:pt x="154" y="152"/>
                        </a:lnTo>
                        <a:lnTo>
                          <a:pt x="132" y="108"/>
                        </a:lnTo>
                        <a:lnTo>
                          <a:pt x="102" y="88"/>
                        </a:lnTo>
                        <a:lnTo>
                          <a:pt x="98" y="53"/>
                        </a:lnTo>
                        <a:lnTo>
                          <a:pt x="125" y="77"/>
                        </a:lnTo>
                        <a:lnTo>
                          <a:pt x="162" y="88"/>
                        </a:lnTo>
                        <a:lnTo>
                          <a:pt x="187" y="71"/>
                        </a:lnTo>
                        <a:lnTo>
                          <a:pt x="204" y="42"/>
                        </a:lnTo>
                        <a:lnTo>
                          <a:pt x="204" y="23"/>
                        </a:lnTo>
                        <a:lnTo>
                          <a:pt x="153" y="5"/>
                        </a:lnTo>
                        <a:lnTo>
                          <a:pt x="127" y="23"/>
                        </a:lnTo>
                        <a:lnTo>
                          <a:pt x="113" y="0"/>
                        </a:lnTo>
                        <a:lnTo>
                          <a:pt x="89" y="17"/>
                        </a:lnTo>
                        <a:lnTo>
                          <a:pt x="89" y="40"/>
                        </a:lnTo>
                        <a:lnTo>
                          <a:pt x="67" y="32"/>
                        </a:lnTo>
                        <a:lnTo>
                          <a:pt x="56" y="56"/>
                        </a:lnTo>
                        <a:lnTo>
                          <a:pt x="35" y="45"/>
                        </a:lnTo>
                        <a:lnTo>
                          <a:pt x="0" y="51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6" name="Freeform 339"/>
                  <p:cNvSpPr/>
                  <p:nvPr/>
                </p:nvSpPr>
                <p:spPr>
                  <a:xfrm>
                    <a:off x="769" y="1867"/>
                    <a:ext cx="90" cy="163"/>
                  </a:xfrm>
                  <a:custGeom>
                    <a:avLst/>
                    <a:gdLst>
                      <a:gd name="txL" fmla="*/ 0 w 90"/>
                      <a:gd name="txT" fmla="*/ 0 h 163"/>
                      <a:gd name="txR" fmla="*/ 90 w 90"/>
                      <a:gd name="txB" fmla="*/ 163 h 163"/>
                    </a:gdLst>
                    <a:ahLst/>
                    <a:cxnLst>
                      <a:cxn ang="0">
                        <a:pos x="0" y="117"/>
                      </a:cxn>
                      <a:cxn ang="0">
                        <a:pos x="6" y="149"/>
                      </a:cxn>
                      <a:cxn ang="0">
                        <a:pos x="16" y="160"/>
                      </a:cxn>
                      <a:cxn ang="0">
                        <a:pos x="22" y="163"/>
                      </a:cxn>
                      <a:cxn ang="0">
                        <a:pos x="44" y="159"/>
                      </a:cxn>
                      <a:cxn ang="0">
                        <a:pos x="50" y="151"/>
                      </a:cxn>
                      <a:cxn ang="0">
                        <a:pos x="75" y="76"/>
                      </a:cxn>
                      <a:cxn ang="0">
                        <a:pos x="81" y="40"/>
                      </a:cxn>
                      <a:cxn ang="0">
                        <a:pos x="86" y="45"/>
                      </a:cxn>
                      <a:cxn ang="0">
                        <a:pos x="90" y="40"/>
                      </a:cxn>
                      <a:cxn ang="0">
                        <a:pos x="82" y="11"/>
                      </a:cxn>
                      <a:cxn ang="0">
                        <a:pos x="75" y="0"/>
                      </a:cxn>
                      <a:cxn ang="0">
                        <a:pos x="69" y="4"/>
                      </a:cxn>
                      <a:cxn ang="0">
                        <a:pos x="68" y="15"/>
                      </a:cxn>
                      <a:cxn ang="0">
                        <a:pos x="58" y="18"/>
                      </a:cxn>
                      <a:cxn ang="0">
                        <a:pos x="54" y="32"/>
                      </a:cxn>
                      <a:cxn ang="0">
                        <a:pos x="16" y="48"/>
                      </a:cxn>
                      <a:cxn ang="0">
                        <a:pos x="7" y="62"/>
                      </a:cxn>
                      <a:cxn ang="0">
                        <a:pos x="14" y="95"/>
                      </a:cxn>
                      <a:cxn ang="0">
                        <a:pos x="0" y="117"/>
                      </a:cxn>
                    </a:cxnLst>
                    <a:rect l="txL" t="txT" r="txR" b="txB"/>
                    <a:pathLst>
                      <a:path w="90" h="163">
                        <a:moveTo>
                          <a:pt x="0" y="117"/>
                        </a:moveTo>
                        <a:lnTo>
                          <a:pt x="6" y="149"/>
                        </a:lnTo>
                        <a:lnTo>
                          <a:pt x="16" y="160"/>
                        </a:lnTo>
                        <a:lnTo>
                          <a:pt x="22" y="163"/>
                        </a:lnTo>
                        <a:lnTo>
                          <a:pt x="44" y="159"/>
                        </a:lnTo>
                        <a:lnTo>
                          <a:pt x="50" y="151"/>
                        </a:lnTo>
                        <a:lnTo>
                          <a:pt x="75" y="76"/>
                        </a:lnTo>
                        <a:lnTo>
                          <a:pt x="81" y="40"/>
                        </a:lnTo>
                        <a:lnTo>
                          <a:pt x="86" y="45"/>
                        </a:lnTo>
                        <a:lnTo>
                          <a:pt x="90" y="40"/>
                        </a:lnTo>
                        <a:lnTo>
                          <a:pt x="82" y="11"/>
                        </a:lnTo>
                        <a:lnTo>
                          <a:pt x="75" y="0"/>
                        </a:lnTo>
                        <a:lnTo>
                          <a:pt x="69" y="4"/>
                        </a:lnTo>
                        <a:lnTo>
                          <a:pt x="68" y="15"/>
                        </a:lnTo>
                        <a:lnTo>
                          <a:pt x="58" y="18"/>
                        </a:lnTo>
                        <a:lnTo>
                          <a:pt x="54" y="32"/>
                        </a:lnTo>
                        <a:lnTo>
                          <a:pt x="16" y="48"/>
                        </a:lnTo>
                        <a:lnTo>
                          <a:pt x="7" y="62"/>
                        </a:lnTo>
                        <a:lnTo>
                          <a:pt x="14" y="95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7" name="Freeform 340"/>
                  <p:cNvSpPr/>
                  <p:nvPr/>
                </p:nvSpPr>
                <p:spPr>
                  <a:xfrm>
                    <a:off x="769" y="1867"/>
                    <a:ext cx="90" cy="163"/>
                  </a:xfrm>
                  <a:custGeom>
                    <a:avLst/>
                    <a:gdLst>
                      <a:gd name="txL" fmla="*/ 0 w 90"/>
                      <a:gd name="txT" fmla="*/ 0 h 163"/>
                      <a:gd name="txR" fmla="*/ 90 w 90"/>
                      <a:gd name="txB" fmla="*/ 163 h 163"/>
                    </a:gdLst>
                    <a:ahLst/>
                    <a:cxnLst>
                      <a:cxn ang="0">
                        <a:pos x="0" y="117"/>
                      </a:cxn>
                      <a:cxn ang="0">
                        <a:pos x="6" y="149"/>
                      </a:cxn>
                      <a:cxn ang="0">
                        <a:pos x="16" y="160"/>
                      </a:cxn>
                      <a:cxn ang="0">
                        <a:pos x="22" y="163"/>
                      </a:cxn>
                      <a:cxn ang="0">
                        <a:pos x="44" y="159"/>
                      </a:cxn>
                      <a:cxn ang="0">
                        <a:pos x="50" y="151"/>
                      </a:cxn>
                      <a:cxn ang="0">
                        <a:pos x="75" y="76"/>
                      </a:cxn>
                      <a:cxn ang="0">
                        <a:pos x="81" y="40"/>
                      </a:cxn>
                      <a:cxn ang="0">
                        <a:pos x="86" y="45"/>
                      </a:cxn>
                      <a:cxn ang="0">
                        <a:pos x="90" y="40"/>
                      </a:cxn>
                      <a:cxn ang="0">
                        <a:pos x="82" y="11"/>
                      </a:cxn>
                      <a:cxn ang="0">
                        <a:pos x="75" y="0"/>
                      </a:cxn>
                      <a:cxn ang="0">
                        <a:pos x="69" y="4"/>
                      </a:cxn>
                      <a:cxn ang="0">
                        <a:pos x="68" y="15"/>
                      </a:cxn>
                      <a:cxn ang="0">
                        <a:pos x="58" y="18"/>
                      </a:cxn>
                      <a:cxn ang="0">
                        <a:pos x="54" y="32"/>
                      </a:cxn>
                      <a:cxn ang="0">
                        <a:pos x="16" y="48"/>
                      </a:cxn>
                      <a:cxn ang="0">
                        <a:pos x="7" y="62"/>
                      </a:cxn>
                      <a:cxn ang="0">
                        <a:pos x="14" y="95"/>
                      </a:cxn>
                      <a:cxn ang="0">
                        <a:pos x="0" y="117"/>
                      </a:cxn>
                    </a:cxnLst>
                    <a:rect l="txL" t="txT" r="txR" b="txB"/>
                    <a:pathLst>
                      <a:path w="90" h="163">
                        <a:moveTo>
                          <a:pt x="0" y="117"/>
                        </a:moveTo>
                        <a:lnTo>
                          <a:pt x="6" y="149"/>
                        </a:lnTo>
                        <a:lnTo>
                          <a:pt x="16" y="160"/>
                        </a:lnTo>
                        <a:lnTo>
                          <a:pt x="22" y="163"/>
                        </a:lnTo>
                        <a:lnTo>
                          <a:pt x="44" y="159"/>
                        </a:lnTo>
                        <a:lnTo>
                          <a:pt x="50" y="151"/>
                        </a:lnTo>
                        <a:lnTo>
                          <a:pt x="75" y="76"/>
                        </a:lnTo>
                        <a:lnTo>
                          <a:pt x="81" y="40"/>
                        </a:lnTo>
                        <a:lnTo>
                          <a:pt x="86" y="45"/>
                        </a:lnTo>
                        <a:lnTo>
                          <a:pt x="90" y="40"/>
                        </a:lnTo>
                        <a:lnTo>
                          <a:pt x="82" y="11"/>
                        </a:lnTo>
                        <a:lnTo>
                          <a:pt x="75" y="0"/>
                        </a:lnTo>
                        <a:lnTo>
                          <a:pt x="69" y="4"/>
                        </a:lnTo>
                        <a:lnTo>
                          <a:pt x="68" y="15"/>
                        </a:lnTo>
                        <a:lnTo>
                          <a:pt x="58" y="18"/>
                        </a:lnTo>
                        <a:lnTo>
                          <a:pt x="54" y="32"/>
                        </a:lnTo>
                        <a:lnTo>
                          <a:pt x="16" y="48"/>
                        </a:lnTo>
                        <a:lnTo>
                          <a:pt x="7" y="62"/>
                        </a:lnTo>
                        <a:lnTo>
                          <a:pt x="14" y="95"/>
                        </a:lnTo>
                        <a:lnTo>
                          <a:pt x="0" y="117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8" name="Freeform 341"/>
                  <p:cNvSpPr/>
                  <p:nvPr/>
                </p:nvSpPr>
                <p:spPr>
                  <a:xfrm>
                    <a:off x="1232" y="1618"/>
                    <a:ext cx="26" cy="44"/>
                  </a:xfrm>
                  <a:custGeom>
                    <a:avLst/>
                    <a:gdLst>
                      <a:gd name="txL" fmla="*/ 0 w 26"/>
                      <a:gd name="txT" fmla="*/ 0 h 44"/>
                      <a:gd name="txR" fmla="*/ 26 w 26"/>
                      <a:gd name="txB" fmla="*/ 44 h 44"/>
                    </a:gdLst>
                    <a:ahLst/>
                    <a:cxnLst>
                      <a:cxn ang="0">
                        <a:pos x="0" y="20"/>
                      </a:cxn>
                      <a:cxn ang="0">
                        <a:pos x="6" y="44"/>
                      </a:cxn>
                      <a:cxn ang="0">
                        <a:pos x="22" y="38"/>
                      </a:cxn>
                      <a:cxn ang="0">
                        <a:pos x="26" y="25"/>
                      </a:cxn>
                      <a:cxn ang="0">
                        <a:pos x="9" y="4"/>
                      </a:cxn>
                      <a:cxn ang="0">
                        <a:pos x="4" y="0"/>
                      </a:cxn>
                      <a:cxn ang="0">
                        <a:pos x="0" y="20"/>
                      </a:cxn>
                    </a:cxnLst>
                    <a:rect l="txL" t="txT" r="txR" b="txB"/>
                    <a:pathLst>
                      <a:path w="26" h="44">
                        <a:moveTo>
                          <a:pt x="0" y="20"/>
                        </a:moveTo>
                        <a:lnTo>
                          <a:pt x="6" y="44"/>
                        </a:lnTo>
                        <a:lnTo>
                          <a:pt x="22" y="38"/>
                        </a:lnTo>
                        <a:lnTo>
                          <a:pt x="26" y="25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49" name="Freeform 342"/>
                  <p:cNvSpPr/>
                  <p:nvPr/>
                </p:nvSpPr>
                <p:spPr>
                  <a:xfrm>
                    <a:off x="1232" y="1618"/>
                    <a:ext cx="26" cy="44"/>
                  </a:xfrm>
                  <a:custGeom>
                    <a:avLst/>
                    <a:gdLst>
                      <a:gd name="txL" fmla="*/ 0 w 26"/>
                      <a:gd name="txT" fmla="*/ 0 h 44"/>
                      <a:gd name="txR" fmla="*/ 26 w 26"/>
                      <a:gd name="txB" fmla="*/ 44 h 44"/>
                    </a:gdLst>
                    <a:ahLst/>
                    <a:cxnLst>
                      <a:cxn ang="0">
                        <a:pos x="0" y="20"/>
                      </a:cxn>
                      <a:cxn ang="0">
                        <a:pos x="6" y="44"/>
                      </a:cxn>
                      <a:cxn ang="0">
                        <a:pos x="22" y="38"/>
                      </a:cxn>
                      <a:cxn ang="0">
                        <a:pos x="26" y="25"/>
                      </a:cxn>
                      <a:cxn ang="0">
                        <a:pos x="9" y="4"/>
                      </a:cxn>
                      <a:cxn ang="0">
                        <a:pos x="4" y="0"/>
                      </a:cxn>
                      <a:cxn ang="0">
                        <a:pos x="0" y="20"/>
                      </a:cxn>
                    </a:cxnLst>
                    <a:rect l="txL" t="txT" r="txR" b="txB"/>
                    <a:pathLst>
                      <a:path w="26" h="44">
                        <a:moveTo>
                          <a:pt x="0" y="20"/>
                        </a:moveTo>
                        <a:lnTo>
                          <a:pt x="6" y="44"/>
                        </a:lnTo>
                        <a:lnTo>
                          <a:pt x="22" y="38"/>
                        </a:lnTo>
                        <a:lnTo>
                          <a:pt x="26" y="25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0" name="Freeform 343"/>
                  <p:cNvSpPr/>
                  <p:nvPr/>
                </p:nvSpPr>
                <p:spPr>
                  <a:xfrm>
                    <a:off x="1599" y="1497"/>
                    <a:ext cx="29" cy="19"/>
                  </a:xfrm>
                  <a:custGeom>
                    <a:avLst/>
                    <a:gdLst>
                      <a:gd name="txL" fmla="*/ 0 w 29"/>
                      <a:gd name="txT" fmla="*/ 0 h 19"/>
                      <a:gd name="txR" fmla="*/ 29 w 29"/>
                      <a:gd name="txB" fmla="*/ 19 h 19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0" y="16"/>
                      </a:cxn>
                      <a:cxn ang="0">
                        <a:pos x="13" y="19"/>
                      </a:cxn>
                      <a:cxn ang="0">
                        <a:pos x="22" y="12"/>
                      </a:cxn>
                      <a:cxn ang="0">
                        <a:pos x="29" y="0"/>
                      </a:cxn>
                      <a:cxn ang="0">
                        <a:pos x="10" y="0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9" h="19">
                        <a:moveTo>
                          <a:pt x="0" y="7"/>
                        </a:moveTo>
                        <a:lnTo>
                          <a:pt x="0" y="16"/>
                        </a:lnTo>
                        <a:lnTo>
                          <a:pt x="13" y="19"/>
                        </a:lnTo>
                        <a:lnTo>
                          <a:pt x="22" y="12"/>
                        </a:lnTo>
                        <a:lnTo>
                          <a:pt x="29" y="0"/>
                        </a:lnTo>
                        <a:lnTo>
                          <a:pt x="1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1" name="Freeform 344"/>
                  <p:cNvSpPr/>
                  <p:nvPr/>
                </p:nvSpPr>
                <p:spPr>
                  <a:xfrm>
                    <a:off x="1599" y="1497"/>
                    <a:ext cx="29" cy="19"/>
                  </a:xfrm>
                  <a:custGeom>
                    <a:avLst/>
                    <a:gdLst>
                      <a:gd name="txL" fmla="*/ 0 w 29"/>
                      <a:gd name="txT" fmla="*/ 0 h 19"/>
                      <a:gd name="txR" fmla="*/ 29 w 29"/>
                      <a:gd name="txB" fmla="*/ 19 h 19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0" y="16"/>
                      </a:cxn>
                      <a:cxn ang="0">
                        <a:pos x="13" y="19"/>
                      </a:cxn>
                      <a:cxn ang="0">
                        <a:pos x="22" y="12"/>
                      </a:cxn>
                      <a:cxn ang="0">
                        <a:pos x="29" y="0"/>
                      </a:cxn>
                      <a:cxn ang="0">
                        <a:pos x="10" y="0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9" h="19">
                        <a:moveTo>
                          <a:pt x="0" y="7"/>
                        </a:moveTo>
                        <a:lnTo>
                          <a:pt x="0" y="16"/>
                        </a:lnTo>
                        <a:lnTo>
                          <a:pt x="13" y="19"/>
                        </a:lnTo>
                        <a:lnTo>
                          <a:pt x="22" y="12"/>
                        </a:lnTo>
                        <a:lnTo>
                          <a:pt x="29" y="0"/>
                        </a:lnTo>
                        <a:lnTo>
                          <a:pt x="10" y="0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2" name="Freeform 345"/>
                  <p:cNvSpPr/>
                  <p:nvPr/>
                </p:nvSpPr>
                <p:spPr>
                  <a:xfrm>
                    <a:off x="1745" y="1434"/>
                    <a:ext cx="21" cy="36"/>
                  </a:xfrm>
                  <a:custGeom>
                    <a:avLst/>
                    <a:gdLst>
                      <a:gd name="txL" fmla="*/ 0 w 21"/>
                      <a:gd name="txT" fmla="*/ 0 h 36"/>
                      <a:gd name="txR" fmla="*/ 21 w 21"/>
                      <a:gd name="txB" fmla="*/ 36 h 36"/>
                    </a:gdLst>
                    <a:ahLst/>
                    <a:cxnLst>
                      <a:cxn ang="0">
                        <a:pos x="0" y="16"/>
                      </a:cxn>
                      <a:cxn ang="0">
                        <a:pos x="1" y="28"/>
                      </a:cxn>
                      <a:cxn ang="0">
                        <a:pos x="7" y="36"/>
                      </a:cxn>
                      <a:cxn ang="0">
                        <a:pos x="21" y="0"/>
                      </a:cxn>
                      <a:cxn ang="0">
                        <a:pos x="11" y="0"/>
                      </a:cxn>
                      <a:cxn ang="0">
                        <a:pos x="0" y="16"/>
                      </a:cxn>
                    </a:cxnLst>
                    <a:rect l="txL" t="txT" r="txR" b="txB"/>
                    <a:pathLst>
                      <a:path w="21" h="36">
                        <a:moveTo>
                          <a:pt x="0" y="16"/>
                        </a:moveTo>
                        <a:lnTo>
                          <a:pt x="1" y="28"/>
                        </a:lnTo>
                        <a:lnTo>
                          <a:pt x="7" y="36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3" name="Freeform 346"/>
                  <p:cNvSpPr/>
                  <p:nvPr/>
                </p:nvSpPr>
                <p:spPr>
                  <a:xfrm>
                    <a:off x="1745" y="1434"/>
                    <a:ext cx="21" cy="36"/>
                  </a:xfrm>
                  <a:custGeom>
                    <a:avLst/>
                    <a:gdLst>
                      <a:gd name="txL" fmla="*/ 0 w 21"/>
                      <a:gd name="txT" fmla="*/ 0 h 36"/>
                      <a:gd name="txR" fmla="*/ 21 w 21"/>
                      <a:gd name="txB" fmla="*/ 36 h 36"/>
                    </a:gdLst>
                    <a:ahLst/>
                    <a:cxnLst>
                      <a:cxn ang="0">
                        <a:pos x="0" y="16"/>
                      </a:cxn>
                      <a:cxn ang="0">
                        <a:pos x="1" y="28"/>
                      </a:cxn>
                      <a:cxn ang="0">
                        <a:pos x="7" y="36"/>
                      </a:cxn>
                      <a:cxn ang="0">
                        <a:pos x="21" y="0"/>
                      </a:cxn>
                      <a:cxn ang="0">
                        <a:pos x="11" y="0"/>
                      </a:cxn>
                      <a:cxn ang="0">
                        <a:pos x="0" y="16"/>
                      </a:cxn>
                    </a:cxnLst>
                    <a:rect l="txL" t="txT" r="txR" b="txB"/>
                    <a:pathLst>
                      <a:path w="21" h="36">
                        <a:moveTo>
                          <a:pt x="0" y="16"/>
                        </a:moveTo>
                        <a:lnTo>
                          <a:pt x="1" y="28"/>
                        </a:lnTo>
                        <a:lnTo>
                          <a:pt x="7" y="36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4" name="Freeform 347"/>
                  <p:cNvSpPr/>
                  <p:nvPr/>
                </p:nvSpPr>
                <p:spPr>
                  <a:xfrm>
                    <a:off x="2190" y="1053"/>
                    <a:ext cx="19" cy="19"/>
                  </a:xfrm>
                  <a:custGeom>
                    <a:avLst/>
                    <a:gdLst>
                      <a:gd name="txL" fmla="*/ 0 w 19"/>
                      <a:gd name="txT" fmla="*/ 0 h 19"/>
                      <a:gd name="txR" fmla="*/ 19 w 19"/>
                      <a:gd name="txB" fmla="*/ 19 h 19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0" y="19"/>
                      </a:cxn>
                      <a:cxn ang="0">
                        <a:pos x="13" y="15"/>
                      </a:cxn>
                      <a:cxn ang="0">
                        <a:pos x="19" y="0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19" h="19">
                        <a:moveTo>
                          <a:pt x="0" y="13"/>
                        </a:moveTo>
                        <a:lnTo>
                          <a:pt x="0" y="19"/>
                        </a:lnTo>
                        <a:lnTo>
                          <a:pt x="13" y="15"/>
                        </a:lnTo>
                        <a:lnTo>
                          <a:pt x="19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5" name="Freeform 348"/>
                  <p:cNvSpPr/>
                  <p:nvPr/>
                </p:nvSpPr>
                <p:spPr>
                  <a:xfrm>
                    <a:off x="2190" y="1053"/>
                    <a:ext cx="19" cy="19"/>
                  </a:xfrm>
                  <a:custGeom>
                    <a:avLst/>
                    <a:gdLst>
                      <a:gd name="txL" fmla="*/ 0 w 19"/>
                      <a:gd name="txT" fmla="*/ 0 h 19"/>
                      <a:gd name="txR" fmla="*/ 19 w 19"/>
                      <a:gd name="txB" fmla="*/ 19 h 19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0" y="19"/>
                      </a:cxn>
                      <a:cxn ang="0">
                        <a:pos x="13" y="15"/>
                      </a:cxn>
                      <a:cxn ang="0">
                        <a:pos x="19" y="0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19" h="19">
                        <a:moveTo>
                          <a:pt x="0" y="13"/>
                        </a:moveTo>
                        <a:lnTo>
                          <a:pt x="0" y="19"/>
                        </a:lnTo>
                        <a:lnTo>
                          <a:pt x="13" y="15"/>
                        </a:lnTo>
                        <a:lnTo>
                          <a:pt x="19" y="0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6" name="Freeform 349"/>
                  <p:cNvSpPr/>
                  <p:nvPr/>
                </p:nvSpPr>
                <p:spPr>
                  <a:xfrm>
                    <a:off x="1962" y="968"/>
                    <a:ext cx="19" cy="19"/>
                  </a:xfrm>
                  <a:custGeom>
                    <a:avLst/>
                    <a:gdLst>
                      <a:gd name="txL" fmla="*/ 0 w 19"/>
                      <a:gd name="txT" fmla="*/ 0 h 19"/>
                      <a:gd name="txR" fmla="*/ 19 w 19"/>
                      <a:gd name="txB" fmla="*/ 19 h 19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8" y="19"/>
                      </a:cxn>
                      <a:cxn ang="0">
                        <a:pos x="19" y="6"/>
                      </a:cxn>
                      <a:cxn ang="0">
                        <a:pos x="5" y="0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19" h="19">
                        <a:moveTo>
                          <a:pt x="0" y="9"/>
                        </a:moveTo>
                        <a:lnTo>
                          <a:pt x="8" y="19"/>
                        </a:lnTo>
                        <a:lnTo>
                          <a:pt x="19" y="6"/>
                        </a:lnTo>
                        <a:lnTo>
                          <a:pt x="5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7" name="Freeform 350"/>
                  <p:cNvSpPr/>
                  <p:nvPr/>
                </p:nvSpPr>
                <p:spPr>
                  <a:xfrm>
                    <a:off x="1962" y="968"/>
                    <a:ext cx="19" cy="19"/>
                  </a:xfrm>
                  <a:custGeom>
                    <a:avLst/>
                    <a:gdLst>
                      <a:gd name="txL" fmla="*/ 0 w 19"/>
                      <a:gd name="txT" fmla="*/ 0 h 19"/>
                      <a:gd name="txR" fmla="*/ 19 w 19"/>
                      <a:gd name="txB" fmla="*/ 19 h 19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8" y="19"/>
                      </a:cxn>
                      <a:cxn ang="0">
                        <a:pos x="19" y="6"/>
                      </a:cxn>
                      <a:cxn ang="0">
                        <a:pos x="5" y="0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19" h="19">
                        <a:moveTo>
                          <a:pt x="0" y="9"/>
                        </a:moveTo>
                        <a:lnTo>
                          <a:pt x="8" y="19"/>
                        </a:lnTo>
                        <a:lnTo>
                          <a:pt x="19" y="6"/>
                        </a:lnTo>
                        <a:lnTo>
                          <a:pt x="5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8" name="Freeform 351"/>
                  <p:cNvSpPr/>
                  <p:nvPr/>
                </p:nvSpPr>
                <p:spPr>
                  <a:xfrm>
                    <a:off x="2295" y="885"/>
                    <a:ext cx="18" cy="18"/>
                  </a:xfrm>
                  <a:custGeom>
                    <a:avLst/>
                    <a:gdLst>
                      <a:gd name="txL" fmla="*/ 0 w 18"/>
                      <a:gd name="txT" fmla="*/ 0 h 18"/>
                      <a:gd name="txR" fmla="*/ 18 w 18"/>
                      <a:gd name="txB" fmla="*/ 18 h 18"/>
                    </a:gdLst>
                    <a:ahLst/>
                    <a:cxnLst>
                      <a:cxn ang="0">
                        <a:pos x="0" y="18"/>
                      </a:cxn>
                      <a:cxn ang="0">
                        <a:pos x="18" y="5"/>
                      </a:cxn>
                      <a:cxn ang="0">
                        <a:pos x="15" y="0"/>
                      </a:cxn>
                      <a:cxn ang="0">
                        <a:pos x="4" y="4"/>
                      </a:cxn>
                      <a:cxn ang="0">
                        <a:pos x="0" y="18"/>
                      </a:cxn>
                    </a:cxnLst>
                    <a:rect l="txL" t="txT" r="txR" b="txB"/>
                    <a:pathLst>
                      <a:path w="18" h="18">
                        <a:moveTo>
                          <a:pt x="0" y="18"/>
                        </a:moveTo>
                        <a:lnTo>
                          <a:pt x="18" y="5"/>
                        </a:lnTo>
                        <a:lnTo>
                          <a:pt x="15" y="0"/>
                        </a:lnTo>
                        <a:lnTo>
                          <a:pt x="4" y="4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59" name="Freeform 352"/>
                  <p:cNvSpPr/>
                  <p:nvPr/>
                </p:nvSpPr>
                <p:spPr>
                  <a:xfrm>
                    <a:off x="2295" y="885"/>
                    <a:ext cx="18" cy="18"/>
                  </a:xfrm>
                  <a:custGeom>
                    <a:avLst/>
                    <a:gdLst>
                      <a:gd name="txL" fmla="*/ 0 w 18"/>
                      <a:gd name="txT" fmla="*/ 0 h 18"/>
                      <a:gd name="txR" fmla="*/ 18 w 18"/>
                      <a:gd name="txB" fmla="*/ 18 h 18"/>
                    </a:gdLst>
                    <a:ahLst/>
                    <a:cxnLst>
                      <a:cxn ang="0">
                        <a:pos x="0" y="18"/>
                      </a:cxn>
                      <a:cxn ang="0">
                        <a:pos x="18" y="5"/>
                      </a:cxn>
                      <a:cxn ang="0">
                        <a:pos x="15" y="0"/>
                      </a:cxn>
                      <a:cxn ang="0">
                        <a:pos x="4" y="4"/>
                      </a:cxn>
                      <a:cxn ang="0">
                        <a:pos x="0" y="18"/>
                      </a:cxn>
                    </a:cxnLst>
                    <a:rect l="txL" t="txT" r="txR" b="txB"/>
                    <a:pathLst>
                      <a:path w="18" h="18">
                        <a:moveTo>
                          <a:pt x="0" y="18"/>
                        </a:moveTo>
                        <a:lnTo>
                          <a:pt x="18" y="5"/>
                        </a:lnTo>
                        <a:lnTo>
                          <a:pt x="15" y="0"/>
                        </a:lnTo>
                        <a:lnTo>
                          <a:pt x="4" y="4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0" name="Freeform 353"/>
                  <p:cNvSpPr/>
                  <p:nvPr/>
                </p:nvSpPr>
                <p:spPr>
                  <a:xfrm>
                    <a:off x="2018" y="988"/>
                    <a:ext cx="34" cy="148"/>
                  </a:xfrm>
                  <a:custGeom>
                    <a:avLst/>
                    <a:gdLst>
                      <a:gd name="txL" fmla="*/ 0 w 34"/>
                      <a:gd name="txT" fmla="*/ 0 h 148"/>
                      <a:gd name="txR" fmla="*/ 34 w 34"/>
                      <a:gd name="txB" fmla="*/ 148 h 148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0" y="47"/>
                      </a:cxn>
                      <a:cxn ang="0">
                        <a:pos x="4" y="60"/>
                      </a:cxn>
                      <a:cxn ang="0">
                        <a:pos x="1" y="100"/>
                      </a:cxn>
                      <a:cxn ang="0">
                        <a:pos x="7" y="114"/>
                      </a:cxn>
                      <a:cxn ang="0">
                        <a:pos x="0" y="136"/>
                      </a:cxn>
                      <a:cxn ang="0">
                        <a:pos x="3" y="148"/>
                      </a:cxn>
                      <a:cxn ang="0">
                        <a:pos x="11" y="136"/>
                      </a:cxn>
                      <a:cxn ang="0">
                        <a:pos x="22" y="143"/>
                      </a:cxn>
                      <a:cxn ang="0">
                        <a:pos x="22" y="136"/>
                      </a:cxn>
                      <a:cxn ang="0">
                        <a:pos x="11" y="116"/>
                      </a:cxn>
                      <a:cxn ang="0">
                        <a:pos x="15" y="95"/>
                      </a:cxn>
                      <a:cxn ang="0">
                        <a:pos x="25" y="90"/>
                      </a:cxn>
                      <a:cxn ang="0">
                        <a:pos x="34" y="95"/>
                      </a:cxn>
                      <a:cxn ang="0">
                        <a:pos x="18" y="43"/>
                      </a:cxn>
                      <a:cxn ang="0">
                        <a:pos x="15" y="5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11" y="8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34" h="148">
                        <a:moveTo>
                          <a:pt x="0" y="17"/>
                        </a:moveTo>
                        <a:lnTo>
                          <a:pt x="0" y="47"/>
                        </a:lnTo>
                        <a:lnTo>
                          <a:pt x="4" y="60"/>
                        </a:lnTo>
                        <a:lnTo>
                          <a:pt x="1" y="100"/>
                        </a:lnTo>
                        <a:lnTo>
                          <a:pt x="7" y="114"/>
                        </a:lnTo>
                        <a:lnTo>
                          <a:pt x="0" y="136"/>
                        </a:lnTo>
                        <a:lnTo>
                          <a:pt x="3" y="148"/>
                        </a:lnTo>
                        <a:lnTo>
                          <a:pt x="11" y="136"/>
                        </a:lnTo>
                        <a:lnTo>
                          <a:pt x="22" y="143"/>
                        </a:lnTo>
                        <a:lnTo>
                          <a:pt x="22" y="136"/>
                        </a:lnTo>
                        <a:lnTo>
                          <a:pt x="11" y="116"/>
                        </a:lnTo>
                        <a:lnTo>
                          <a:pt x="15" y="95"/>
                        </a:lnTo>
                        <a:lnTo>
                          <a:pt x="25" y="90"/>
                        </a:lnTo>
                        <a:lnTo>
                          <a:pt x="34" y="95"/>
                        </a:lnTo>
                        <a:lnTo>
                          <a:pt x="18" y="43"/>
                        </a:lnTo>
                        <a:lnTo>
                          <a:pt x="15" y="5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11" y="8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1" name="Freeform 354"/>
                  <p:cNvSpPr/>
                  <p:nvPr/>
                </p:nvSpPr>
                <p:spPr>
                  <a:xfrm>
                    <a:off x="2018" y="988"/>
                    <a:ext cx="34" cy="148"/>
                  </a:xfrm>
                  <a:custGeom>
                    <a:avLst/>
                    <a:gdLst>
                      <a:gd name="txL" fmla="*/ 0 w 34"/>
                      <a:gd name="txT" fmla="*/ 0 h 148"/>
                      <a:gd name="txR" fmla="*/ 34 w 34"/>
                      <a:gd name="txB" fmla="*/ 148 h 148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0" y="47"/>
                      </a:cxn>
                      <a:cxn ang="0">
                        <a:pos x="4" y="60"/>
                      </a:cxn>
                      <a:cxn ang="0">
                        <a:pos x="1" y="100"/>
                      </a:cxn>
                      <a:cxn ang="0">
                        <a:pos x="7" y="114"/>
                      </a:cxn>
                      <a:cxn ang="0">
                        <a:pos x="0" y="136"/>
                      </a:cxn>
                      <a:cxn ang="0">
                        <a:pos x="3" y="148"/>
                      </a:cxn>
                      <a:cxn ang="0">
                        <a:pos x="11" y="136"/>
                      </a:cxn>
                      <a:cxn ang="0">
                        <a:pos x="22" y="143"/>
                      </a:cxn>
                      <a:cxn ang="0">
                        <a:pos x="22" y="136"/>
                      </a:cxn>
                      <a:cxn ang="0">
                        <a:pos x="11" y="116"/>
                      </a:cxn>
                      <a:cxn ang="0">
                        <a:pos x="15" y="95"/>
                      </a:cxn>
                      <a:cxn ang="0">
                        <a:pos x="25" y="90"/>
                      </a:cxn>
                      <a:cxn ang="0">
                        <a:pos x="34" y="95"/>
                      </a:cxn>
                      <a:cxn ang="0">
                        <a:pos x="18" y="43"/>
                      </a:cxn>
                      <a:cxn ang="0">
                        <a:pos x="15" y="5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11" y="8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34" h="148">
                        <a:moveTo>
                          <a:pt x="0" y="17"/>
                        </a:moveTo>
                        <a:lnTo>
                          <a:pt x="0" y="47"/>
                        </a:lnTo>
                        <a:lnTo>
                          <a:pt x="4" y="60"/>
                        </a:lnTo>
                        <a:lnTo>
                          <a:pt x="1" y="100"/>
                        </a:lnTo>
                        <a:lnTo>
                          <a:pt x="7" y="114"/>
                        </a:lnTo>
                        <a:lnTo>
                          <a:pt x="0" y="136"/>
                        </a:lnTo>
                        <a:lnTo>
                          <a:pt x="3" y="148"/>
                        </a:lnTo>
                        <a:lnTo>
                          <a:pt x="11" y="136"/>
                        </a:lnTo>
                        <a:lnTo>
                          <a:pt x="22" y="143"/>
                        </a:lnTo>
                        <a:lnTo>
                          <a:pt x="22" y="136"/>
                        </a:lnTo>
                        <a:lnTo>
                          <a:pt x="11" y="116"/>
                        </a:lnTo>
                        <a:lnTo>
                          <a:pt x="15" y="95"/>
                        </a:lnTo>
                        <a:lnTo>
                          <a:pt x="25" y="90"/>
                        </a:lnTo>
                        <a:lnTo>
                          <a:pt x="34" y="95"/>
                        </a:lnTo>
                        <a:lnTo>
                          <a:pt x="18" y="43"/>
                        </a:lnTo>
                        <a:lnTo>
                          <a:pt x="15" y="5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11" y="8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2" name="Freeform 355"/>
                  <p:cNvSpPr/>
                  <p:nvPr/>
                </p:nvSpPr>
                <p:spPr>
                  <a:xfrm>
                    <a:off x="2490" y="535"/>
                    <a:ext cx="48" cy="24"/>
                  </a:xfrm>
                  <a:custGeom>
                    <a:avLst/>
                    <a:gdLst>
                      <a:gd name="txL" fmla="*/ 0 w 48"/>
                      <a:gd name="txT" fmla="*/ 0 h 24"/>
                      <a:gd name="txR" fmla="*/ 48 w 48"/>
                      <a:gd name="txB" fmla="*/ 24 h 24"/>
                    </a:gdLst>
                    <a:ahLst/>
                    <a:cxnLst>
                      <a:cxn ang="0">
                        <a:pos x="16" y="19"/>
                      </a:cxn>
                      <a:cxn ang="0">
                        <a:pos x="27" y="22"/>
                      </a:cxn>
                      <a:cxn ang="0">
                        <a:pos x="48" y="13"/>
                      </a:cxn>
                      <a:cxn ang="0">
                        <a:pos x="38" y="0"/>
                      </a:cxn>
                      <a:cxn ang="0">
                        <a:pos x="16" y="0"/>
                      </a:cxn>
                      <a:cxn ang="0">
                        <a:pos x="0" y="14"/>
                      </a:cxn>
                      <a:cxn ang="0">
                        <a:pos x="2" y="24"/>
                      </a:cxn>
                      <a:cxn ang="0">
                        <a:pos x="16" y="19"/>
                      </a:cxn>
                    </a:cxnLst>
                    <a:rect l="txL" t="txT" r="txR" b="txB"/>
                    <a:pathLst>
                      <a:path w="48" h="24">
                        <a:moveTo>
                          <a:pt x="16" y="19"/>
                        </a:moveTo>
                        <a:lnTo>
                          <a:pt x="27" y="22"/>
                        </a:lnTo>
                        <a:lnTo>
                          <a:pt x="48" y="13"/>
                        </a:lnTo>
                        <a:lnTo>
                          <a:pt x="38" y="0"/>
                        </a:lnTo>
                        <a:lnTo>
                          <a:pt x="16" y="0"/>
                        </a:lnTo>
                        <a:lnTo>
                          <a:pt x="0" y="14"/>
                        </a:lnTo>
                        <a:lnTo>
                          <a:pt x="2" y="24"/>
                        </a:lnTo>
                        <a:lnTo>
                          <a:pt x="16" y="19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3" name="Freeform 356"/>
                  <p:cNvSpPr/>
                  <p:nvPr/>
                </p:nvSpPr>
                <p:spPr>
                  <a:xfrm>
                    <a:off x="2490" y="535"/>
                    <a:ext cx="48" cy="24"/>
                  </a:xfrm>
                  <a:custGeom>
                    <a:avLst/>
                    <a:gdLst>
                      <a:gd name="txL" fmla="*/ 0 w 48"/>
                      <a:gd name="txT" fmla="*/ 0 h 24"/>
                      <a:gd name="txR" fmla="*/ 48 w 48"/>
                      <a:gd name="txB" fmla="*/ 24 h 24"/>
                    </a:gdLst>
                    <a:ahLst/>
                    <a:cxnLst>
                      <a:cxn ang="0">
                        <a:pos x="16" y="19"/>
                      </a:cxn>
                      <a:cxn ang="0">
                        <a:pos x="27" y="22"/>
                      </a:cxn>
                      <a:cxn ang="0">
                        <a:pos x="48" y="13"/>
                      </a:cxn>
                      <a:cxn ang="0">
                        <a:pos x="38" y="0"/>
                      </a:cxn>
                      <a:cxn ang="0">
                        <a:pos x="16" y="0"/>
                      </a:cxn>
                      <a:cxn ang="0">
                        <a:pos x="0" y="14"/>
                      </a:cxn>
                      <a:cxn ang="0">
                        <a:pos x="2" y="24"/>
                      </a:cxn>
                      <a:cxn ang="0">
                        <a:pos x="16" y="19"/>
                      </a:cxn>
                    </a:cxnLst>
                    <a:rect l="txL" t="txT" r="txR" b="txB"/>
                    <a:pathLst>
                      <a:path w="48" h="24">
                        <a:moveTo>
                          <a:pt x="16" y="19"/>
                        </a:moveTo>
                        <a:lnTo>
                          <a:pt x="27" y="22"/>
                        </a:lnTo>
                        <a:lnTo>
                          <a:pt x="48" y="13"/>
                        </a:lnTo>
                        <a:lnTo>
                          <a:pt x="38" y="0"/>
                        </a:lnTo>
                        <a:lnTo>
                          <a:pt x="16" y="0"/>
                        </a:lnTo>
                        <a:lnTo>
                          <a:pt x="0" y="14"/>
                        </a:lnTo>
                        <a:lnTo>
                          <a:pt x="2" y="24"/>
                        </a:lnTo>
                        <a:lnTo>
                          <a:pt x="16" y="19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4" name="Freeform 357"/>
                  <p:cNvSpPr/>
                  <p:nvPr/>
                </p:nvSpPr>
                <p:spPr>
                  <a:xfrm>
                    <a:off x="2002" y="443"/>
                    <a:ext cx="37" cy="30"/>
                  </a:xfrm>
                  <a:custGeom>
                    <a:avLst/>
                    <a:gdLst>
                      <a:gd name="txL" fmla="*/ 0 w 37"/>
                      <a:gd name="txT" fmla="*/ 0 h 30"/>
                      <a:gd name="txR" fmla="*/ 37 w 37"/>
                      <a:gd name="txB" fmla="*/ 30 h 30"/>
                    </a:gdLst>
                    <a:ahLst/>
                    <a:cxnLst>
                      <a:cxn ang="0">
                        <a:pos x="0" y="15"/>
                      </a:cxn>
                      <a:cxn ang="0">
                        <a:pos x="13" y="25"/>
                      </a:cxn>
                      <a:cxn ang="0">
                        <a:pos x="37" y="30"/>
                      </a:cxn>
                      <a:cxn ang="0">
                        <a:pos x="37" y="15"/>
                      </a:cxn>
                      <a:cxn ang="0">
                        <a:pos x="22" y="0"/>
                      </a:cxn>
                      <a:cxn ang="0">
                        <a:pos x="5" y="2"/>
                      </a:cxn>
                      <a:cxn ang="0">
                        <a:pos x="0" y="15"/>
                      </a:cxn>
                    </a:cxnLst>
                    <a:rect l="txL" t="txT" r="txR" b="txB"/>
                    <a:pathLst>
                      <a:path w="37" h="30">
                        <a:moveTo>
                          <a:pt x="0" y="15"/>
                        </a:moveTo>
                        <a:lnTo>
                          <a:pt x="13" y="25"/>
                        </a:lnTo>
                        <a:lnTo>
                          <a:pt x="37" y="30"/>
                        </a:lnTo>
                        <a:lnTo>
                          <a:pt x="37" y="15"/>
                        </a:lnTo>
                        <a:lnTo>
                          <a:pt x="22" y="0"/>
                        </a:lnTo>
                        <a:lnTo>
                          <a:pt x="5" y="2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5" name="Freeform 358"/>
                  <p:cNvSpPr/>
                  <p:nvPr/>
                </p:nvSpPr>
                <p:spPr>
                  <a:xfrm>
                    <a:off x="2002" y="443"/>
                    <a:ext cx="37" cy="30"/>
                  </a:xfrm>
                  <a:custGeom>
                    <a:avLst/>
                    <a:gdLst>
                      <a:gd name="txL" fmla="*/ 0 w 37"/>
                      <a:gd name="txT" fmla="*/ 0 h 30"/>
                      <a:gd name="txR" fmla="*/ 37 w 37"/>
                      <a:gd name="txB" fmla="*/ 30 h 30"/>
                    </a:gdLst>
                    <a:ahLst/>
                    <a:cxnLst>
                      <a:cxn ang="0">
                        <a:pos x="0" y="15"/>
                      </a:cxn>
                      <a:cxn ang="0">
                        <a:pos x="13" y="25"/>
                      </a:cxn>
                      <a:cxn ang="0">
                        <a:pos x="37" y="30"/>
                      </a:cxn>
                      <a:cxn ang="0">
                        <a:pos x="37" y="15"/>
                      </a:cxn>
                      <a:cxn ang="0">
                        <a:pos x="22" y="0"/>
                      </a:cxn>
                      <a:cxn ang="0">
                        <a:pos x="5" y="2"/>
                      </a:cxn>
                      <a:cxn ang="0">
                        <a:pos x="0" y="15"/>
                      </a:cxn>
                    </a:cxnLst>
                    <a:rect l="txL" t="txT" r="txR" b="txB"/>
                    <a:pathLst>
                      <a:path w="37" h="30">
                        <a:moveTo>
                          <a:pt x="0" y="15"/>
                        </a:moveTo>
                        <a:lnTo>
                          <a:pt x="13" y="25"/>
                        </a:lnTo>
                        <a:lnTo>
                          <a:pt x="37" y="30"/>
                        </a:lnTo>
                        <a:lnTo>
                          <a:pt x="37" y="15"/>
                        </a:lnTo>
                        <a:lnTo>
                          <a:pt x="22" y="0"/>
                        </a:lnTo>
                        <a:lnTo>
                          <a:pt x="5" y="2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6" name="Freeform 359"/>
                  <p:cNvSpPr/>
                  <p:nvPr/>
                </p:nvSpPr>
                <p:spPr>
                  <a:xfrm>
                    <a:off x="1999" y="427"/>
                    <a:ext cx="19" cy="20"/>
                  </a:xfrm>
                  <a:custGeom>
                    <a:avLst/>
                    <a:gdLst>
                      <a:gd name="txL" fmla="*/ 0 w 19"/>
                      <a:gd name="txT" fmla="*/ 0 h 20"/>
                      <a:gd name="txR" fmla="*/ 19 w 19"/>
                      <a:gd name="txB" fmla="*/ 20 h 2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20"/>
                      </a:cxn>
                      <a:cxn ang="0">
                        <a:pos x="19" y="16"/>
                      </a:cxn>
                      <a:cxn ang="0">
                        <a:pos x="19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9" h="20">
                        <a:moveTo>
                          <a:pt x="0" y="0"/>
                        </a:moveTo>
                        <a:lnTo>
                          <a:pt x="5" y="20"/>
                        </a:lnTo>
                        <a:lnTo>
                          <a:pt x="19" y="16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7" name="Freeform 360"/>
                  <p:cNvSpPr/>
                  <p:nvPr/>
                </p:nvSpPr>
                <p:spPr>
                  <a:xfrm>
                    <a:off x="1999" y="427"/>
                    <a:ext cx="19" cy="20"/>
                  </a:xfrm>
                  <a:custGeom>
                    <a:avLst/>
                    <a:gdLst>
                      <a:gd name="txL" fmla="*/ 0 w 19"/>
                      <a:gd name="txT" fmla="*/ 0 h 20"/>
                      <a:gd name="txR" fmla="*/ 19 w 19"/>
                      <a:gd name="txB" fmla="*/ 20 h 2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20"/>
                      </a:cxn>
                      <a:cxn ang="0">
                        <a:pos x="19" y="16"/>
                      </a:cxn>
                      <a:cxn ang="0">
                        <a:pos x="19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9" h="20">
                        <a:moveTo>
                          <a:pt x="0" y="0"/>
                        </a:moveTo>
                        <a:lnTo>
                          <a:pt x="5" y="20"/>
                        </a:lnTo>
                        <a:lnTo>
                          <a:pt x="19" y="16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8" name="Freeform 361"/>
                  <p:cNvSpPr/>
                  <p:nvPr/>
                </p:nvSpPr>
                <p:spPr>
                  <a:xfrm>
                    <a:off x="2081" y="371"/>
                    <a:ext cx="56" cy="39"/>
                  </a:xfrm>
                  <a:custGeom>
                    <a:avLst/>
                    <a:gdLst>
                      <a:gd name="txL" fmla="*/ 0 w 56"/>
                      <a:gd name="txT" fmla="*/ 0 h 39"/>
                      <a:gd name="txR" fmla="*/ 56 w 56"/>
                      <a:gd name="txB" fmla="*/ 39 h 3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4"/>
                      </a:cxn>
                      <a:cxn ang="0">
                        <a:pos x="34" y="39"/>
                      </a:cxn>
                      <a:cxn ang="0">
                        <a:pos x="48" y="39"/>
                      </a:cxn>
                      <a:cxn ang="0">
                        <a:pos x="56" y="19"/>
                      </a:cxn>
                      <a:cxn ang="0">
                        <a:pos x="9" y="7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56" h="39">
                        <a:moveTo>
                          <a:pt x="0" y="0"/>
                        </a:moveTo>
                        <a:lnTo>
                          <a:pt x="9" y="24"/>
                        </a:lnTo>
                        <a:lnTo>
                          <a:pt x="34" y="39"/>
                        </a:lnTo>
                        <a:lnTo>
                          <a:pt x="48" y="39"/>
                        </a:lnTo>
                        <a:lnTo>
                          <a:pt x="56" y="19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69" name="Freeform 362"/>
                  <p:cNvSpPr/>
                  <p:nvPr/>
                </p:nvSpPr>
                <p:spPr>
                  <a:xfrm>
                    <a:off x="2081" y="371"/>
                    <a:ext cx="56" cy="39"/>
                  </a:xfrm>
                  <a:custGeom>
                    <a:avLst/>
                    <a:gdLst>
                      <a:gd name="txL" fmla="*/ 0 w 56"/>
                      <a:gd name="txT" fmla="*/ 0 h 39"/>
                      <a:gd name="txR" fmla="*/ 56 w 56"/>
                      <a:gd name="txB" fmla="*/ 39 h 3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4"/>
                      </a:cxn>
                      <a:cxn ang="0">
                        <a:pos x="34" y="39"/>
                      </a:cxn>
                      <a:cxn ang="0">
                        <a:pos x="48" y="39"/>
                      </a:cxn>
                      <a:cxn ang="0">
                        <a:pos x="56" y="19"/>
                      </a:cxn>
                      <a:cxn ang="0">
                        <a:pos x="9" y="7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56" h="39">
                        <a:moveTo>
                          <a:pt x="0" y="0"/>
                        </a:moveTo>
                        <a:lnTo>
                          <a:pt x="9" y="24"/>
                        </a:lnTo>
                        <a:lnTo>
                          <a:pt x="34" y="39"/>
                        </a:lnTo>
                        <a:lnTo>
                          <a:pt x="48" y="39"/>
                        </a:lnTo>
                        <a:lnTo>
                          <a:pt x="56" y="19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70" name="Freeform 363"/>
                  <p:cNvSpPr/>
                  <p:nvPr/>
                </p:nvSpPr>
                <p:spPr>
                  <a:xfrm>
                    <a:off x="1960" y="343"/>
                    <a:ext cx="101" cy="68"/>
                  </a:xfrm>
                  <a:custGeom>
                    <a:avLst/>
                    <a:gdLst>
                      <a:gd name="txL" fmla="*/ 0 w 101"/>
                      <a:gd name="txT" fmla="*/ 0 h 68"/>
                      <a:gd name="txR" fmla="*/ 101 w 101"/>
                      <a:gd name="txB" fmla="*/ 68 h 68"/>
                    </a:gdLst>
                    <a:ahLst/>
                    <a:cxnLst>
                      <a:cxn ang="0">
                        <a:pos x="0" y="42"/>
                      </a:cxn>
                      <a:cxn ang="0">
                        <a:pos x="12" y="64"/>
                      </a:cxn>
                      <a:cxn ang="0">
                        <a:pos x="27" y="68"/>
                      </a:cxn>
                      <a:cxn ang="0">
                        <a:pos x="61" y="53"/>
                      </a:cxn>
                      <a:cxn ang="0">
                        <a:pos x="72" y="60"/>
                      </a:cxn>
                      <a:cxn ang="0">
                        <a:pos x="101" y="34"/>
                      </a:cxn>
                      <a:cxn ang="0">
                        <a:pos x="101" y="21"/>
                      </a:cxn>
                      <a:cxn ang="0">
                        <a:pos x="87" y="15"/>
                      </a:cxn>
                      <a:cxn ang="0">
                        <a:pos x="78" y="15"/>
                      </a:cxn>
                      <a:cxn ang="0">
                        <a:pos x="61" y="0"/>
                      </a:cxn>
                      <a:cxn ang="0">
                        <a:pos x="49" y="19"/>
                      </a:cxn>
                      <a:cxn ang="0">
                        <a:pos x="23" y="0"/>
                      </a:cxn>
                      <a:cxn ang="0">
                        <a:pos x="5" y="12"/>
                      </a:cxn>
                      <a:cxn ang="0">
                        <a:pos x="0" y="42"/>
                      </a:cxn>
                    </a:cxnLst>
                    <a:rect l="txL" t="txT" r="txR" b="txB"/>
                    <a:pathLst>
                      <a:path w="101" h="68">
                        <a:moveTo>
                          <a:pt x="0" y="42"/>
                        </a:moveTo>
                        <a:lnTo>
                          <a:pt x="12" y="64"/>
                        </a:lnTo>
                        <a:lnTo>
                          <a:pt x="27" y="68"/>
                        </a:lnTo>
                        <a:lnTo>
                          <a:pt x="61" y="53"/>
                        </a:lnTo>
                        <a:lnTo>
                          <a:pt x="72" y="60"/>
                        </a:lnTo>
                        <a:lnTo>
                          <a:pt x="101" y="34"/>
                        </a:lnTo>
                        <a:lnTo>
                          <a:pt x="101" y="21"/>
                        </a:lnTo>
                        <a:lnTo>
                          <a:pt x="87" y="15"/>
                        </a:lnTo>
                        <a:lnTo>
                          <a:pt x="78" y="15"/>
                        </a:lnTo>
                        <a:lnTo>
                          <a:pt x="61" y="0"/>
                        </a:lnTo>
                        <a:lnTo>
                          <a:pt x="49" y="19"/>
                        </a:lnTo>
                        <a:lnTo>
                          <a:pt x="23" y="0"/>
                        </a:lnTo>
                        <a:lnTo>
                          <a:pt x="5" y="1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71" name="Freeform 364"/>
                  <p:cNvSpPr/>
                  <p:nvPr/>
                </p:nvSpPr>
                <p:spPr>
                  <a:xfrm>
                    <a:off x="1960" y="343"/>
                    <a:ext cx="101" cy="68"/>
                  </a:xfrm>
                  <a:custGeom>
                    <a:avLst/>
                    <a:gdLst>
                      <a:gd name="txL" fmla="*/ 0 w 101"/>
                      <a:gd name="txT" fmla="*/ 0 h 68"/>
                      <a:gd name="txR" fmla="*/ 101 w 101"/>
                      <a:gd name="txB" fmla="*/ 68 h 68"/>
                    </a:gdLst>
                    <a:ahLst/>
                    <a:cxnLst>
                      <a:cxn ang="0">
                        <a:pos x="0" y="42"/>
                      </a:cxn>
                      <a:cxn ang="0">
                        <a:pos x="12" y="64"/>
                      </a:cxn>
                      <a:cxn ang="0">
                        <a:pos x="27" y="68"/>
                      </a:cxn>
                      <a:cxn ang="0">
                        <a:pos x="61" y="53"/>
                      </a:cxn>
                      <a:cxn ang="0">
                        <a:pos x="72" y="60"/>
                      </a:cxn>
                      <a:cxn ang="0">
                        <a:pos x="101" y="34"/>
                      </a:cxn>
                      <a:cxn ang="0">
                        <a:pos x="101" y="21"/>
                      </a:cxn>
                      <a:cxn ang="0">
                        <a:pos x="87" y="15"/>
                      </a:cxn>
                      <a:cxn ang="0">
                        <a:pos x="78" y="15"/>
                      </a:cxn>
                      <a:cxn ang="0">
                        <a:pos x="61" y="0"/>
                      </a:cxn>
                      <a:cxn ang="0">
                        <a:pos x="49" y="19"/>
                      </a:cxn>
                      <a:cxn ang="0">
                        <a:pos x="23" y="0"/>
                      </a:cxn>
                      <a:cxn ang="0">
                        <a:pos x="5" y="12"/>
                      </a:cxn>
                      <a:cxn ang="0">
                        <a:pos x="0" y="42"/>
                      </a:cxn>
                    </a:cxnLst>
                    <a:rect l="txL" t="txT" r="txR" b="txB"/>
                    <a:pathLst>
                      <a:path w="101" h="68">
                        <a:moveTo>
                          <a:pt x="0" y="42"/>
                        </a:moveTo>
                        <a:lnTo>
                          <a:pt x="12" y="64"/>
                        </a:lnTo>
                        <a:lnTo>
                          <a:pt x="27" y="68"/>
                        </a:lnTo>
                        <a:lnTo>
                          <a:pt x="61" y="53"/>
                        </a:lnTo>
                        <a:lnTo>
                          <a:pt x="72" y="60"/>
                        </a:lnTo>
                        <a:lnTo>
                          <a:pt x="101" y="34"/>
                        </a:lnTo>
                        <a:lnTo>
                          <a:pt x="101" y="21"/>
                        </a:lnTo>
                        <a:lnTo>
                          <a:pt x="87" y="15"/>
                        </a:lnTo>
                        <a:lnTo>
                          <a:pt x="78" y="15"/>
                        </a:lnTo>
                        <a:lnTo>
                          <a:pt x="61" y="0"/>
                        </a:lnTo>
                        <a:lnTo>
                          <a:pt x="49" y="19"/>
                        </a:lnTo>
                        <a:lnTo>
                          <a:pt x="23" y="0"/>
                        </a:lnTo>
                        <a:lnTo>
                          <a:pt x="5" y="12"/>
                        </a:lnTo>
                        <a:lnTo>
                          <a:pt x="0" y="42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72" name="Freeform 365"/>
                  <p:cNvSpPr/>
                  <p:nvPr/>
                </p:nvSpPr>
                <p:spPr>
                  <a:xfrm>
                    <a:off x="880" y="300"/>
                    <a:ext cx="219" cy="271"/>
                  </a:xfrm>
                  <a:custGeom>
                    <a:avLst/>
                    <a:gdLst>
                      <a:gd name="txL" fmla="*/ 0 w 219"/>
                      <a:gd name="txT" fmla="*/ 0 h 271"/>
                      <a:gd name="txR" fmla="*/ 219 w 219"/>
                      <a:gd name="txB" fmla="*/ 271 h 271"/>
                    </a:gdLst>
                    <a:ahLst/>
                    <a:cxnLst>
                      <a:cxn ang="0">
                        <a:pos x="0" y="235"/>
                      </a:cxn>
                      <a:cxn ang="0">
                        <a:pos x="27" y="262"/>
                      </a:cxn>
                      <a:cxn ang="0">
                        <a:pos x="65" y="271"/>
                      </a:cxn>
                      <a:cxn ang="0">
                        <a:pos x="74" y="265"/>
                      </a:cxn>
                      <a:cxn ang="0">
                        <a:pos x="58" y="253"/>
                      </a:cxn>
                      <a:cxn ang="0">
                        <a:pos x="51" y="237"/>
                      </a:cxn>
                      <a:cxn ang="0">
                        <a:pos x="47" y="200"/>
                      </a:cxn>
                      <a:cxn ang="0">
                        <a:pos x="56" y="182"/>
                      </a:cxn>
                      <a:cxn ang="0">
                        <a:pos x="113" y="95"/>
                      </a:cxn>
                      <a:cxn ang="0">
                        <a:pos x="153" y="65"/>
                      </a:cxn>
                      <a:cxn ang="0">
                        <a:pos x="215" y="34"/>
                      </a:cxn>
                      <a:cxn ang="0">
                        <a:pos x="219" y="8"/>
                      </a:cxn>
                      <a:cxn ang="0">
                        <a:pos x="203" y="0"/>
                      </a:cxn>
                      <a:cxn ang="0">
                        <a:pos x="179" y="13"/>
                      </a:cxn>
                      <a:cxn ang="0">
                        <a:pos x="170" y="29"/>
                      </a:cxn>
                      <a:cxn ang="0">
                        <a:pos x="144" y="38"/>
                      </a:cxn>
                      <a:cxn ang="0">
                        <a:pos x="119" y="38"/>
                      </a:cxn>
                      <a:cxn ang="0">
                        <a:pos x="94" y="53"/>
                      </a:cxn>
                      <a:cxn ang="0">
                        <a:pos x="72" y="81"/>
                      </a:cxn>
                      <a:cxn ang="0">
                        <a:pos x="51" y="92"/>
                      </a:cxn>
                      <a:cxn ang="0">
                        <a:pos x="51" y="108"/>
                      </a:cxn>
                      <a:cxn ang="0">
                        <a:pos x="39" y="131"/>
                      </a:cxn>
                      <a:cxn ang="0">
                        <a:pos x="27" y="150"/>
                      </a:cxn>
                      <a:cxn ang="0">
                        <a:pos x="32" y="164"/>
                      </a:cxn>
                      <a:cxn ang="0">
                        <a:pos x="19" y="174"/>
                      </a:cxn>
                      <a:cxn ang="0">
                        <a:pos x="9" y="192"/>
                      </a:cxn>
                      <a:cxn ang="0">
                        <a:pos x="14" y="207"/>
                      </a:cxn>
                      <a:cxn ang="0">
                        <a:pos x="0" y="216"/>
                      </a:cxn>
                      <a:cxn ang="0">
                        <a:pos x="0" y="235"/>
                      </a:cxn>
                    </a:cxnLst>
                    <a:rect l="txL" t="txT" r="txR" b="txB"/>
                    <a:pathLst>
                      <a:path w="219" h="271">
                        <a:moveTo>
                          <a:pt x="0" y="235"/>
                        </a:moveTo>
                        <a:lnTo>
                          <a:pt x="27" y="262"/>
                        </a:lnTo>
                        <a:lnTo>
                          <a:pt x="65" y="271"/>
                        </a:lnTo>
                        <a:lnTo>
                          <a:pt x="74" y="265"/>
                        </a:lnTo>
                        <a:lnTo>
                          <a:pt x="58" y="253"/>
                        </a:lnTo>
                        <a:lnTo>
                          <a:pt x="51" y="237"/>
                        </a:lnTo>
                        <a:lnTo>
                          <a:pt x="47" y="200"/>
                        </a:lnTo>
                        <a:lnTo>
                          <a:pt x="56" y="182"/>
                        </a:lnTo>
                        <a:lnTo>
                          <a:pt x="113" y="95"/>
                        </a:lnTo>
                        <a:lnTo>
                          <a:pt x="153" y="65"/>
                        </a:lnTo>
                        <a:lnTo>
                          <a:pt x="215" y="34"/>
                        </a:lnTo>
                        <a:lnTo>
                          <a:pt x="219" y="8"/>
                        </a:lnTo>
                        <a:lnTo>
                          <a:pt x="203" y="0"/>
                        </a:lnTo>
                        <a:lnTo>
                          <a:pt x="179" y="13"/>
                        </a:lnTo>
                        <a:lnTo>
                          <a:pt x="170" y="29"/>
                        </a:lnTo>
                        <a:lnTo>
                          <a:pt x="144" y="38"/>
                        </a:lnTo>
                        <a:lnTo>
                          <a:pt x="119" y="38"/>
                        </a:lnTo>
                        <a:lnTo>
                          <a:pt x="94" y="53"/>
                        </a:lnTo>
                        <a:lnTo>
                          <a:pt x="72" y="81"/>
                        </a:lnTo>
                        <a:lnTo>
                          <a:pt x="51" y="92"/>
                        </a:lnTo>
                        <a:lnTo>
                          <a:pt x="51" y="108"/>
                        </a:lnTo>
                        <a:lnTo>
                          <a:pt x="39" y="131"/>
                        </a:lnTo>
                        <a:lnTo>
                          <a:pt x="27" y="150"/>
                        </a:lnTo>
                        <a:lnTo>
                          <a:pt x="32" y="164"/>
                        </a:lnTo>
                        <a:lnTo>
                          <a:pt x="19" y="174"/>
                        </a:lnTo>
                        <a:lnTo>
                          <a:pt x="9" y="192"/>
                        </a:lnTo>
                        <a:lnTo>
                          <a:pt x="14" y="207"/>
                        </a:lnTo>
                        <a:lnTo>
                          <a:pt x="0" y="216"/>
                        </a:lnTo>
                        <a:lnTo>
                          <a:pt x="0" y="23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73" name="Freeform 366"/>
                  <p:cNvSpPr/>
                  <p:nvPr/>
                </p:nvSpPr>
                <p:spPr>
                  <a:xfrm>
                    <a:off x="880" y="300"/>
                    <a:ext cx="219" cy="271"/>
                  </a:xfrm>
                  <a:custGeom>
                    <a:avLst/>
                    <a:gdLst>
                      <a:gd name="txL" fmla="*/ 0 w 219"/>
                      <a:gd name="txT" fmla="*/ 0 h 271"/>
                      <a:gd name="txR" fmla="*/ 219 w 219"/>
                      <a:gd name="txB" fmla="*/ 271 h 271"/>
                    </a:gdLst>
                    <a:ahLst/>
                    <a:cxnLst>
                      <a:cxn ang="0">
                        <a:pos x="0" y="235"/>
                      </a:cxn>
                      <a:cxn ang="0">
                        <a:pos x="27" y="262"/>
                      </a:cxn>
                      <a:cxn ang="0">
                        <a:pos x="65" y="271"/>
                      </a:cxn>
                      <a:cxn ang="0">
                        <a:pos x="74" y="265"/>
                      </a:cxn>
                      <a:cxn ang="0">
                        <a:pos x="58" y="253"/>
                      </a:cxn>
                      <a:cxn ang="0">
                        <a:pos x="51" y="237"/>
                      </a:cxn>
                      <a:cxn ang="0">
                        <a:pos x="47" y="200"/>
                      </a:cxn>
                      <a:cxn ang="0">
                        <a:pos x="56" y="182"/>
                      </a:cxn>
                      <a:cxn ang="0">
                        <a:pos x="113" y="95"/>
                      </a:cxn>
                      <a:cxn ang="0">
                        <a:pos x="153" y="65"/>
                      </a:cxn>
                      <a:cxn ang="0">
                        <a:pos x="215" y="34"/>
                      </a:cxn>
                      <a:cxn ang="0">
                        <a:pos x="219" y="8"/>
                      </a:cxn>
                      <a:cxn ang="0">
                        <a:pos x="203" y="0"/>
                      </a:cxn>
                      <a:cxn ang="0">
                        <a:pos x="179" y="13"/>
                      </a:cxn>
                      <a:cxn ang="0">
                        <a:pos x="170" y="29"/>
                      </a:cxn>
                      <a:cxn ang="0">
                        <a:pos x="144" y="38"/>
                      </a:cxn>
                      <a:cxn ang="0">
                        <a:pos x="119" y="38"/>
                      </a:cxn>
                      <a:cxn ang="0">
                        <a:pos x="94" y="53"/>
                      </a:cxn>
                      <a:cxn ang="0">
                        <a:pos x="72" y="81"/>
                      </a:cxn>
                      <a:cxn ang="0">
                        <a:pos x="51" y="92"/>
                      </a:cxn>
                      <a:cxn ang="0">
                        <a:pos x="51" y="108"/>
                      </a:cxn>
                      <a:cxn ang="0">
                        <a:pos x="39" y="131"/>
                      </a:cxn>
                      <a:cxn ang="0">
                        <a:pos x="27" y="150"/>
                      </a:cxn>
                      <a:cxn ang="0">
                        <a:pos x="32" y="164"/>
                      </a:cxn>
                      <a:cxn ang="0">
                        <a:pos x="19" y="174"/>
                      </a:cxn>
                      <a:cxn ang="0">
                        <a:pos x="9" y="192"/>
                      </a:cxn>
                      <a:cxn ang="0">
                        <a:pos x="14" y="207"/>
                      </a:cxn>
                      <a:cxn ang="0">
                        <a:pos x="0" y="216"/>
                      </a:cxn>
                      <a:cxn ang="0">
                        <a:pos x="0" y="235"/>
                      </a:cxn>
                    </a:cxnLst>
                    <a:rect l="txL" t="txT" r="txR" b="txB"/>
                    <a:pathLst>
                      <a:path w="219" h="271">
                        <a:moveTo>
                          <a:pt x="0" y="235"/>
                        </a:moveTo>
                        <a:lnTo>
                          <a:pt x="27" y="262"/>
                        </a:lnTo>
                        <a:lnTo>
                          <a:pt x="65" y="271"/>
                        </a:lnTo>
                        <a:lnTo>
                          <a:pt x="74" y="265"/>
                        </a:lnTo>
                        <a:lnTo>
                          <a:pt x="58" y="253"/>
                        </a:lnTo>
                        <a:lnTo>
                          <a:pt x="51" y="237"/>
                        </a:lnTo>
                        <a:lnTo>
                          <a:pt x="47" y="200"/>
                        </a:lnTo>
                        <a:lnTo>
                          <a:pt x="56" y="182"/>
                        </a:lnTo>
                        <a:lnTo>
                          <a:pt x="113" y="95"/>
                        </a:lnTo>
                        <a:lnTo>
                          <a:pt x="153" y="65"/>
                        </a:lnTo>
                        <a:lnTo>
                          <a:pt x="215" y="34"/>
                        </a:lnTo>
                        <a:lnTo>
                          <a:pt x="219" y="8"/>
                        </a:lnTo>
                        <a:lnTo>
                          <a:pt x="203" y="0"/>
                        </a:lnTo>
                        <a:lnTo>
                          <a:pt x="179" y="13"/>
                        </a:lnTo>
                        <a:lnTo>
                          <a:pt x="170" y="29"/>
                        </a:lnTo>
                        <a:lnTo>
                          <a:pt x="144" y="38"/>
                        </a:lnTo>
                        <a:lnTo>
                          <a:pt x="119" y="38"/>
                        </a:lnTo>
                        <a:lnTo>
                          <a:pt x="94" y="53"/>
                        </a:lnTo>
                        <a:lnTo>
                          <a:pt x="72" y="81"/>
                        </a:lnTo>
                        <a:lnTo>
                          <a:pt x="51" y="92"/>
                        </a:lnTo>
                        <a:lnTo>
                          <a:pt x="51" y="108"/>
                        </a:lnTo>
                        <a:lnTo>
                          <a:pt x="39" y="131"/>
                        </a:lnTo>
                        <a:lnTo>
                          <a:pt x="27" y="150"/>
                        </a:lnTo>
                        <a:lnTo>
                          <a:pt x="32" y="164"/>
                        </a:lnTo>
                        <a:lnTo>
                          <a:pt x="19" y="174"/>
                        </a:lnTo>
                        <a:lnTo>
                          <a:pt x="9" y="192"/>
                        </a:lnTo>
                        <a:lnTo>
                          <a:pt x="14" y="207"/>
                        </a:lnTo>
                        <a:lnTo>
                          <a:pt x="0" y="216"/>
                        </a:lnTo>
                        <a:lnTo>
                          <a:pt x="0" y="23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74" name="Freeform 367"/>
                  <p:cNvSpPr/>
                  <p:nvPr/>
                </p:nvSpPr>
                <p:spPr>
                  <a:xfrm>
                    <a:off x="836" y="604"/>
                    <a:ext cx="21" cy="25"/>
                  </a:xfrm>
                  <a:custGeom>
                    <a:avLst/>
                    <a:gdLst>
                      <a:gd name="txL" fmla="*/ 0 w 21"/>
                      <a:gd name="txT" fmla="*/ 0 h 25"/>
                      <a:gd name="txR" fmla="*/ 21 w 21"/>
                      <a:gd name="txB" fmla="*/ 25 h 25"/>
                    </a:gdLst>
                    <a:ahLst/>
                    <a:cxnLst>
                      <a:cxn ang="0">
                        <a:pos x="2" y="25"/>
                      </a:cxn>
                      <a:cxn ang="0">
                        <a:pos x="18" y="20"/>
                      </a:cxn>
                      <a:cxn ang="0">
                        <a:pos x="21" y="9"/>
                      </a:cxn>
                      <a:cxn ang="0">
                        <a:pos x="6" y="0"/>
                      </a:cxn>
                      <a:cxn ang="0">
                        <a:pos x="0" y="9"/>
                      </a:cxn>
                      <a:cxn ang="0">
                        <a:pos x="2" y="25"/>
                      </a:cxn>
                    </a:cxnLst>
                    <a:rect l="txL" t="txT" r="txR" b="txB"/>
                    <a:pathLst>
                      <a:path w="21" h="25">
                        <a:moveTo>
                          <a:pt x="2" y="25"/>
                        </a:moveTo>
                        <a:lnTo>
                          <a:pt x="18" y="20"/>
                        </a:lnTo>
                        <a:lnTo>
                          <a:pt x="21" y="9"/>
                        </a:lnTo>
                        <a:lnTo>
                          <a:pt x="6" y="0"/>
                        </a:lnTo>
                        <a:lnTo>
                          <a:pt x="0" y="9"/>
                        </a:lnTo>
                        <a:lnTo>
                          <a:pt x="2" y="25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775" name="Freeform 368"/>
                  <p:cNvSpPr/>
                  <p:nvPr/>
                </p:nvSpPr>
                <p:spPr>
                  <a:xfrm>
                    <a:off x="836" y="604"/>
                    <a:ext cx="21" cy="25"/>
                  </a:xfrm>
                  <a:custGeom>
                    <a:avLst/>
                    <a:gdLst>
                      <a:gd name="txL" fmla="*/ 0 w 21"/>
                      <a:gd name="txT" fmla="*/ 0 h 25"/>
                      <a:gd name="txR" fmla="*/ 21 w 21"/>
                      <a:gd name="txB" fmla="*/ 25 h 25"/>
                    </a:gdLst>
                    <a:ahLst/>
                    <a:cxnLst>
                      <a:cxn ang="0">
                        <a:pos x="2" y="25"/>
                      </a:cxn>
                      <a:cxn ang="0">
                        <a:pos x="18" y="20"/>
                      </a:cxn>
                      <a:cxn ang="0">
                        <a:pos x="21" y="9"/>
                      </a:cxn>
                      <a:cxn ang="0">
                        <a:pos x="6" y="0"/>
                      </a:cxn>
                      <a:cxn ang="0">
                        <a:pos x="0" y="9"/>
                      </a:cxn>
                      <a:cxn ang="0">
                        <a:pos x="2" y="25"/>
                      </a:cxn>
                    </a:cxnLst>
                    <a:rect l="txL" t="txT" r="txR" b="txB"/>
                    <a:pathLst>
                      <a:path w="21" h="25">
                        <a:moveTo>
                          <a:pt x="2" y="25"/>
                        </a:moveTo>
                        <a:lnTo>
                          <a:pt x="18" y="20"/>
                        </a:lnTo>
                        <a:lnTo>
                          <a:pt x="21" y="9"/>
                        </a:lnTo>
                        <a:lnTo>
                          <a:pt x="6" y="0"/>
                        </a:lnTo>
                        <a:lnTo>
                          <a:pt x="0" y="9"/>
                        </a:lnTo>
                        <a:lnTo>
                          <a:pt x="2" y="25"/>
                        </a:lnTo>
                      </a:path>
                    </a:pathLst>
                  </a:custGeom>
                  <a:solidFill>
                    <a:srgbClr val="969696">
                      <a:alpha val="79999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7776" name="Freeform 369"/>
                <p:cNvSpPr/>
                <p:nvPr/>
              </p:nvSpPr>
              <p:spPr>
                <a:xfrm>
                  <a:off x="610" y="1097"/>
                  <a:ext cx="22" cy="24"/>
                </a:xfrm>
                <a:custGeom>
                  <a:avLst/>
                  <a:gdLst>
                    <a:gd name="txL" fmla="*/ 0 w 18"/>
                    <a:gd name="txT" fmla="*/ 0 h 20"/>
                    <a:gd name="txR" fmla="*/ 18 w 18"/>
                    <a:gd name="txB" fmla="*/ 20 h 20"/>
                  </a:gdLst>
                  <a:ahLst/>
                  <a:cxnLst>
                    <a:cxn ang="0">
                      <a:pos x="0" y="29"/>
                    </a:cxn>
                    <a:cxn ang="0">
                      <a:pos x="13" y="60"/>
                    </a:cxn>
                    <a:cxn ang="0">
                      <a:pos x="60" y="10"/>
                    </a:cxn>
                    <a:cxn ang="0">
                      <a:pos x="16" y="0"/>
                    </a:cxn>
                    <a:cxn ang="0">
                      <a:pos x="0" y="29"/>
                    </a:cxn>
                  </a:cxnLst>
                  <a:rect l="txL" t="txT" r="txR" b="txB"/>
                  <a:pathLst>
                    <a:path w="18" h="20">
                      <a:moveTo>
                        <a:pt x="0" y="10"/>
                      </a:moveTo>
                      <a:lnTo>
                        <a:pt x="4" y="20"/>
                      </a:lnTo>
                      <a:lnTo>
                        <a:pt x="18" y="3"/>
                      </a:lnTo>
                      <a:lnTo>
                        <a:pt x="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77" name="Freeform 370"/>
                <p:cNvSpPr/>
                <p:nvPr/>
              </p:nvSpPr>
              <p:spPr>
                <a:xfrm>
                  <a:off x="610" y="1097"/>
                  <a:ext cx="22" cy="24"/>
                </a:xfrm>
                <a:custGeom>
                  <a:avLst/>
                  <a:gdLst>
                    <a:gd name="txL" fmla="*/ 0 w 18"/>
                    <a:gd name="txT" fmla="*/ 0 h 20"/>
                    <a:gd name="txR" fmla="*/ 18 w 18"/>
                    <a:gd name="txB" fmla="*/ 20 h 20"/>
                  </a:gdLst>
                  <a:ahLst/>
                  <a:cxnLst>
                    <a:cxn ang="0">
                      <a:pos x="0" y="29"/>
                    </a:cxn>
                    <a:cxn ang="0">
                      <a:pos x="13" y="60"/>
                    </a:cxn>
                    <a:cxn ang="0">
                      <a:pos x="60" y="10"/>
                    </a:cxn>
                    <a:cxn ang="0">
                      <a:pos x="16" y="0"/>
                    </a:cxn>
                    <a:cxn ang="0">
                      <a:pos x="0" y="29"/>
                    </a:cxn>
                  </a:cxnLst>
                  <a:rect l="txL" t="txT" r="txR" b="txB"/>
                  <a:pathLst>
                    <a:path w="18" h="20">
                      <a:moveTo>
                        <a:pt x="0" y="10"/>
                      </a:moveTo>
                      <a:lnTo>
                        <a:pt x="4" y="20"/>
                      </a:lnTo>
                      <a:lnTo>
                        <a:pt x="18" y="3"/>
                      </a:lnTo>
                      <a:lnTo>
                        <a:pt x="5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78" name="Freeform 371"/>
                <p:cNvSpPr/>
                <p:nvPr/>
              </p:nvSpPr>
              <p:spPr>
                <a:xfrm>
                  <a:off x="598" y="1540"/>
                  <a:ext cx="31" cy="30"/>
                </a:xfrm>
                <a:custGeom>
                  <a:avLst/>
                  <a:gdLst>
                    <a:gd name="txL" fmla="*/ 0 w 26"/>
                    <a:gd name="txT" fmla="*/ 0 h 24"/>
                    <a:gd name="txR" fmla="*/ 26 w 26"/>
                    <a:gd name="txB" fmla="*/ 24 h 24"/>
                  </a:gdLst>
                  <a:ahLst/>
                  <a:cxnLst>
                    <a:cxn ang="0">
                      <a:pos x="0" y="20"/>
                    </a:cxn>
                    <a:cxn ang="0">
                      <a:pos x="17" y="39"/>
                    </a:cxn>
                    <a:cxn ang="0">
                      <a:pos x="17" y="76"/>
                    </a:cxn>
                    <a:cxn ang="0">
                      <a:pos x="43" y="91"/>
                    </a:cxn>
                    <a:cxn ang="0">
                      <a:pos x="54" y="76"/>
                    </a:cxn>
                    <a:cxn ang="0">
                      <a:pos x="73" y="91"/>
                    </a:cxn>
                    <a:cxn ang="0">
                      <a:pos x="54" y="39"/>
                    </a:cxn>
                    <a:cxn ang="0">
                      <a:pos x="74" y="41"/>
                    </a:cxn>
                    <a:cxn ang="0">
                      <a:pos x="64" y="16"/>
                    </a:cxn>
                    <a:cxn ang="0">
                      <a:pos x="27" y="0"/>
                    </a:cxn>
                    <a:cxn ang="0">
                      <a:pos x="0" y="20"/>
                    </a:cxn>
                  </a:cxnLst>
                  <a:rect l="txL" t="txT" r="txR" b="txB"/>
                  <a:pathLst>
                    <a:path w="26" h="24">
                      <a:moveTo>
                        <a:pt x="0" y="5"/>
                      </a:moveTo>
                      <a:lnTo>
                        <a:pt x="6" y="10"/>
                      </a:lnTo>
                      <a:lnTo>
                        <a:pt x="6" y="20"/>
                      </a:lnTo>
                      <a:lnTo>
                        <a:pt x="15" y="24"/>
                      </a:lnTo>
                      <a:lnTo>
                        <a:pt x="19" y="20"/>
                      </a:lnTo>
                      <a:lnTo>
                        <a:pt x="25" y="24"/>
                      </a:lnTo>
                      <a:lnTo>
                        <a:pt x="19" y="10"/>
                      </a:lnTo>
                      <a:lnTo>
                        <a:pt x="26" y="11"/>
                      </a:lnTo>
                      <a:lnTo>
                        <a:pt x="23" y="4"/>
                      </a:lnTo>
                      <a:lnTo>
                        <a:pt x="9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79" name="Freeform 372"/>
                <p:cNvSpPr/>
                <p:nvPr/>
              </p:nvSpPr>
              <p:spPr>
                <a:xfrm>
                  <a:off x="598" y="1540"/>
                  <a:ext cx="31" cy="30"/>
                </a:xfrm>
                <a:custGeom>
                  <a:avLst/>
                  <a:gdLst>
                    <a:gd name="txL" fmla="*/ 0 w 26"/>
                    <a:gd name="txT" fmla="*/ 0 h 24"/>
                    <a:gd name="txR" fmla="*/ 26 w 26"/>
                    <a:gd name="txB" fmla="*/ 24 h 24"/>
                  </a:gdLst>
                  <a:ahLst/>
                  <a:cxnLst>
                    <a:cxn ang="0">
                      <a:pos x="0" y="20"/>
                    </a:cxn>
                    <a:cxn ang="0">
                      <a:pos x="17" y="39"/>
                    </a:cxn>
                    <a:cxn ang="0">
                      <a:pos x="17" y="76"/>
                    </a:cxn>
                    <a:cxn ang="0">
                      <a:pos x="43" y="91"/>
                    </a:cxn>
                    <a:cxn ang="0">
                      <a:pos x="54" y="76"/>
                    </a:cxn>
                    <a:cxn ang="0">
                      <a:pos x="73" y="91"/>
                    </a:cxn>
                    <a:cxn ang="0">
                      <a:pos x="54" y="39"/>
                    </a:cxn>
                    <a:cxn ang="0">
                      <a:pos x="74" y="41"/>
                    </a:cxn>
                    <a:cxn ang="0">
                      <a:pos x="64" y="16"/>
                    </a:cxn>
                    <a:cxn ang="0">
                      <a:pos x="27" y="0"/>
                    </a:cxn>
                    <a:cxn ang="0">
                      <a:pos x="0" y="20"/>
                    </a:cxn>
                  </a:cxnLst>
                  <a:rect l="txL" t="txT" r="txR" b="txB"/>
                  <a:pathLst>
                    <a:path w="26" h="24">
                      <a:moveTo>
                        <a:pt x="0" y="5"/>
                      </a:moveTo>
                      <a:lnTo>
                        <a:pt x="6" y="10"/>
                      </a:lnTo>
                      <a:lnTo>
                        <a:pt x="6" y="20"/>
                      </a:lnTo>
                      <a:lnTo>
                        <a:pt x="15" y="24"/>
                      </a:lnTo>
                      <a:lnTo>
                        <a:pt x="19" y="20"/>
                      </a:lnTo>
                      <a:lnTo>
                        <a:pt x="25" y="24"/>
                      </a:lnTo>
                      <a:lnTo>
                        <a:pt x="19" y="10"/>
                      </a:lnTo>
                      <a:lnTo>
                        <a:pt x="26" y="11"/>
                      </a:lnTo>
                      <a:lnTo>
                        <a:pt x="23" y="4"/>
                      </a:lnTo>
                      <a:lnTo>
                        <a:pt x="9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0" name="Freeform 373"/>
                <p:cNvSpPr/>
                <p:nvPr/>
              </p:nvSpPr>
              <p:spPr>
                <a:xfrm>
                  <a:off x="633" y="1583"/>
                  <a:ext cx="44" cy="25"/>
                </a:xfrm>
                <a:custGeom>
                  <a:avLst/>
                  <a:gdLst>
                    <a:gd name="txL" fmla="*/ 0 w 36"/>
                    <a:gd name="txT" fmla="*/ 0 h 20"/>
                    <a:gd name="txR" fmla="*/ 36 w 36"/>
                    <a:gd name="txB" fmla="*/ 20 h 20"/>
                  </a:gdLst>
                  <a:ahLst/>
                  <a:cxnLst>
                    <a:cxn ang="0">
                      <a:pos x="0" y="49"/>
                    </a:cxn>
                    <a:cxn ang="0">
                      <a:pos x="59" y="76"/>
                    </a:cxn>
                    <a:cxn ang="0">
                      <a:pos x="114" y="63"/>
                    </a:cxn>
                    <a:cxn ang="0">
                      <a:pos x="121" y="33"/>
                    </a:cxn>
                    <a:cxn ang="0">
                      <a:pos x="97" y="51"/>
                    </a:cxn>
                    <a:cxn ang="0">
                      <a:pos x="97" y="23"/>
                    </a:cxn>
                    <a:cxn ang="0">
                      <a:pos x="0" y="0"/>
                    </a:cxn>
                    <a:cxn ang="0">
                      <a:pos x="0" y="49"/>
                    </a:cxn>
                  </a:cxnLst>
                  <a:rect l="txL" t="txT" r="txR" b="txB"/>
                  <a:pathLst>
                    <a:path w="36" h="20">
                      <a:moveTo>
                        <a:pt x="0" y="13"/>
                      </a:moveTo>
                      <a:lnTo>
                        <a:pt x="17" y="20"/>
                      </a:lnTo>
                      <a:lnTo>
                        <a:pt x="34" y="17"/>
                      </a:lnTo>
                      <a:lnTo>
                        <a:pt x="36" y="9"/>
                      </a:lnTo>
                      <a:lnTo>
                        <a:pt x="29" y="14"/>
                      </a:lnTo>
                      <a:lnTo>
                        <a:pt x="29" y="6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1" name="Freeform 374"/>
                <p:cNvSpPr/>
                <p:nvPr/>
              </p:nvSpPr>
              <p:spPr>
                <a:xfrm>
                  <a:off x="633" y="1583"/>
                  <a:ext cx="44" cy="25"/>
                </a:xfrm>
                <a:custGeom>
                  <a:avLst/>
                  <a:gdLst>
                    <a:gd name="txL" fmla="*/ 0 w 36"/>
                    <a:gd name="txT" fmla="*/ 0 h 20"/>
                    <a:gd name="txR" fmla="*/ 36 w 36"/>
                    <a:gd name="txB" fmla="*/ 20 h 20"/>
                  </a:gdLst>
                  <a:ahLst/>
                  <a:cxnLst>
                    <a:cxn ang="0">
                      <a:pos x="0" y="49"/>
                    </a:cxn>
                    <a:cxn ang="0">
                      <a:pos x="59" y="76"/>
                    </a:cxn>
                    <a:cxn ang="0">
                      <a:pos x="114" y="63"/>
                    </a:cxn>
                    <a:cxn ang="0">
                      <a:pos x="121" y="33"/>
                    </a:cxn>
                    <a:cxn ang="0">
                      <a:pos x="97" y="51"/>
                    </a:cxn>
                    <a:cxn ang="0">
                      <a:pos x="97" y="23"/>
                    </a:cxn>
                    <a:cxn ang="0">
                      <a:pos x="0" y="0"/>
                    </a:cxn>
                    <a:cxn ang="0">
                      <a:pos x="0" y="49"/>
                    </a:cxn>
                  </a:cxnLst>
                  <a:rect l="txL" t="txT" r="txR" b="txB"/>
                  <a:pathLst>
                    <a:path w="36" h="20">
                      <a:moveTo>
                        <a:pt x="0" y="13"/>
                      </a:moveTo>
                      <a:lnTo>
                        <a:pt x="17" y="20"/>
                      </a:lnTo>
                      <a:lnTo>
                        <a:pt x="34" y="17"/>
                      </a:lnTo>
                      <a:lnTo>
                        <a:pt x="36" y="9"/>
                      </a:lnTo>
                      <a:lnTo>
                        <a:pt x="29" y="14"/>
                      </a:lnTo>
                      <a:lnTo>
                        <a:pt x="29" y="6"/>
                      </a:lnTo>
                      <a:lnTo>
                        <a:pt x="0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2" name="Freeform 375"/>
                <p:cNvSpPr/>
                <p:nvPr/>
              </p:nvSpPr>
              <p:spPr>
                <a:xfrm>
                  <a:off x="773" y="1583"/>
                  <a:ext cx="36" cy="25"/>
                </a:xfrm>
                <a:custGeom>
                  <a:avLst/>
                  <a:gdLst>
                    <a:gd name="txL" fmla="*/ 0 w 30"/>
                    <a:gd name="txT" fmla="*/ 0 h 20"/>
                    <a:gd name="txR" fmla="*/ 30 w 30"/>
                    <a:gd name="txB" fmla="*/ 20 h 20"/>
                  </a:gdLst>
                  <a:ahLst/>
                  <a:cxnLst>
                    <a:cxn ang="0">
                      <a:pos x="0" y="41"/>
                    </a:cxn>
                    <a:cxn ang="0">
                      <a:pos x="1" y="76"/>
                    </a:cxn>
                    <a:cxn ang="0">
                      <a:pos x="49" y="63"/>
                    </a:cxn>
                    <a:cxn ang="0">
                      <a:pos x="71" y="51"/>
                    </a:cxn>
                    <a:cxn ang="0">
                      <a:pos x="64" y="33"/>
                    </a:cxn>
                    <a:cxn ang="0">
                      <a:pos x="89" y="0"/>
                    </a:cxn>
                    <a:cxn ang="0">
                      <a:pos x="0" y="41"/>
                    </a:cxn>
                  </a:cxnLst>
                  <a:rect l="txL" t="txT" r="txR" b="txB"/>
                  <a:pathLst>
                    <a:path w="30" h="20">
                      <a:moveTo>
                        <a:pt x="0" y="11"/>
                      </a:moveTo>
                      <a:lnTo>
                        <a:pt x="1" y="20"/>
                      </a:lnTo>
                      <a:lnTo>
                        <a:pt x="16" y="17"/>
                      </a:lnTo>
                      <a:lnTo>
                        <a:pt x="23" y="14"/>
                      </a:lnTo>
                      <a:lnTo>
                        <a:pt x="22" y="9"/>
                      </a:lnTo>
                      <a:lnTo>
                        <a:pt x="30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3" name="Freeform 376"/>
                <p:cNvSpPr/>
                <p:nvPr/>
              </p:nvSpPr>
              <p:spPr>
                <a:xfrm>
                  <a:off x="773" y="1583"/>
                  <a:ext cx="36" cy="25"/>
                </a:xfrm>
                <a:custGeom>
                  <a:avLst/>
                  <a:gdLst>
                    <a:gd name="txL" fmla="*/ 0 w 30"/>
                    <a:gd name="txT" fmla="*/ 0 h 20"/>
                    <a:gd name="txR" fmla="*/ 30 w 30"/>
                    <a:gd name="txB" fmla="*/ 20 h 20"/>
                  </a:gdLst>
                  <a:ahLst/>
                  <a:cxnLst>
                    <a:cxn ang="0">
                      <a:pos x="0" y="41"/>
                    </a:cxn>
                    <a:cxn ang="0">
                      <a:pos x="1" y="76"/>
                    </a:cxn>
                    <a:cxn ang="0">
                      <a:pos x="49" y="63"/>
                    </a:cxn>
                    <a:cxn ang="0">
                      <a:pos x="71" y="51"/>
                    </a:cxn>
                    <a:cxn ang="0">
                      <a:pos x="64" y="33"/>
                    </a:cxn>
                    <a:cxn ang="0">
                      <a:pos x="89" y="0"/>
                    </a:cxn>
                    <a:cxn ang="0">
                      <a:pos x="0" y="41"/>
                    </a:cxn>
                  </a:cxnLst>
                  <a:rect l="txL" t="txT" r="txR" b="txB"/>
                  <a:pathLst>
                    <a:path w="30" h="20">
                      <a:moveTo>
                        <a:pt x="0" y="11"/>
                      </a:moveTo>
                      <a:lnTo>
                        <a:pt x="1" y="20"/>
                      </a:lnTo>
                      <a:lnTo>
                        <a:pt x="16" y="17"/>
                      </a:lnTo>
                      <a:lnTo>
                        <a:pt x="23" y="14"/>
                      </a:lnTo>
                      <a:lnTo>
                        <a:pt x="22" y="9"/>
                      </a:lnTo>
                      <a:lnTo>
                        <a:pt x="30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4" name="Freeform 377"/>
                <p:cNvSpPr/>
                <p:nvPr/>
              </p:nvSpPr>
              <p:spPr>
                <a:xfrm>
                  <a:off x="404" y="2063"/>
                  <a:ext cx="23" cy="26"/>
                </a:xfrm>
                <a:custGeom>
                  <a:avLst/>
                  <a:gdLst>
                    <a:gd name="txL" fmla="*/ 0 w 19"/>
                    <a:gd name="txT" fmla="*/ 0 h 21"/>
                    <a:gd name="txR" fmla="*/ 19 w 19"/>
                    <a:gd name="txB" fmla="*/ 21 h 21"/>
                  </a:gdLst>
                  <a:ahLst/>
                  <a:cxnLst>
                    <a:cxn ang="0">
                      <a:pos x="0" y="77"/>
                    </a:cxn>
                    <a:cxn ang="0">
                      <a:pos x="61" y="21"/>
                    </a:cxn>
                    <a:cxn ang="0">
                      <a:pos x="12" y="0"/>
                    </a:cxn>
                    <a:cxn ang="0">
                      <a:pos x="0" y="77"/>
                    </a:cxn>
                  </a:cxnLst>
                  <a:rect l="txL" t="txT" r="txR" b="txB"/>
                  <a:pathLst>
                    <a:path w="19" h="21">
                      <a:moveTo>
                        <a:pt x="0" y="21"/>
                      </a:moveTo>
                      <a:lnTo>
                        <a:pt x="19" y="6"/>
                      </a:lnTo>
                      <a:lnTo>
                        <a:pt x="4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5" name="Freeform 378"/>
                <p:cNvSpPr/>
                <p:nvPr/>
              </p:nvSpPr>
              <p:spPr>
                <a:xfrm>
                  <a:off x="404" y="2063"/>
                  <a:ext cx="23" cy="26"/>
                </a:xfrm>
                <a:custGeom>
                  <a:avLst/>
                  <a:gdLst>
                    <a:gd name="txL" fmla="*/ 0 w 19"/>
                    <a:gd name="txT" fmla="*/ 0 h 21"/>
                    <a:gd name="txR" fmla="*/ 19 w 19"/>
                    <a:gd name="txB" fmla="*/ 21 h 21"/>
                  </a:gdLst>
                  <a:ahLst/>
                  <a:cxnLst>
                    <a:cxn ang="0">
                      <a:pos x="0" y="77"/>
                    </a:cxn>
                    <a:cxn ang="0">
                      <a:pos x="61" y="21"/>
                    </a:cxn>
                    <a:cxn ang="0">
                      <a:pos x="12" y="0"/>
                    </a:cxn>
                    <a:cxn ang="0">
                      <a:pos x="0" y="77"/>
                    </a:cxn>
                  </a:cxnLst>
                  <a:rect l="txL" t="txT" r="txR" b="txB"/>
                  <a:pathLst>
                    <a:path w="19" h="21">
                      <a:moveTo>
                        <a:pt x="0" y="21"/>
                      </a:moveTo>
                      <a:lnTo>
                        <a:pt x="19" y="6"/>
                      </a:lnTo>
                      <a:lnTo>
                        <a:pt x="4" y="0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6" name="Freeform 379"/>
                <p:cNvSpPr/>
                <p:nvPr/>
              </p:nvSpPr>
              <p:spPr>
                <a:xfrm>
                  <a:off x="1751" y="2036"/>
                  <a:ext cx="169" cy="162"/>
                </a:xfrm>
                <a:custGeom>
                  <a:avLst/>
                  <a:gdLst>
                    <a:gd name="txL" fmla="*/ 0 w 138"/>
                    <a:gd name="txT" fmla="*/ 0 h 132"/>
                    <a:gd name="txR" fmla="*/ 138 w 138"/>
                    <a:gd name="txB" fmla="*/ 132 h 132"/>
                  </a:gdLst>
                  <a:ahLst/>
                  <a:cxnLst>
                    <a:cxn ang="0">
                      <a:pos x="0" y="0"/>
                    </a:cxn>
                    <a:cxn ang="0">
                      <a:pos x="13" y="33"/>
                    </a:cxn>
                    <a:cxn ang="0">
                      <a:pos x="66" y="75"/>
                    </a:cxn>
                    <a:cxn ang="0">
                      <a:pos x="108" y="124"/>
                    </a:cxn>
                    <a:cxn ang="0">
                      <a:pos x="147" y="150"/>
                    </a:cxn>
                    <a:cxn ang="0">
                      <a:pos x="162" y="210"/>
                    </a:cxn>
                    <a:cxn ang="0">
                      <a:pos x="218" y="245"/>
                    </a:cxn>
                    <a:cxn ang="0">
                      <a:pos x="272" y="349"/>
                    </a:cxn>
                    <a:cxn ang="0">
                      <a:pos x="389" y="446"/>
                    </a:cxn>
                    <a:cxn ang="0">
                      <a:pos x="443" y="450"/>
                    </a:cxn>
                    <a:cxn ang="0">
                      <a:pos x="465" y="342"/>
                    </a:cxn>
                    <a:cxn ang="0">
                      <a:pos x="440" y="307"/>
                    </a:cxn>
                    <a:cxn ang="0">
                      <a:pos x="416" y="307"/>
                    </a:cxn>
                    <a:cxn ang="0">
                      <a:pos x="389" y="268"/>
                    </a:cxn>
                    <a:cxn ang="0">
                      <a:pos x="347" y="245"/>
                    </a:cxn>
                    <a:cxn ang="0">
                      <a:pos x="359" y="212"/>
                    </a:cxn>
                    <a:cxn ang="0">
                      <a:pos x="328" y="200"/>
                    </a:cxn>
                    <a:cxn ang="0">
                      <a:pos x="328" y="179"/>
                    </a:cxn>
                    <a:cxn ang="0">
                      <a:pos x="251" y="133"/>
                    </a:cxn>
                    <a:cxn ang="0">
                      <a:pos x="229" y="139"/>
                    </a:cxn>
                    <a:cxn ang="0">
                      <a:pos x="93" y="1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38" h="132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20" y="22"/>
                      </a:lnTo>
                      <a:lnTo>
                        <a:pt x="32" y="37"/>
                      </a:lnTo>
                      <a:lnTo>
                        <a:pt x="43" y="44"/>
                      </a:lnTo>
                      <a:lnTo>
                        <a:pt x="48" y="61"/>
                      </a:lnTo>
                      <a:lnTo>
                        <a:pt x="64" y="72"/>
                      </a:lnTo>
                      <a:lnTo>
                        <a:pt x="81" y="102"/>
                      </a:lnTo>
                      <a:lnTo>
                        <a:pt x="115" y="130"/>
                      </a:lnTo>
                      <a:lnTo>
                        <a:pt x="132" y="132"/>
                      </a:lnTo>
                      <a:lnTo>
                        <a:pt x="138" y="100"/>
                      </a:lnTo>
                      <a:lnTo>
                        <a:pt x="130" y="90"/>
                      </a:lnTo>
                      <a:lnTo>
                        <a:pt x="123" y="90"/>
                      </a:lnTo>
                      <a:lnTo>
                        <a:pt x="115" y="78"/>
                      </a:lnTo>
                      <a:lnTo>
                        <a:pt x="103" y="72"/>
                      </a:lnTo>
                      <a:lnTo>
                        <a:pt x="106" y="63"/>
                      </a:lnTo>
                      <a:lnTo>
                        <a:pt x="97" y="59"/>
                      </a:lnTo>
                      <a:lnTo>
                        <a:pt x="97" y="52"/>
                      </a:lnTo>
                      <a:lnTo>
                        <a:pt x="74" y="39"/>
                      </a:lnTo>
                      <a:lnTo>
                        <a:pt x="68" y="41"/>
                      </a:lnTo>
                      <a:lnTo>
                        <a:pt x="28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7" name="Freeform 380"/>
                <p:cNvSpPr/>
                <p:nvPr/>
              </p:nvSpPr>
              <p:spPr>
                <a:xfrm>
                  <a:off x="1751" y="2036"/>
                  <a:ext cx="169" cy="162"/>
                </a:xfrm>
                <a:custGeom>
                  <a:avLst/>
                  <a:gdLst>
                    <a:gd name="txL" fmla="*/ 0 w 138"/>
                    <a:gd name="txT" fmla="*/ 0 h 132"/>
                    <a:gd name="txR" fmla="*/ 138 w 138"/>
                    <a:gd name="txB" fmla="*/ 132 h 132"/>
                  </a:gdLst>
                  <a:ahLst/>
                  <a:cxnLst>
                    <a:cxn ang="0">
                      <a:pos x="0" y="0"/>
                    </a:cxn>
                    <a:cxn ang="0">
                      <a:pos x="13" y="33"/>
                    </a:cxn>
                    <a:cxn ang="0">
                      <a:pos x="66" y="75"/>
                    </a:cxn>
                    <a:cxn ang="0">
                      <a:pos x="108" y="124"/>
                    </a:cxn>
                    <a:cxn ang="0">
                      <a:pos x="147" y="150"/>
                    </a:cxn>
                    <a:cxn ang="0">
                      <a:pos x="162" y="210"/>
                    </a:cxn>
                    <a:cxn ang="0">
                      <a:pos x="218" y="245"/>
                    </a:cxn>
                    <a:cxn ang="0">
                      <a:pos x="272" y="349"/>
                    </a:cxn>
                    <a:cxn ang="0">
                      <a:pos x="389" y="446"/>
                    </a:cxn>
                    <a:cxn ang="0">
                      <a:pos x="443" y="450"/>
                    </a:cxn>
                    <a:cxn ang="0">
                      <a:pos x="465" y="342"/>
                    </a:cxn>
                    <a:cxn ang="0">
                      <a:pos x="440" y="307"/>
                    </a:cxn>
                    <a:cxn ang="0">
                      <a:pos x="416" y="307"/>
                    </a:cxn>
                    <a:cxn ang="0">
                      <a:pos x="389" y="268"/>
                    </a:cxn>
                    <a:cxn ang="0">
                      <a:pos x="347" y="245"/>
                    </a:cxn>
                    <a:cxn ang="0">
                      <a:pos x="359" y="212"/>
                    </a:cxn>
                    <a:cxn ang="0">
                      <a:pos x="328" y="200"/>
                    </a:cxn>
                    <a:cxn ang="0">
                      <a:pos x="328" y="179"/>
                    </a:cxn>
                    <a:cxn ang="0">
                      <a:pos x="251" y="133"/>
                    </a:cxn>
                    <a:cxn ang="0">
                      <a:pos x="229" y="139"/>
                    </a:cxn>
                    <a:cxn ang="0">
                      <a:pos x="93" y="1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38" h="132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20" y="22"/>
                      </a:lnTo>
                      <a:lnTo>
                        <a:pt x="32" y="37"/>
                      </a:lnTo>
                      <a:lnTo>
                        <a:pt x="43" y="44"/>
                      </a:lnTo>
                      <a:lnTo>
                        <a:pt x="48" y="61"/>
                      </a:lnTo>
                      <a:lnTo>
                        <a:pt x="64" y="72"/>
                      </a:lnTo>
                      <a:lnTo>
                        <a:pt x="81" y="102"/>
                      </a:lnTo>
                      <a:lnTo>
                        <a:pt x="115" y="130"/>
                      </a:lnTo>
                      <a:lnTo>
                        <a:pt x="132" y="132"/>
                      </a:lnTo>
                      <a:lnTo>
                        <a:pt x="138" y="100"/>
                      </a:lnTo>
                      <a:lnTo>
                        <a:pt x="130" y="90"/>
                      </a:lnTo>
                      <a:lnTo>
                        <a:pt x="123" y="90"/>
                      </a:lnTo>
                      <a:lnTo>
                        <a:pt x="115" y="78"/>
                      </a:lnTo>
                      <a:lnTo>
                        <a:pt x="103" y="72"/>
                      </a:lnTo>
                      <a:lnTo>
                        <a:pt x="106" y="63"/>
                      </a:lnTo>
                      <a:lnTo>
                        <a:pt x="97" y="59"/>
                      </a:lnTo>
                      <a:lnTo>
                        <a:pt x="97" y="52"/>
                      </a:lnTo>
                      <a:lnTo>
                        <a:pt x="74" y="39"/>
                      </a:lnTo>
                      <a:lnTo>
                        <a:pt x="68" y="41"/>
                      </a:lnTo>
                      <a:lnTo>
                        <a:pt x="28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8" name="Freeform 381"/>
                <p:cNvSpPr/>
                <p:nvPr/>
              </p:nvSpPr>
              <p:spPr>
                <a:xfrm>
                  <a:off x="1907" y="2198"/>
                  <a:ext cx="141" cy="39"/>
                </a:xfrm>
                <a:custGeom>
                  <a:avLst/>
                  <a:gdLst>
                    <a:gd name="txL" fmla="*/ 0 w 115"/>
                    <a:gd name="txT" fmla="*/ 0 h 32"/>
                    <a:gd name="txR" fmla="*/ 115 w 115"/>
                    <a:gd name="txB" fmla="*/ 32 h 32"/>
                  </a:gdLst>
                  <a:ahLst/>
                  <a:cxnLst>
                    <a:cxn ang="0">
                      <a:pos x="0" y="29"/>
                    </a:cxn>
                    <a:cxn ang="0">
                      <a:pos x="108" y="73"/>
                    </a:cxn>
                    <a:cxn ang="0">
                      <a:pos x="391" y="106"/>
                    </a:cxn>
                    <a:cxn ang="0">
                      <a:pos x="391" y="73"/>
                    </a:cxn>
                    <a:cxn ang="0">
                      <a:pos x="319" y="60"/>
                    </a:cxn>
                    <a:cxn ang="0">
                      <a:pos x="302" y="35"/>
                    </a:cxn>
                    <a:cxn ang="0">
                      <a:pos x="231" y="16"/>
                    </a:cxn>
                    <a:cxn ang="0">
                      <a:pos x="218" y="35"/>
                    </a:cxn>
                    <a:cxn ang="0">
                      <a:pos x="157" y="33"/>
                    </a:cxn>
                    <a:cxn ang="0">
                      <a:pos x="81" y="0"/>
                    </a:cxn>
                    <a:cxn ang="0">
                      <a:pos x="27" y="0"/>
                    </a:cxn>
                    <a:cxn ang="0">
                      <a:pos x="0" y="29"/>
                    </a:cxn>
                  </a:cxnLst>
                  <a:rect l="txL" t="txT" r="txR" b="txB"/>
                  <a:pathLst>
                    <a:path w="115" h="32">
                      <a:moveTo>
                        <a:pt x="0" y="9"/>
                      </a:moveTo>
                      <a:lnTo>
                        <a:pt x="32" y="22"/>
                      </a:lnTo>
                      <a:lnTo>
                        <a:pt x="115" y="32"/>
                      </a:lnTo>
                      <a:lnTo>
                        <a:pt x="115" y="22"/>
                      </a:lnTo>
                      <a:lnTo>
                        <a:pt x="94" y="18"/>
                      </a:lnTo>
                      <a:lnTo>
                        <a:pt x="89" y="11"/>
                      </a:lnTo>
                      <a:lnTo>
                        <a:pt x="68" y="5"/>
                      </a:lnTo>
                      <a:lnTo>
                        <a:pt x="64" y="11"/>
                      </a:lnTo>
                      <a:lnTo>
                        <a:pt x="46" y="10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89" name="Freeform 382"/>
                <p:cNvSpPr/>
                <p:nvPr/>
              </p:nvSpPr>
              <p:spPr>
                <a:xfrm>
                  <a:off x="1907" y="2198"/>
                  <a:ext cx="141" cy="39"/>
                </a:xfrm>
                <a:custGeom>
                  <a:avLst/>
                  <a:gdLst>
                    <a:gd name="txL" fmla="*/ 0 w 115"/>
                    <a:gd name="txT" fmla="*/ 0 h 32"/>
                    <a:gd name="txR" fmla="*/ 115 w 115"/>
                    <a:gd name="txB" fmla="*/ 32 h 32"/>
                  </a:gdLst>
                  <a:ahLst/>
                  <a:cxnLst>
                    <a:cxn ang="0">
                      <a:pos x="0" y="29"/>
                    </a:cxn>
                    <a:cxn ang="0">
                      <a:pos x="108" y="73"/>
                    </a:cxn>
                    <a:cxn ang="0">
                      <a:pos x="391" y="106"/>
                    </a:cxn>
                    <a:cxn ang="0">
                      <a:pos x="391" y="73"/>
                    </a:cxn>
                    <a:cxn ang="0">
                      <a:pos x="319" y="60"/>
                    </a:cxn>
                    <a:cxn ang="0">
                      <a:pos x="302" y="35"/>
                    </a:cxn>
                    <a:cxn ang="0">
                      <a:pos x="231" y="16"/>
                    </a:cxn>
                    <a:cxn ang="0">
                      <a:pos x="218" y="35"/>
                    </a:cxn>
                    <a:cxn ang="0">
                      <a:pos x="157" y="33"/>
                    </a:cxn>
                    <a:cxn ang="0">
                      <a:pos x="81" y="0"/>
                    </a:cxn>
                    <a:cxn ang="0">
                      <a:pos x="27" y="0"/>
                    </a:cxn>
                    <a:cxn ang="0">
                      <a:pos x="0" y="29"/>
                    </a:cxn>
                  </a:cxnLst>
                  <a:rect l="txL" t="txT" r="txR" b="txB"/>
                  <a:pathLst>
                    <a:path w="115" h="32">
                      <a:moveTo>
                        <a:pt x="0" y="9"/>
                      </a:moveTo>
                      <a:lnTo>
                        <a:pt x="32" y="22"/>
                      </a:lnTo>
                      <a:lnTo>
                        <a:pt x="115" y="32"/>
                      </a:lnTo>
                      <a:lnTo>
                        <a:pt x="115" y="22"/>
                      </a:lnTo>
                      <a:lnTo>
                        <a:pt x="94" y="18"/>
                      </a:lnTo>
                      <a:lnTo>
                        <a:pt x="89" y="11"/>
                      </a:lnTo>
                      <a:lnTo>
                        <a:pt x="68" y="5"/>
                      </a:lnTo>
                      <a:lnTo>
                        <a:pt x="64" y="11"/>
                      </a:lnTo>
                      <a:lnTo>
                        <a:pt x="46" y="10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0" name="Freeform 383"/>
                <p:cNvSpPr/>
                <p:nvPr/>
              </p:nvSpPr>
              <p:spPr>
                <a:xfrm>
                  <a:off x="2046" y="2234"/>
                  <a:ext cx="25" cy="22"/>
                </a:xfrm>
                <a:custGeom>
                  <a:avLst/>
                  <a:gdLst>
                    <a:gd name="txL" fmla="*/ 0 w 20"/>
                    <a:gd name="txT" fmla="*/ 0 h 18"/>
                    <a:gd name="txR" fmla="*/ 20 w 20"/>
                    <a:gd name="txB" fmla="*/ 18 h 18"/>
                  </a:gdLst>
                  <a:ahLst/>
                  <a:cxnLst>
                    <a:cxn ang="0">
                      <a:pos x="0" y="0"/>
                    </a:cxn>
                    <a:cxn ang="0">
                      <a:pos x="48" y="60"/>
                    </a:cxn>
                    <a:cxn ang="0">
                      <a:pos x="76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0" h="18">
                      <a:moveTo>
                        <a:pt x="0" y="0"/>
                      </a:moveTo>
                      <a:lnTo>
                        <a:pt x="12" y="18"/>
                      </a:lnTo>
                      <a:lnTo>
                        <a:pt x="2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1" name="Freeform 384"/>
                <p:cNvSpPr/>
                <p:nvPr/>
              </p:nvSpPr>
              <p:spPr>
                <a:xfrm>
                  <a:off x="2046" y="2234"/>
                  <a:ext cx="25" cy="22"/>
                </a:xfrm>
                <a:custGeom>
                  <a:avLst/>
                  <a:gdLst>
                    <a:gd name="txL" fmla="*/ 0 w 20"/>
                    <a:gd name="txT" fmla="*/ 0 h 18"/>
                    <a:gd name="txR" fmla="*/ 20 w 20"/>
                    <a:gd name="txB" fmla="*/ 18 h 18"/>
                  </a:gdLst>
                  <a:ahLst/>
                  <a:cxnLst>
                    <a:cxn ang="0">
                      <a:pos x="0" y="0"/>
                    </a:cxn>
                    <a:cxn ang="0">
                      <a:pos x="48" y="60"/>
                    </a:cxn>
                    <a:cxn ang="0">
                      <a:pos x="76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0" h="18">
                      <a:moveTo>
                        <a:pt x="0" y="0"/>
                      </a:moveTo>
                      <a:lnTo>
                        <a:pt x="12" y="18"/>
                      </a:lnTo>
                      <a:lnTo>
                        <a:pt x="2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2" name="Freeform 385"/>
                <p:cNvSpPr/>
                <p:nvPr/>
              </p:nvSpPr>
              <p:spPr>
                <a:xfrm>
                  <a:off x="2077" y="2231"/>
                  <a:ext cx="118" cy="23"/>
                </a:xfrm>
                <a:custGeom>
                  <a:avLst/>
                  <a:gdLst>
                    <a:gd name="txL" fmla="*/ 0 w 96"/>
                    <a:gd name="txT" fmla="*/ 0 h 19"/>
                    <a:gd name="txR" fmla="*/ 96 w 96"/>
                    <a:gd name="txB" fmla="*/ 19 h 19"/>
                  </a:gdLst>
                  <a:ahLst/>
                  <a:cxnLst>
                    <a:cxn ang="0">
                      <a:pos x="0" y="48"/>
                    </a:cxn>
                    <a:cxn ang="0">
                      <a:pos x="47" y="61"/>
                    </a:cxn>
                    <a:cxn ang="0">
                      <a:pos x="148" y="28"/>
                    </a:cxn>
                    <a:cxn ang="0">
                      <a:pos x="258" y="48"/>
                    </a:cxn>
                    <a:cxn ang="0">
                      <a:pos x="331" y="15"/>
                    </a:cxn>
                    <a:cxn ang="0">
                      <a:pos x="301" y="1"/>
                    </a:cxn>
                    <a:cxn ang="0">
                      <a:pos x="273" y="33"/>
                    </a:cxn>
                    <a:cxn ang="0">
                      <a:pos x="193" y="1"/>
                    </a:cxn>
                    <a:cxn ang="0">
                      <a:pos x="148" y="28"/>
                    </a:cxn>
                    <a:cxn ang="0">
                      <a:pos x="71" y="0"/>
                    </a:cxn>
                    <a:cxn ang="0">
                      <a:pos x="84" y="27"/>
                    </a:cxn>
                    <a:cxn ang="0">
                      <a:pos x="14" y="12"/>
                    </a:cxn>
                    <a:cxn ang="0">
                      <a:pos x="0" y="18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96" h="19">
                      <a:moveTo>
                        <a:pt x="0" y="15"/>
                      </a:moveTo>
                      <a:lnTo>
                        <a:pt x="13" y="19"/>
                      </a:lnTo>
                      <a:lnTo>
                        <a:pt x="43" y="9"/>
                      </a:lnTo>
                      <a:lnTo>
                        <a:pt x="75" y="15"/>
                      </a:lnTo>
                      <a:lnTo>
                        <a:pt x="96" y="5"/>
                      </a:lnTo>
                      <a:lnTo>
                        <a:pt x="87" y="1"/>
                      </a:lnTo>
                      <a:lnTo>
                        <a:pt x="80" y="10"/>
                      </a:lnTo>
                      <a:lnTo>
                        <a:pt x="56" y="1"/>
                      </a:lnTo>
                      <a:lnTo>
                        <a:pt x="43" y="9"/>
                      </a:lnTo>
                      <a:lnTo>
                        <a:pt x="20" y="0"/>
                      </a:lnTo>
                      <a:lnTo>
                        <a:pt x="24" y="8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3" name="Freeform 386"/>
                <p:cNvSpPr/>
                <p:nvPr/>
              </p:nvSpPr>
              <p:spPr>
                <a:xfrm>
                  <a:off x="2077" y="2231"/>
                  <a:ext cx="118" cy="23"/>
                </a:xfrm>
                <a:custGeom>
                  <a:avLst/>
                  <a:gdLst>
                    <a:gd name="txL" fmla="*/ 0 w 96"/>
                    <a:gd name="txT" fmla="*/ 0 h 19"/>
                    <a:gd name="txR" fmla="*/ 96 w 96"/>
                    <a:gd name="txB" fmla="*/ 19 h 19"/>
                  </a:gdLst>
                  <a:ahLst/>
                  <a:cxnLst>
                    <a:cxn ang="0">
                      <a:pos x="0" y="48"/>
                    </a:cxn>
                    <a:cxn ang="0">
                      <a:pos x="47" y="61"/>
                    </a:cxn>
                    <a:cxn ang="0">
                      <a:pos x="148" y="28"/>
                    </a:cxn>
                    <a:cxn ang="0">
                      <a:pos x="258" y="48"/>
                    </a:cxn>
                    <a:cxn ang="0">
                      <a:pos x="331" y="15"/>
                    </a:cxn>
                    <a:cxn ang="0">
                      <a:pos x="301" y="1"/>
                    </a:cxn>
                    <a:cxn ang="0">
                      <a:pos x="273" y="33"/>
                    </a:cxn>
                    <a:cxn ang="0">
                      <a:pos x="193" y="1"/>
                    </a:cxn>
                    <a:cxn ang="0">
                      <a:pos x="148" y="28"/>
                    </a:cxn>
                    <a:cxn ang="0">
                      <a:pos x="71" y="0"/>
                    </a:cxn>
                    <a:cxn ang="0">
                      <a:pos x="84" y="27"/>
                    </a:cxn>
                    <a:cxn ang="0">
                      <a:pos x="14" y="12"/>
                    </a:cxn>
                    <a:cxn ang="0">
                      <a:pos x="0" y="18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96" h="19">
                      <a:moveTo>
                        <a:pt x="0" y="15"/>
                      </a:moveTo>
                      <a:lnTo>
                        <a:pt x="13" y="19"/>
                      </a:lnTo>
                      <a:lnTo>
                        <a:pt x="43" y="9"/>
                      </a:lnTo>
                      <a:lnTo>
                        <a:pt x="75" y="15"/>
                      </a:lnTo>
                      <a:lnTo>
                        <a:pt x="96" y="5"/>
                      </a:lnTo>
                      <a:lnTo>
                        <a:pt x="87" y="1"/>
                      </a:lnTo>
                      <a:lnTo>
                        <a:pt x="80" y="10"/>
                      </a:lnTo>
                      <a:lnTo>
                        <a:pt x="56" y="1"/>
                      </a:lnTo>
                      <a:lnTo>
                        <a:pt x="43" y="9"/>
                      </a:lnTo>
                      <a:lnTo>
                        <a:pt x="20" y="0"/>
                      </a:lnTo>
                      <a:lnTo>
                        <a:pt x="24" y="8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4" name="Freeform 387"/>
                <p:cNvSpPr/>
                <p:nvPr/>
              </p:nvSpPr>
              <p:spPr>
                <a:xfrm>
                  <a:off x="2199" y="2231"/>
                  <a:ext cx="25" cy="23"/>
                </a:xfrm>
                <a:custGeom>
                  <a:avLst/>
                  <a:gdLst>
                    <a:gd name="txL" fmla="*/ 0 w 20"/>
                    <a:gd name="txT" fmla="*/ 0 h 19"/>
                    <a:gd name="txR" fmla="*/ 20 w 20"/>
                    <a:gd name="txB" fmla="*/ 19 h 19"/>
                  </a:gdLst>
                  <a:ahLst/>
                  <a:cxnLst>
                    <a:cxn ang="0">
                      <a:pos x="0" y="61"/>
                    </a:cxn>
                    <a:cxn ang="0">
                      <a:pos x="76" y="34"/>
                    </a:cxn>
                    <a:cxn ang="0">
                      <a:pos x="14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20" h="19">
                      <a:moveTo>
                        <a:pt x="0" y="19"/>
                      </a:moveTo>
                      <a:lnTo>
                        <a:pt x="20" y="11"/>
                      </a:lnTo>
                      <a:lnTo>
                        <a:pt x="4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5" name="Freeform 388"/>
                <p:cNvSpPr/>
                <p:nvPr/>
              </p:nvSpPr>
              <p:spPr>
                <a:xfrm>
                  <a:off x="2199" y="2231"/>
                  <a:ext cx="25" cy="23"/>
                </a:xfrm>
                <a:custGeom>
                  <a:avLst/>
                  <a:gdLst>
                    <a:gd name="txL" fmla="*/ 0 w 20"/>
                    <a:gd name="txT" fmla="*/ 0 h 19"/>
                    <a:gd name="txR" fmla="*/ 20 w 20"/>
                    <a:gd name="txB" fmla="*/ 19 h 19"/>
                  </a:gdLst>
                  <a:ahLst/>
                  <a:cxnLst>
                    <a:cxn ang="0">
                      <a:pos x="0" y="61"/>
                    </a:cxn>
                    <a:cxn ang="0">
                      <a:pos x="76" y="34"/>
                    </a:cxn>
                    <a:cxn ang="0">
                      <a:pos x="14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20" h="19">
                      <a:moveTo>
                        <a:pt x="0" y="19"/>
                      </a:moveTo>
                      <a:lnTo>
                        <a:pt x="20" y="11"/>
                      </a:lnTo>
                      <a:lnTo>
                        <a:pt x="4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6" name="Freeform 389"/>
                <p:cNvSpPr/>
                <p:nvPr/>
              </p:nvSpPr>
              <p:spPr>
                <a:xfrm>
                  <a:off x="2228" y="2220"/>
                  <a:ext cx="23" cy="23"/>
                </a:xfrm>
                <a:custGeom>
                  <a:avLst/>
                  <a:gdLst>
                    <a:gd name="txL" fmla="*/ 0 w 19"/>
                    <a:gd name="txT" fmla="*/ 0 h 19"/>
                    <a:gd name="txR" fmla="*/ 19 w 19"/>
                    <a:gd name="txB" fmla="*/ 19 h 19"/>
                  </a:gdLst>
                  <a:ahLst/>
                  <a:cxnLst>
                    <a:cxn ang="0">
                      <a:pos x="0" y="61"/>
                    </a:cxn>
                    <a:cxn ang="0">
                      <a:pos x="41" y="61"/>
                    </a:cxn>
                    <a:cxn ang="0">
                      <a:pos x="61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19" h="19">
                      <a:moveTo>
                        <a:pt x="0" y="19"/>
                      </a:moveTo>
                      <a:lnTo>
                        <a:pt x="13" y="19"/>
                      </a:lnTo>
                      <a:lnTo>
                        <a:pt x="1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7" name="Freeform 390"/>
                <p:cNvSpPr/>
                <p:nvPr/>
              </p:nvSpPr>
              <p:spPr>
                <a:xfrm>
                  <a:off x="2228" y="2220"/>
                  <a:ext cx="23" cy="23"/>
                </a:xfrm>
                <a:custGeom>
                  <a:avLst/>
                  <a:gdLst>
                    <a:gd name="txL" fmla="*/ 0 w 19"/>
                    <a:gd name="txT" fmla="*/ 0 h 19"/>
                    <a:gd name="txR" fmla="*/ 19 w 19"/>
                    <a:gd name="txB" fmla="*/ 19 h 19"/>
                  </a:gdLst>
                  <a:ahLst/>
                  <a:cxnLst>
                    <a:cxn ang="0">
                      <a:pos x="0" y="61"/>
                    </a:cxn>
                    <a:cxn ang="0">
                      <a:pos x="41" y="61"/>
                    </a:cxn>
                    <a:cxn ang="0">
                      <a:pos x="61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19" h="19">
                      <a:moveTo>
                        <a:pt x="0" y="19"/>
                      </a:moveTo>
                      <a:lnTo>
                        <a:pt x="13" y="19"/>
                      </a:lnTo>
                      <a:lnTo>
                        <a:pt x="19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8" name="Freeform 391"/>
                <p:cNvSpPr/>
                <p:nvPr/>
              </p:nvSpPr>
              <p:spPr>
                <a:xfrm>
                  <a:off x="2119" y="2248"/>
                  <a:ext cx="29" cy="24"/>
                </a:xfrm>
                <a:custGeom>
                  <a:avLst/>
                  <a:gdLst>
                    <a:gd name="txL" fmla="*/ 0 w 24"/>
                    <a:gd name="txT" fmla="*/ 0 h 19"/>
                    <a:gd name="txR" fmla="*/ 24 w 24"/>
                    <a:gd name="txB" fmla="*/ 19 h 19"/>
                  </a:gdLst>
                  <a:ahLst/>
                  <a:cxnLst>
                    <a:cxn ang="0">
                      <a:pos x="0" y="1"/>
                    </a:cxn>
                    <a:cxn ang="0">
                      <a:pos x="58" y="77"/>
                    </a:cxn>
                    <a:cxn ang="0">
                      <a:pos x="75" y="51"/>
                    </a:cxn>
                    <a:cxn ang="0">
                      <a:pos x="40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24" h="19">
                      <a:moveTo>
                        <a:pt x="0" y="1"/>
                      </a:moveTo>
                      <a:lnTo>
                        <a:pt x="18" y="19"/>
                      </a:lnTo>
                      <a:lnTo>
                        <a:pt x="24" y="13"/>
                      </a:lnTo>
                      <a:lnTo>
                        <a:pt x="1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799" name="Freeform 392"/>
                <p:cNvSpPr/>
                <p:nvPr/>
              </p:nvSpPr>
              <p:spPr>
                <a:xfrm>
                  <a:off x="2119" y="2248"/>
                  <a:ext cx="29" cy="24"/>
                </a:xfrm>
                <a:custGeom>
                  <a:avLst/>
                  <a:gdLst>
                    <a:gd name="txL" fmla="*/ 0 w 24"/>
                    <a:gd name="txT" fmla="*/ 0 h 19"/>
                    <a:gd name="txR" fmla="*/ 24 w 24"/>
                    <a:gd name="txB" fmla="*/ 19 h 19"/>
                  </a:gdLst>
                  <a:ahLst/>
                  <a:cxnLst>
                    <a:cxn ang="0">
                      <a:pos x="0" y="1"/>
                    </a:cxn>
                    <a:cxn ang="0">
                      <a:pos x="58" y="77"/>
                    </a:cxn>
                    <a:cxn ang="0">
                      <a:pos x="75" y="51"/>
                    </a:cxn>
                    <a:cxn ang="0">
                      <a:pos x="40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24" h="19">
                      <a:moveTo>
                        <a:pt x="0" y="1"/>
                      </a:moveTo>
                      <a:lnTo>
                        <a:pt x="18" y="19"/>
                      </a:lnTo>
                      <a:lnTo>
                        <a:pt x="24" y="13"/>
                      </a:lnTo>
                      <a:lnTo>
                        <a:pt x="12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0" name="Freeform 393"/>
                <p:cNvSpPr/>
                <p:nvPr/>
              </p:nvSpPr>
              <p:spPr>
                <a:xfrm>
                  <a:off x="2188" y="2232"/>
                  <a:ext cx="58" cy="28"/>
                </a:xfrm>
                <a:custGeom>
                  <a:avLst/>
                  <a:gdLst>
                    <a:gd name="txL" fmla="*/ 0 w 47"/>
                    <a:gd name="txT" fmla="*/ 0 h 23"/>
                    <a:gd name="txR" fmla="*/ 47 w 47"/>
                    <a:gd name="txB" fmla="*/ 23 h 23"/>
                  </a:gdLst>
                  <a:ahLst/>
                  <a:cxnLst>
                    <a:cxn ang="0">
                      <a:pos x="0" y="74"/>
                    </a:cxn>
                    <a:cxn ang="0">
                      <a:pos x="43" y="61"/>
                    </a:cxn>
                    <a:cxn ang="0">
                      <a:pos x="168" y="0"/>
                    </a:cxn>
                    <a:cxn ang="0">
                      <a:pos x="65" y="11"/>
                    </a:cxn>
                    <a:cxn ang="0">
                      <a:pos x="17" y="34"/>
                    </a:cxn>
                    <a:cxn ang="0">
                      <a:pos x="0" y="74"/>
                    </a:cxn>
                  </a:cxnLst>
                  <a:rect l="txL" t="txT" r="txR" b="txB"/>
                  <a:pathLst>
                    <a:path w="47" h="23">
                      <a:moveTo>
                        <a:pt x="0" y="23"/>
                      </a:moveTo>
                      <a:lnTo>
                        <a:pt x="12" y="19"/>
                      </a:lnTo>
                      <a:lnTo>
                        <a:pt x="47" y="0"/>
                      </a:lnTo>
                      <a:lnTo>
                        <a:pt x="19" y="3"/>
                      </a:lnTo>
                      <a:lnTo>
                        <a:pt x="5" y="1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1" name="Freeform 394"/>
                <p:cNvSpPr/>
                <p:nvPr/>
              </p:nvSpPr>
              <p:spPr>
                <a:xfrm>
                  <a:off x="2188" y="2232"/>
                  <a:ext cx="58" cy="28"/>
                </a:xfrm>
                <a:custGeom>
                  <a:avLst/>
                  <a:gdLst>
                    <a:gd name="txL" fmla="*/ 0 w 47"/>
                    <a:gd name="txT" fmla="*/ 0 h 23"/>
                    <a:gd name="txR" fmla="*/ 47 w 47"/>
                    <a:gd name="txB" fmla="*/ 23 h 23"/>
                  </a:gdLst>
                  <a:ahLst/>
                  <a:cxnLst>
                    <a:cxn ang="0">
                      <a:pos x="0" y="74"/>
                    </a:cxn>
                    <a:cxn ang="0">
                      <a:pos x="43" y="61"/>
                    </a:cxn>
                    <a:cxn ang="0">
                      <a:pos x="168" y="0"/>
                    </a:cxn>
                    <a:cxn ang="0">
                      <a:pos x="65" y="11"/>
                    </a:cxn>
                    <a:cxn ang="0">
                      <a:pos x="17" y="34"/>
                    </a:cxn>
                    <a:cxn ang="0">
                      <a:pos x="0" y="74"/>
                    </a:cxn>
                  </a:cxnLst>
                  <a:rect l="txL" t="txT" r="txR" b="txB"/>
                  <a:pathLst>
                    <a:path w="47" h="23">
                      <a:moveTo>
                        <a:pt x="0" y="23"/>
                      </a:moveTo>
                      <a:lnTo>
                        <a:pt x="12" y="19"/>
                      </a:lnTo>
                      <a:lnTo>
                        <a:pt x="47" y="0"/>
                      </a:lnTo>
                      <a:lnTo>
                        <a:pt x="19" y="3"/>
                      </a:lnTo>
                      <a:lnTo>
                        <a:pt x="5" y="11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2" name="Freeform 395"/>
                <p:cNvSpPr/>
                <p:nvPr/>
              </p:nvSpPr>
              <p:spPr>
                <a:xfrm>
                  <a:off x="2354" y="2193"/>
                  <a:ext cx="22" cy="23"/>
                </a:xfrm>
                <a:custGeom>
                  <a:avLst/>
                  <a:gdLst>
                    <a:gd name="txL" fmla="*/ 0 w 18"/>
                    <a:gd name="txT" fmla="*/ 0 h 19"/>
                    <a:gd name="txR" fmla="*/ 18 w 18"/>
                    <a:gd name="txB" fmla="*/ 19 h 19"/>
                  </a:gdLst>
                  <a:ahLst/>
                  <a:cxnLst>
                    <a:cxn ang="0">
                      <a:pos x="0" y="61"/>
                    </a:cxn>
                    <a:cxn ang="0">
                      <a:pos x="60" y="15"/>
                    </a:cxn>
                    <a:cxn ang="0">
                      <a:pos x="35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18" h="19">
                      <a:moveTo>
                        <a:pt x="0" y="19"/>
                      </a:moveTo>
                      <a:lnTo>
                        <a:pt x="18" y="5"/>
                      </a:lnTo>
                      <a:lnTo>
                        <a:pt x="11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3" name="Freeform 396"/>
                <p:cNvSpPr/>
                <p:nvPr/>
              </p:nvSpPr>
              <p:spPr>
                <a:xfrm>
                  <a:off x="2354" y="2193"/>
                  <a:ext cx="22" cy="23"/>
                </a:xfrm>
                <a:custGeom>
                  <a:avLst/>
                  <a:gdLst>
                    <a:gd name="txL" fmla="*/ 0 w 18"/>
                    <a:gd name="txT" fmla="*/ 0 h 19"/>
                    <a:gd name="txR" fmla="*/ 18 w 18"/>
                    <a:gd name="txB" fmla="*/ 19 h 19"/>
                  </a:gdLst>
                  <a:ahLst/>
                  <a:cxnLst>
                    <a:cxn ang="0">
                      <a:pos x="0" y="61"/>
                    </a:cxn>
                    <a:cxn ang="0">
                      <a:pos x="60" y="15"/>
                    </a:cxn>
                    <a:cxn ang="0">
                      <a:pos x="35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18" h="19">
                      <a:moveTo>
                        <a:pt x="0" y="19"/>
                      </a:moveTo>
                      <a:lnTo>
                        <a:pt x="18" y="5"/>
                      </a:lnTo>
                      <a:lnTo>
                        <a:pt x="11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4" name="Freeform 397"/>
                <p:cNvSpPr/>
                <p:nvPr/>
              </p:nvSpPr>
              <p:spPr>
                <a:xfrm>
                  <a:off x="1904" y="2139"/>
                  <a:ext cx="25" cy="22"/>
                </a:xfrm>
                <a:custGeom>
                  <a:avLst/>
                  <a:gdLst>
                    <a:gd name="txL" fmla="*/ 0 w 20"/>
                    <a:gd name="txT" fmla="*/ 0 h 18"/>
                    <a:gd name="txR" fmla="*/ 20 w 20"/>
                    <a:gd name="txB" fmla="*/ 18 h 18"/>
                  </a:gdLst>
                  <a:ahLst/>
                  <a:cxnLst>
                    <a:cxn ang="0">
                      <a:pos x="0" y="16"/>
                    </a:cxn>
                    <a:cxn ang="0">
                      <a:pos x="23" y="16"/>
                    </a:cxn>
                    <a:cxn ang="0">
                      <a:pos x="33" y="48"/>
                    </a:cxn>
                    <a:cxn ang="0">
                      <a:pos x="73" y="60"/>
                    </a:cxn>
                    <a:cxn ang="0">
                      <a:pos x="76" y="40"/>
                    </a:cxn>
                    <a:cxn ang="0">
                      <a:pos x="39" y="0"/>
                    </a:cxn>
                    <a:cxn ang="0">
                      <a:pos x="0" y="16"/>
                    </a:cxn>
                  </a:cxnLst>
                  <a:rect l="txL" t="txT" r="txR" b="txB"/>
                  <a:pathLst>
                    <a:path w="20" h="18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9" y="14"/>
                      </a:lnTo>
                      <a:lnTo>
                        <a:pt x="19" y="18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5" name="Freeform 398"/>
                <p:cNvSpPr/>
                <p:nvPr/>
              </p:nvSpPr>
              <p:spPr>
                <a:xfrm>
                  <a:off x="1904" y="2139"/>
                  <a:ext cx="25" cy="22"/>
                </a:xfrm>
                <a:custGeom>
                  <a:avLst/>
                  <a:gdLst>
                    <a:gd name="txL" fmla="*/ 0 w 20"/>
                    <a:gd name="txT" fmla="*/ 0 h 18"/>
                    <a:gd name="txR" fmla="*/ 20 w 20"/>
                    <a:gd name="txB" fmla="*/ 18 h 18"/>
                  </a:gdLst>
                  <a:ahLst/>
                  <a:cxnLst>
                    <a:cxn ang="0">
                      <a:pos x="0" y="16"/>
                    </a:cxn>
                    <a:cxn ang="0">
                      <a:pos x="23" y="16"/>
                    </a:cxn>
                    <a:cxn ang="0">
                      <a:pos x="33" y="48"/>
                    </a:cxn>
                    <a:cxn ang="0">
                      <a:pos x="73" y="60"/>
                    </a:cxn>
                    <a:cxn ang="0">
                      <a:pos x="76" y="40"/>
                    </a:cxn>
                    <a:cxn ang="0">
                      <a:pos x="39" y="0"/>
                    </a:cxn>
                    <a:cxn ang="0">
                      <a:pos x="0" y="16"/>
                    </a:cxn>
                  </a:cxnLst>
                  <a:rect l="txL" t="txT" r="txR" b="txB"/>
                  <a:pathLst>
                    <a:path w="20" h="18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9" y="14"/>
                      </a:lnTo>
                      <a:lnTo>
                        <a:pt x="19" y="18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6" name="Freeform 399"/>
                <p:cNvSpPr/>
                <p:nvPr/>
              </p:nvSpPr>
              <p:spPr>
                <a:xfrm>
                  <a:off x="2114" y="2093"/>
                  <a:ext cx="103" cy="103"/>
                </a:xfrm>
                <a:custGeom>
                  <a:avLst/>
                  <a:gdLst>
                    <a:gd name="txL" fmla="*/ 0 w 84"/>
                    <a:gd name="txT" fmla="*/ 0 h 84"/>
                    <a:gd name="txR" fmla="*/ 84 w 84"/>
                    <a:gd name="txB" fmla="*/ 84 h 84"/>
                  </a:gdLst>
                  <a:ahLst/>
                  <a:cxnLst>
                    <a:cxn ang="0">
                      <a:pos x="0" y="173"/>
                    </a:cxn>
                    <a:cxn ang="0">
                      <a:pos x="1" y="206"/>
                    </a:cxn>
                    <a:cxn ang="0">
                      <a:pos x="27" y="206"/>
                    </a:cxn>
                    <a:cxn ang="0">
                      <a:pos x="38" y="222"/>
                    </a:cxn>
                    <a:cxn ang="0">
                      <a:pos x="27" y="283"/>
                    </a:cxn>
                    <a:cxn ang="0">
                      <a:pos x="71" y="280"/>
                    </a:cxn>
                    <a:cxn ang="0">
                      <a:pos x="60" y="180"/>
                    </a:cxn>
                    <a:cxn ang="0">
                      <a:pos x="78" y="170"/>
                    </a:cxn>
                    <a:cxn ang="0">
                      <a:pos x="99" y="170"/>
                    </a:cxn>
                    <a:cxn ang="0">
                      <a:pos x="91" y="197"/>
                    </a:cxn>
                    <a:cxn ang="0">
                      <a:pos x="124" y="222"/>
                    </a:cxn>
                    <a:cxn ang="0">
                      <a:pos x="121" y="250"/>
                    </a:cxn>
                    <a:cxn ang="0">
                      <a:pos x="161" y="244"/>
                    </a:cxn>
                    <a:cxn ang="0">
                      <a:pos x="170" y="284"/>
                    </a:cxn>
                    <a:cxn ang="0">
                      <a:pos x="194" y="271"/>
                    </a:cxn>
                    <a:cxn ang="0">
                      <a:pos x="194" y="250"/>
                    </a:cxn>
                    <a:cxn ang="0">
                      <a:pos x="145" y="206"/>
                    </a:cxn>
                    <a:cxn ang="0">
                      <a:pos x="161" y="193"/>
                    </a:cxn>
                    <a:cxn ang="0">
                      <a:pos x="118" y="139"/>
                    </a:cxn>
                    <a:cxn ang="0">
                      <a:pos x="178" y="99"/>
                    </a:cxn>
                    <a:cxn ang="0">
                      <a:pos x="199" y="99"/>
                    </a:cxn>
                    <a:cxn ang="0">
                      <a:pos x="194" y="88"/>
                    </a:cxn>
                    <a:cxn ang="0">
                      <a:pos x="78" y="120"/>
                    </a:cxn>
                    <a:cxn ang="0">
                      <a:pos x="58" y="88"/>
                    </a:cxn>
                    <a:cxn ang="0">
                      <a:pos x="58" y="72"/>
                    </a:cxn>
                    <a:cxn ang="0">
                      <a:pos x="78" y="47"/>
                    </a:cxn>
                    <a:cxn ang="0">
                      <a:pos x="255" y="40"/>
                    </a:cxn>
                    <a:cxn ang="0">
                      <a:pos x="284" y="11"/>
                    </a:cxn>
                    <a:cxn ang="0">
                      <a:pos x="269" y="0"/>
                    </a:cxn>
                    <a:cxn ang="0">
                      <a:pos x="231" y="33"/>
                    </a:cxn>
                    <a:cxn ang="0">
                      <a:pos x="178" y="33"/>
                    </a:cxn>
                    <a:cxn ang="0">
                      <a:pos x="91" y="13"/>
                    </a:cxn>
                    <a:cxn ang="0">
                      <a:pos x="78" y="40"/>
                    </a:cxn>
                    <a:cxn ang="0">
                      <a:pos x="58" y="40"/>
                    </a:cxn>
                    <a:cxn ang="0">
                      <a:pos x="47" y="88"/>
                    </a:cxn>
                    <a:cxn ang="0">
                      <a:pos x="0" y="173"/>
                    </a:cxn>
                  </a:cxnLst>
                  <a:rect l="txL" t="txT" r="txR" b="txB"/>
                  <a:pathLst>
                    <a:path w="84" h="84">
                      <a:moveTo>
                        <a:pt x="0" y="51"/>
                      </a:moveTo>
                      <a:lnTo>
                        <a:pt x="1" y="60"/>
                      </a:lnTo>
                      <a:lnTo>
                        <a:pt x="8" y="60"/>
                      </a:lnTo>
                      <a:lnTo>
                        <a:pt x="11" y="66"/>
                      </a:lnTo>
                      <a:lnTo>
                        <a:pt x="8" y="83"/>
                      </a:lnTo>
                      <a:lnTo>
                        <a:pt x="20" y="82"/>
                      </a:lnTo>
                      <a:lnTo>
                        <a:pt x="18" y="53"/>
                      </a:lnTo>
                      <a:lnTo>
                        <a:pt x="23" y="50"/>
                      </a:lnTo>
                      <a:lnTo>
                        <a:pt x="29" y="50"/>
                      </a:lnTo>
                      <a:lnTo>
                        <a:pt x="27" y="58"/>
                      </a:lnTo>
                      <a:lnTo>
                        <a:pt x="37" y="66"/>
                      </a:lnTo>
                      <a:lnTo>
                        <a:pt x="36" y="73"/>
                      </a:lnTo>
                      <a:lnTo>
                        <a:pt x="47" y="72"/>
                      </a:lnTo>
                      <a:lnTo>
                        <a:pt x="50" y="84"/>
                      </a:lnTo>
                      <a:lnTo>
                        <a:pt x="57" y="80"/>
                      </a:lnTo>
                      <a:lnTo>
                        <a:pt x="57" y="73"/>
                      </a:lnTo>
                      <a:lnTo>
                        <a:pt x="42" y="60"/>
                      </a:lnTo>
                      <a:lnTo>
                        <a:pt x="47" y="56"/>
                      </a:lnTo>
                      <a:lnTo>
                        <a:pt x="34" y="41"/>
                      </a:lnTo>
                      <a:lnTo>
                        <a:pt x="52" y="29"/>
                      </a:lnTo>
                      <a:lnTo>
                        <a:pt x="59" y="29"/>
                      </a:lnTo>
                      <a:lnTo>
                        <a:pt x="57" y="26"/>
                      </a:lnTo>
                      <a:lnTo>
                        <a:pt x="23" y="35"/>
                      </a:lnTo>
                      <a:lnTo>
                        <a:pt x="16" y="26"/>
                      </a:lnTo>
                      <a:lnTo>
                        <a:pt x="16" y="21"/>
                      </a:lnTo>
                      <a:lnTo>
                        <a:pt x="23" y="13"/>
                      </a:lnTo>
                      <a:lnTo>
                        <a:pt x="75" y="12"/>
                      </a:lnTo>
                      <a:lnTo>
                        <a:pt x="84" y="3"/>
                      </a:lnTo>
                      <a:lnTo>
                        <a:pt x="79" y="0"/>
                      </a:lnTo>
                      <a:lnTo>
                        <a:pt x="68" y="10"/>
                      </a:lnTo>
                      <a:lnTo>
                        <a:pt x="52" y="10"/>
                      </a:lnTo>
                      <a:lnTo>
                        <a:pt x="27" y="4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13" y="2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7" name="Freeform 400"/>
                <p:cNvSpPr/>
                <p:nvPr/>
              </p:nvSpPr>
              <p:spPr>
                <a:xfrm>
                  <a:off x="2114" y="2093"/>
                  <a:ext cx="103" cy="103"/>
                </a:xfrm>
                <a:custGeom>
                  <a:avLst/>
                  <a:gdLst>
                    <a:gd name="txL" fmla="*/ 0 w 84"/>
                    <a:gd name="txT" fmla="*/ 0 h 84"/>
                    <a:gd name="txR" fmla="*/ 84 w 84"/>
                    <a:gd name="txB" fmla="*/ 84 h 84"/>
                  </a:gdLst>
                  <a:ahLst/>
                  <a:cxnLst>
                    <a:cxn ang="0">
                      <a:pos x="0" y="173"/>
                    </a:cxn>
                    <a:cxn ang="0">
                      <a:pos x="1" y="206"/>
                    </a:cxn>
                    <a:cxn ang="0">
                      <a:pos x="27" y="206"/>
                    </a:cxn>
                    <a:cxn ang="0">
                      <a:pos x="38" y="222"/>
                    </a:cxn>
                    <a:cxn ang="0">
                      <a:pos x="27" y="283"/>
                    </a:cxn>
                    <a:cxn ang="0">
                      <a:pos x="71" y="280"/>
                    </a:cxn>
                    <a:cxn ang="0">
                      <a:pos x="60" y="180"/>
                    </a:cxn>
                    <a:cxn ang="0">
                      <a:pos x="78" y="170"/>
                    </a:cxn>
                    <a:cxn ang="0">
                      <a:pos x="99" y="170"/>
                    </a:cxn>
                    <a:cxn ang="0">
                      <a:pos x="91" y="197"/>
                    </a:cxn>
                    <a:cxn ang="0">
                      <a:pos x="124" y="222"/>
                    </a:cxn>
                    <a:cxn ang="0">
                      <a:pos x="121" y="250"/>
                    </a:cxn>
                    <a:cxn ang="0">
                      <a:pos x="161" y="244"/>
                    </a:cxn>
                    <a:cxn ang="0">
                      <a:pos x="170" y="284"/>
                    </a:cxn>
                    <a:cxn ang="0">
                      <a:pos x="194" y="271"/>
                    </a:cxn>
                    <a:cxn ang="0">
                      <a:pos x="194" y="250"/>
                    </a:cxn>
                    <a:cxn ang="0">
                      <a:pos x="145" y="206"/>
                    </a:cxn>
                    <a:cxn ang="0">
                      <a:pos x="161" y="193"/>
                    </a:cxn>
                    <a:cxn ang="0">
                      <a:pos x="118" y="139"/>
                    </a:cxn>
                    <a:cxn ang="0">
                      <a:pos x="178" y="99"/>
                    </a:cxn>
                    <a:cxn ang="0">
                      <a:pos x="199" y="99"/>
                    </a:cxn>
                    <a:cxn ang="0">
                      <a:pos x="194" y="88"/>
                    </a:cxn>
                    <a:cxn ang="0">
                      <a:pos x="78" y="120"/>
                    </a:cxn>
                    <a:cxn ang="0">
                      <a:pos x="58" y="88"/>
                    </a:cxn>
                    <a:cxn ang="0">
                      <a:pos x="58" y="72"/>
                    </a:cxn>
                    <a:cxn ang="0">
                      <a:pos x="78" y="47"/>
                    </a:cxn>
                    <a:cxn ang="0">
                      <a:pos x="255" y="40"/>
                    </a:cxn>
                    <a:cxn ang="0">
                      <a:pos x="284" y="11"/>
                    </a:cxn>
                    <a:cxn ang="0">
                      <a:pos x="269" y="0"/>
                    </a:cxn>
                    <a:cxn ang="0">
                      <a:pos x="231" y="33"/>
                    </a:cxn>
                    <a:cxn ang="0">
                      <a:pos x="178" y="33"/>
                    </a:cxn>
                    <a:cxn ang="0">
                      <a:pos x="91" y="13"/>
                    </a:cxn>
                    <a:cxn ang="0">
                      <a:pos x="78" y="40"/>
                    </a:cxn>
                    <a:cxn ang="0">
                      <a:pos x="58" y="40"/>
                    </a:cxn>
                    <a:cxn ang="0">
                      <a:pos x="47" y="88"/>
                    </a:cxn>
                    <a:cxn ang="0">
                      <a:pos x="0" y="173"/>
                    </a:cxn>
                  </a:cxnLst>
                  <a:rect l="txL" t="txT" r="txR" b="txB"/>
                  <a:pathLst>
                    <a:path w="84" h="84">
                      <a:moveTo>
                        <a:pt x="0" y="51"/>
                      </a:moveTo>
                      <a:lnTo>
                        <a:pt x="1" y="60"/>
                      </a:lnTo>
                      <a:lnTo>
                        <a:pt x="8" y="60"/>
                      </a:lnTo>
                      <a:lnTo>
                        <a:pt x="11" y="66"/>
                      </a:lnTo>
                      <a:lnTo>
                        <a:pt x="8" y="83"/>
                      </a:lnTo>
                      <a:lnTo>
                        <a:pt x="20" y="82"/>
                      </a:lnTo>
                      <a:lnTo>
                        <a:pt x="18" y="53"/>
                      </a:lnTo>
                      <a:lnTo>
                        <a:pt x="23" y="50"/>
                      </a:lnTo>
                      <a:lnTo>
                        <a:pt x="29" y="50"/>
                      </a:lnTo>
                      <a:lnTo>
                        <a:pt x="27" y="58"/>
                      </a:lnTo>
                      <a:lnTo>
                        <a:pt x="37" y="66"/>
                      </a:lnTo>
                      <a:lnTo>
                        <a:pt x="36" y="73"/>
                      </a:lnTo>
                      <a:lnTo>
                        <a:pt x="47" y="72"/>
                      </a:lnTo>
                      <a:lnTo>
                        <a:pt x="50" y="84"/>
                      </a:lnTo>
                      <a:lnTo>
                        <a:pt x="57" y="80"/>
                      </a:lnTo>
                      <a:lnTo>
                        <a:pt x="57" y="73"/>
                      </a:lnTo>
                      <a:lnTo>
                        <a:pt x="42" y="60"/>
                      </a:lnTo>
                      <a:lnTo>
                        <a:pt x="47" y="56"/>
                      </a:lnTo>
                      <a:lnTo>
                        <a:pt x="34" y="41"/>
                      </a:lnTo>
                      <a:lnTo>
                        <a:pt x="52" y="29"/>
                      </a:lnTo>
                      <a:lnTo>
                        <a:pt x="59" y="29"/>
                      </a:lnTo>
                      <a:lnTo>
                        <a:pt x="57" y="26"/>
                      </a:lnTo>
                      <a:lnTo>
                        <a:pt x="23" y="35"/>
                      </a:lnTo>
                      <a:lnTo>
                        <a:pt x="16" y="26"/>
                      </a:lnTo>
                      <a:lnTo>
                        <a:pt x="16" y="21"/>
                      </a:lnTo>
                      <a:lnTo>
                        <a:pt x="23" y="13"/>
                      </a:lnTo>
                      <a:lnTo>
                        <a:pt x="75" y="12"/>
                      </a:lnTo>
                      <a:lnTo>
                        <a:pt x="84" y="3"/>
                      </a:lnTo>
                      <a:lnTo>
                        <a:pt x="79" y="0"/>
                      </a:lnTo>
                      <a:lnTo>
                        <a:pt x="68" y="10"/>
                      </a:lnTo>
                      <a:lnTo>
                        <a:pt x="52" y="10"/>
                      </a:lnTo>
                      <a:lnTo>
                        <a:pt x="27" y="4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13" y="26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8" name="Freeform 401"/>
                <p:cNvSpPr/>
                <p:nvPr/>
              </p:nvSpPr>
              <p:spPr>
                <a:xfrm>
                  <a:off x="2251" y="2088"/>
                  <a:ext cx="22" cy="41"/>
                </a:xfrm>
                <a:custGeom>
                  <a:avLst/>
                  <a:gdLst>
                    <a:gd name="txL" fmla="*/ 0 w 18"/>
                    <a:gd name="txT" fmla="*/ 0 h 34"/>
                    <a:gd name="txR" fmla="*/ 18 w 18"/>
                    <a:gd name="txB" fmla="*/ 34 h 34"/>
                  </a:gdLst>
                  <a:ahLst/>
                  <a:cxnLst>
                    <a:cxn ang="0">
                      <a:pos x="0" y="34"/>
                    </a:cxn>
                    <a:cxn ang="0">
                      <a:pos x="2" y="78"/>
                    </a:cxn>
                    <a:cxn ang="0">
                      <a:pos x="49" y="104"/>
                    </a:cxn>
                    <a:cxn ang="0">
                      <a:pos x="24" y="75"/>
                    </a:cxn>
                    <a:cxn ang="0">
                      <a:pos x="27" y="58"/>
                    </a:cxn>
                    <a:cxn ang="0">
                      <a:pos x="49" y="58"/>
                    </a:cxn>
                    <a:cxn ang="0">
                      <a:pos x="43" y="43"/>
                    </a:cxn>
                    <a:cxn ang="0">
                      <a:pos x="60" y="34"/>
                    </a:cxn>
                    <a:cxn ang="0">
                      <a:pos x="60" y="14"/>
                    </a:cxn>
                    <a:cxn ang="0">
                      <a:pos x="29" y="25"/>
                    </a:cxn>
                    <a:cxn ang="0">
                      <a:pos x="27" y="0"/>
                    </a:cxn>
                    <a:cxn ang="0">
                      <a:pos x="0" y="34"/>
                    </a:cxn>
                  </a:cxnLst>
                  <a:rect l="txL" t="txT" r="txR" b="txB"/>
                  <a:pathLst>
                    <a:path w="18" h="34">
                      <a:moveTo>
                        <a:pt x="0" y="11"/>
                      </a:moveTo>
                      <a:lnTo>
                        <a:pt x="2" y="26"/>
                      </a:lnTo>
                      <a:lnTo>
                        <a:pt x="15" y="34"/>
                      </a:lnTo>
                      <a:lnTo>
                        <a:pt x="7" y="24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13" y="14"/>
                      </a:lnTo>
                      <a:lnTo>
                        <a:pt x="18" y="11"/>
                      </a:lnTo>
                      <a:lnTo>
                        <a:pt x="18" y="5"/>
                      </a:lnTo>
                      <a:lnTo>
                        <a:pt x="9" y="8"/>
                      </a:lnTo>
                      <a:lnTo>
                        <a:pt x="8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09" name="Freeform 402"/>
                <p:cNvSpPr/>
                <p:nvPr/>
              </p:nvSpPr>
              <p:spPr>
                <a:xfrm>
                  <a:off x="2251" y="2088"/>
                  <a:ext cx="22" cy="41"/>
                </a:xfrm>
                <a:custGeom>
                  <a:avLst/>
                  <a:gdLst>
                    <a:gd name="txL" fmla="*/ 0 w 18"/>
                    <a:gd name="txT" fmla="*/ 0 h 34"/>
                    <a:gd name="txR" fmla="*/ 18 w 18"/>
                    <a:gd name="txB" fmla="*/ 34 h 34"/>
                  </a:gdLst>
                  <a:ahLst/>
                  <a:cxnLst>
                    <a:cxn ang="0">
                      <a:pos x="0" y="34"/>
                    </a:cxn>
                    <a:cxn ang="0">
                      <a:pos x="2" y="78"/>
                    </a:cxn>
                    <a:cxn ang="0">
                      <a:pos x="49" y="104"/>
                    </a:cxn>
                    <a:cxn ang="0">
                      <a:pos x="24" y="75"/>
                    </a:cxn>
                    <a:cxn ang="0">
                      <a:pos x="27" y="58"/>
                    </a:cxn>
                    <a:cxn ang="0">
                      <a:pos x="49" y="58"/>
                    </a:cxn>
                    <a:cxn ang="0">
                      <a:pos x="43" y="43"/>
                    </a:cxn>
                    <a:cxn ang="0">
                      <a:pos x="60" y="34"/>
                    </a:cxn>
                    <a:cxn ang="0">
                      <a:pos x="60" y="14"/>
                    </a:cxn>
                    <a:cxn ang="0">
                      <a:pos x="29" y="25"/>
                    </a:cxn>
                    <a:cxn ang="0">
                      <a:pos x="27" y="0"/>
                    </a:cxn>
                    <a:cxn ang="0">
                      <a:pos x="0" y="34"/>
                    </a:cxn>
                  </a:cxnLst>
                  <a:rect l="txL" t="txT" r="txR" b="txB"/>
                  <a:pathLst>
                    <a:path w="18" h="34">
                      <a:moveTo>
                        <a:pt x="0" y="11"/>
                      </a:moveTo>
                      <a:lnTo>
                        <a:pt x="2" y="26"/>
                      </a:lnTo>
                      <a:lnTo>
                        <a:pt x="15" y="34"/>
                      </a:lnTo>
                      <a:lnTo>
                        <a:pt x="7" y="24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13" y="14"/>
                      </a:lnTo>
                      <a:lnTo>
                        <a:pt x="18" y="11"/>
                      </a:lnTo>
                      <a:lnTo>
                        <a:pt x="18" y="5"/>
                      </a:lnTo>
                      <a:lnTo>
                        <a:pt x="9" y="8"/>
                      </a:lnTo>
                      <a:lnTo>
                        <a:pt x="8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0" name="Freeform 403"/>
                <p:cNvSpPr/>
                <p:nvPr/>
              </p:nvSpPr>
              <p:spPr>
                <a:xfrm>
                  <a:off x="2259" y="2153"/>
                  <a:ext cx="41" cy="23"/>
                </a:xfrm>
                <a:custGeom>
                  <a:avLst/>
                  <a:gdLst>
                    <a:gd name="txL" fmla="*/ 0 w 33"/>
                    <a:gd name="txT" fmla="*/ 0 h 19"/>
                    <a:gd name="txR" fmla="*/ 33 w 33"/>
                    <a:gd name="txB" fmla="*/ 19 h 19"/>
                  </a:gdLst>
                  <a:ahLst/>
                  <a:cxnLst>
                    <a:cxn ang="0">
                      <a:pos x="0" y="18"/>
                    </a:cxn>
                    <a:cxn ang="0">
                      <a:pos x="121" y="61"/>
                    </a:cxn>
                    <a:cxn ang="0">
                      <a:pos x="108" y="15"/>
                    </a:cxn>
                    <a:cxn ang="0">
                      <a:pos x="65" y="0"/>
                    </a:cxn>
                    <a:cxn ang="0">
                      <a:pos x="14" y="0"/>
                    </a:cxn>
                    <a:cxn ang="0">
                      <a:pos x="0" y="18"/>
                    </a:cxn>
                  </a:cxnLst>
                  <a:rect l="txL" t="txT" r="txR" b="txB"/>
                  <a:pathLst>
                    <a:path w="33" h="19">
                      <a:moveTo>
                        <a:pt x="0" y="6"/>
                      </a:moveTo>
                      <a:lnTo>
                        <a:pt x="33" y="19"/>
                      </a:lnTo>
                      <a:lnTo>
                        <a:pt x="29" y="5"/>
                      </a:lnTo>
                      <a:lnTo>
                        <a:pt x="18" y="0"/>
                      </a:lnTo>
                      <a:lnTo>
                        <a:pt x="4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1" name="Freeform 404"/>
                <p:cNvSpPr/>
                <p:nvPr/>
              </p:nvSpPr>
              <p:spPr>
                <a:xfrm>
                  <a:off x="2259" y="2153"/>
                  <a:ext cx="41" cy="23"/>
                </a:xfrm>
                <a:custGeom>
                  <a:avLst/>
                  <a:gdLst>
                    <a:gd name="txL" fmla="*/ 0 w 33"/>
                    <a:gd name="txT" fmla="*/ 0 h 19"/>
                    <a:gd name="txR" fmla="*/ 33 w 33"/>
                    <a:gd name="txB" fmla="*/ 19 h 19"/>
                  </a:gdLst>
                  <a:ahLst/>
                  <a:cxnLst>
                    <a:cxn ang="0">
                      <a:pos x="0" y="18"/>
                    </a:cxn>
                    <a:cxn ang="0">
                      <a:pos x="121" y="61"/>
                    </a:cxn>
                    <a:cxn ang="0">
                      <a:pos x="108" y="15"/>
                    </a:cxn>
                    <a:cxn ang="0">
                      <a:pos x="65" y="0"/>
                    </a:cxn>
                    <a:cxn ang="0">
                      <a:pos x="14" y="0"/>
                    </a:cxn>
                    <a:cxn ang="0">
                      <a:pos x="0" y="18"/>
                    </a:cxn>
                  </a:cxnLst>
                  <a:rect l="txL" t="txT" r="txR" b="txB"/>
                  <a:pathLst>
                    <a:path w="33" h="19">
                      <a:moveTo>
                        <a:pt x="0" y="6"/>
                      </a:moveTo>
                      <a:lnTo>
                        <a:pt x="33" y="19"/>
                      </a:lnTo>
                      <a:lnTo>
                        <a:pt x="29" y="5"/>
                      </a:lnTo>
                      <a:lnTo>
                        <a:pt x="18" y="0"/>
                      </a:lnTo>
                      <a:lnTo>
                        <a:pt x="4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2" name="Freeform 405"/>
                <p:cNvSpPr/>
                <p:nvPr/>
              </p:nvSpPr>
              <p:spPr>
                <a:xfrm>
                  <a:off x="2251" y="2134"/>
                  <a:ext cx="22" cy="24"/>
                </a:xfrm>
                <a:custGeom>
                  <a:avLst/>
                  <a:gdLst>
                    <a:gd name="txL" fmla="*/ 0 w 18"/>
                    <a:gd name="txT" fmla="*/ 0 h 19"/>
                    <a:gd name="txR" fmla="*/ 18 w 18"/>
                    <a:gd name="txB" fmla="*/ 19 h 19"/>
                  </a:gdLst>
                  <a:ahLst/>
                  <a:cxnLst>
                    <a:cxn ang="0">
                      <a:pos x="0" y="77"/>
                    </a:cxn>
                    <a:cxn ang="0">
                      <a:pos x="60" y="77"/>
                    </a:cxn>
                    <a:cxn ang="0">
                      <a:pos x="11" y="0"/>
                    </a:cxn>
                    <a:cxn ang="0">
                      <a:pos x="0" y="77"/>
                    </a:cxn>
                  </a:cxnLst>
                  <a:rect l="txL" t="txT" r="txR" b="txB"/>
                  <a:pathLst>
                    <a:path w="18" h="19">
                      <a:moveTo>
                        <a:pt x="0" y="19"/>
                      </a:moveTo>
                      <a:lnTo>
                        <a:pt x="18" y="19"/>
                      </a:lnTo>
                      <a:lnTo>
                        <a:pt x="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3" name="Freeform 406"/>
                <p:cNvSpPr/>
                <p:nvPr/>
              </p:nvSpPr>
              <p:spPr>
                <a:xfrm>
                  <a:off x="2251" y="2134"/>
                  <a:ext cx="22" cy="24"/>
                </a:xfrm>
                <a:custGeom>
                  <a:avLst/>
                  <a:gdLst>
                    <a:gd name="txL" fmla="*/ 0 w 18"/>
                    <a:gd name="txT" fmla="*/ 0 h 19"/>
                    <a:gd name="txR" fmla="*/ 18 w 18"/>
                    <a:gd name="txB" fmla="*/ 19 h 19"/>
                  </a:gdLst>
                  <a:ahLst/>
                  <a:cxnLst>
                    <a:cxn ang="0">
                      <a:pos x="0" y="77"/>
                    </a:cxn>
                    <a:cxn ang="0">
                      <a:pos x="60" y="77"/>
                    </a:cxn>
                    <a:cxn ang="0">
                      <a:pos x="11" y="0"/>
                    </a:cxn>
                    <a:cxn ang="0">
                      <a:pos x="0" y="77"/>
                    </a:cxn>
                  </a:cxnLst>
                  <a:rect l="txL" t="txT" r="txR" b="txB"/>
                  <a:pathLst>
                    <a:path w="18" h="19">
                      <a:moveTo>
                        <a:pt x="0" y="19"/>
                      </a:moveTo>
                      <a:lnTo>
                        <a:pt x="18" y="19"/>
                      </a:lnTo>
                      <a:lnTo>
                        <a:pt x="3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4" name="Freeform 407"/>
                <p:cNvSpPr/>
                <p:nvPr/>
              </p:nvSpPr>
              <p:spPr>
                <a:xfrm>
                  <a:off x="2373" y="2126"/>
                  <a:ext cx="26" cy="23"/>
                </a:xfrm>
                <a:custGeom>
                  <a:avLst/>
                  <a:gdLst>
                    <a:gd name="txL" fmla="*/ 0 w 21"/>
                    <a:gd name="txT" fmla="*/ 0 h 19"/>
                    <a:gd name="txR" fmla="*/ 21 w 21"/>
                    <a:gd name="txB" fmla="*/ 19 h 19"/>
                  </a:gdLst>
                  <a:ahLst/>
                  <a:cxnLst>
                    <a:cxn ang="0">
                      <a:pos x="0" y="0"/>
                    </a:cxn>
                    <a:cxn ang="0">
                      <a:pos x="40" y="61"/>
                    </a:cxn>
                    <a:cxn ang="0">
                      <a:pos x="77" y="48"/>
                    </a:cxn>
                    <a:cxn ang="0">
                      <a:pos x="5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" h="1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21" y="1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5" name="Freeform 408"/>
                <p:cNvSpPr/>
                <p:nvPr/>
              </p:nvSpPr>
              <p:spPr>
                <a:xfrm>
                  <a:off x="2373" y="2126"/>
                  <a:ext cx="26" cy="23"/>
                </a:xfrm>
                <a:custGeom>
                  <a:avLst/>
                  <a:gdLst>
                    <a:gd name="txL" fmla="*/ 0 w 21"/>
                    <a:gd name="txT" fmla="*/ 0 h 19"/>
                    <a:gd name="txR" fmla="*/ 21 w 21"/>
                    <a:gd name="txB" fmla="*/ 19 h 19"/>
                  </a:gdLst>
                  <a:ahLst/>
                  <a:cxnLst>
                    <a:cxn ang="0">
                      <a:pos x="0" y="0"/>
                    </a:cxn>
                    <a:cxn ang="0">
                      <a:pos x="40" y="61"/>
                    </a:cxn>
                    <a:cxn ang="0">
                      <a:pos x="77" y="48"/>
                    </a:cxn>
                    <a:cxn ang="0">
                      <a:pos x="5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" h="1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21" y="15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6" name="Freeform 409"/>
                <p:cNvSpPr/>
                <p:nvPr/>
              </p:nvSpPr>
              <p:spPr>
                <a:xfrm>
                  <a:off x="2132" y="1853"/>
                  <a:ext cx="67" cy="82"/>
                </a:xfrm>
                <a:custGeom>
                  <a:avLst/>
                  <a:gdLst>
                    <a:gd name="txL" fmla="*/ 0 w 55"/>
                    <a:gd name="txT" fmla="*/ 0 h 67"/>
                    <a:gd name="txR" fmla="*/ 55 w 55"/>
                    <a:gd name="txB" fmla="*/ 67 h 67"/>
                  </a:gdLst>
                  <a:ahLst/>
                  <a:cxnLst>
                    <a:cxn ang="0">
                      <a:pos x="0" y="89"/>
                    </a:cxn>
                    <a:cxn ang="0">
                      <a:pos x="13" y="148"/>
                    </a:cxn>
                    <a:cxn ang="0">
                      <a:pos x="49" y="159"/>
                    </a:cxn>
                    <a:cxn ang="0">
                      <a:pos x="28" y="193"/>
                    </a:cxn>
                    <a:cxn ang="0">
                      <a:pos x="60" y="198"/>
                    </a:cxn>
                    <a:cxn ang="0">
                      <a:pos x="74" y="181"/>
                    </a:cxn>
                    <a:cxn ang="0">
                      <a:pos x="118" y="213"/>
                    </a:cxn>
                    <a:cxn ang="0">
                      <a:pos x="110" y="182"/>
                    </a:cxn>
                    <a:cxn ang="0">
                      <a:pos x="150" y="220"/>
                    </a:cxn>
                    <a:cxn ang="0">
                      <a:pos x="182" y="223"/>
                    </a:cxn>
                    <a:cxn ang="0">
                      <a:pos x="151" y="195"/>
                    </a:cxn>
                    <a:cxn ang="0">
                      <a:pos x="174" y="193"/>
                    </a:cxn>
                    <a:cxn ang="0">
                      <a:pos x="128" y="180"/>
                    </a:cxn>
                    <a:cxn ang="0">
                      <a:pos x="82" y="181"/>
                    </a:cxn>
                    <a:cxn ang="0">
                      <a:pos x="63" y="130"/>
                    </a:cxn>
                    <a:cxn ang="0">
                      <a:pos x="108" y="53"/>
                    </a:cxn>
                    <a:cxn ang="0">
                      <a:pos x="100" y="43"/>
                    </a:cxn>
                    <a:cxn ang="0">
                      <a:pos x="105" y="0"/>
                    </a:cxn>
                    <a:cxn ang="0">
                      <a:pos x="86" y="11"/>
                    </a:cxn>
                    <a:cxn ang="0">
                      <a:pos x="28" y="0"/>
                    </a:cxn>
                    <a:cxn ang="0">
                      <a:pos x="19" y="93"/>
                    </a:cxn>
                    <a:cxn ang="0">
                      <a:pos x="0" y="89"/>
                    </a:cxn>
                  </a:cxnLst>
                  <a:rect l="txL" t="txT" r="txR" b="txB"/>
                  <a:pathLst>
                    <a:path w="55" h="67">
                      <a:moveTo>
                        <a:pt x="0" y="27"/>
                      </a:moveTo>
                      <a:lnTo>
                        <a:pt x="4" y="44"/>
                      </a:lnTo>
                      <a:lnTo>
                        <a:pt x="15" y="47"/>
                      </a:lnTo>
                      <a:lnTo>
                        <a:pt x="9" y="57"/>
                      </a:lnTo>
                      <a:lnTo>
                        <a:pt x="18" y="59"/>
                      </a:lnTo>
                      <a:lnTo>
                        <a:pt x="23" y="54"/>
                      </a:lnTo>
                      <a:lnTo>
                        <a:pt x="36" y="64"/>
                      </a:lnTo>
                      <a:lnTo>
                        <a:pt x="34" y="55"/>
                      </a:lnTo>
                      <a:lnTo>
                        <a:pt x="46" y="65"/>
                      </a:lnTo>
                      <a:lnTo>
                        <a:pt x="55" y="67"/>
                      </a:lnTo>
                      <a:lnTo>
                        <a:pt x="47" y="58"/>
                      </a:lnTo>
                      <a:lnTo>
                        <a:pt x="53" y="57"/>
                      </a:lnTo>
                      <a:lnTo>
                        <a:pt x="39" y="53"/>
                      </a:lnTo>
                      <a:lnTo>
                        <a:pt x="25" y="54"/>
                      </a:lnTo>
                      <a:lnTo>
                        <a:pt x="20" y="38"/>
                      </a:lnTo>
                      <a:lnTo>
                        <a:pt x="33" y="16"/>
                      </a:lnTo>
                      <a:lnTo>
                        <a:pt x="30" y="13"/>
                      </a:lnTo>
                      <a:lnTo>
                        <a:pt x="32" y="0"/>
                      </a:lnTo>
                      <a:lnTo>
                        <a:pt x="26" y="3"/>
                      </a:lnTo>
                      <a:lnTo>
                        <a:pt x="9" y="0"/>
                      </a:lnTo>
                      <a:lnTo>
                        <a:pt x="6" y="28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7" name="Freeform 410"/>
                <p:cNvSpPr/>
                <p:nvPr/>
              </p:nvSpPr>
              <p:spPr>
                <a:xfrm>
                  <a:off x="2132" y="1853"/>
                  <a:ext cx="67" cy="82"/>
                </a:xfrm>
                <a:custGeom>
                  <a:avLst/>
                  <a:gdLst>
                    <a:gd name="txL" fmla="*/ 0 w 55"/>
                    <a:gd name="txT" fmla="*/ 0 h 67"/>
                    <a:gd name="txR" fmla="*/ 55 w 55"/>
                    <a:gd name="txB" fmla="*/ 67 h 67"/>
                  </a:gdLst>
                  <a:ahLst/>
                  <a:cxnLst>
                    <a:cxn ang="0">
                      <a:pos x="0" y="89"/>
                    </a:cxn>
                    <a:cxn ang="0">
                      <a:pos x="13" y="148"/>
                    </a:cxn>
                    <a:cxn ang="0">
                      <a:pos x="49" y="159"/>
                    </a:cxn>
                    <a:cxn ang="0">
                      <a:pos x="28" y="193"/>
                    </a:cxn>
                    <a:cxn ang="0">
                      <a:pos x="60" y="198"/>
                    </a:cxn>
                    <a:cxn ang="0">
                      <a:pos x="74" y="181"/>
                    </a:cxn>
                    <a:cxn ang="0">
                      <a:pos x="118" y="213"/>
                    </a:cxn>
                    <a:cxn ang="0">
                      <a:pos x="110" y="182"/>
                    </a:cxn>
                    <a:cxn ang="0">
                      <a:pos x="150" y="220"/>
                    </a:cxn>
                    <a:cxn ang="0">
                      <a:pos x="182" y="223"/>
                    </a:cxn>
                    <a:cxn ang="0">
                      <a:pos x="151" y="195"/>
                    </a:cxn>
                    <a:cxn ang="0">
                      <a:pos x="174" y="193"/>
                    </a:cxn>
                    <a:cxn ang="0">
                      <a:pos x="128" y="180"/>
                    </a:cxn>
                    <a:cxn ang="0">
                      <a:pos x="82" y="181"/>
                    </a:cxn>
                    <a:cxn ang="0">
                      <a:pos x="63" y="130"/>
                    </a:cxn>
                    <a:cxn ang="0">
                      <a:pos x="108" y="53"/>
                    </a:cxn>
                    <a:cxn ang="0">
                      <a:pos x="100" y="43"/>
                    </a:cxn>
                    <a:cxn ang="0">
                      <a:pos x="105" y="0"/>
                    </a:cxn>
                    <a:cxn ang="0">
                      <a:pos x="86" y="11"/>
                    </a:cxn>
                    <a:cxn ang="0">
                      <a:pos x="28" y="0"/>
                    </a:cxn>
                    <a:cxn ang="0">
                      <a:pos x="19" y="93"/>
                    </a:cxn>
                    <a:cxn ang="0">
                      <a:pos x="0" y="89"/>
                    </a:cxn>
                  </a:cxnLst>
                  <a:rect l="txL" t="txT" r="txR" b="txB"/>
                  <a:pathLst>
                    <a:path w="55" h="67">
                      <a:moveTo>
                        <a:pt x="0" y="27"/>
                      </a:moveTo>
                      <a:lnTo>
                        <a:pt x="4" y="44"/>
                      </a:lnTo>
                      <a:lnTo>
                        <a:pt x="15" y="47"/>
                      </a:lnTo>
                      <a:lnTo>
                        <a:pt x="9" y="57"/>
                      </a:lnTo>
                      <a:lnTo>
                        <a:pt x="18" y="59"/>
                      </a:lnTo>
                      <a:lnTo>
                        <a:pt x="23" y="54"/>
                      </a:lnTo>
                      <a:lnTo>
                        <a:pt x="36" y="64"/>
                      </a:lnTo>
                      <a:lnTo>
                        <a:pt x="34" y="55"/>
                      </a:lnTo>
                      <a:lnTo>
                        <a:pt x="46" y="65"/>
                      </a:lnTo>
                      <a:lnTo>
                        <a:pt x="55" y="67"/>
                      </a:lnTo>
                      <a:lnTo>
                        <a:pt x="47" y="58"/>
                      </a:lnTo>
                      <a:lnTo>
                        <a:pt x="53" y="57"/>
                      </a:lnTo>
                      <a:lnTo>
                        <a:pt x="39" y="53"/>
                      </a:lnTo>
                      <a:lnTo>
                        <a:pt x="25" y="54"/>
                      </a:lnTo>
                      <a:lnTo>
                        <a:pt x="20" y="38"/>
                      </a:lnTo>
                      <a:lnTo>
                        <a:pt x="33" y="16"/>
                      </a:lnTo>
                      <a:lnTo>
                        <a:pt x="30" y="13"/>
                      </a:lnTo>
                      <a:lnTo>
                        <a:pt x="32" y="0"/>
                      </a:lnTo>
                      <a:lnTo>
                        <a:pt x="26" y="3"/>
                      </a:lnTo>
                      <a:lnTo>
                        <a:pt x="9" y="0"/>
                      </a:lnTo>
                      <a:lnTo>
                        <a:pt x="6" y="28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8" name="Freeform 411"/>
                <p:cNvSpPr/>
                <p:nvPr/>
              </p:nvSpPr>
              <p:spPr>
                <a:xfrm>
                  <a:off x="2093" y="1959"/>
                  <a:ext cx="37" cy="39"/>
                </a:xfrm>
                <a:custGeom>
                  <a:avLst/>
                  <a:gdLst>
                    <a:gd name="txL" fmla="*/ 0 w 30"/>
                    <a:gd name="txT" fmla="*/ 0 h 32"/>
                    <a:gd name="txR" fmla="*/ 30 w 30"/>
                    <a:gd name="txB" fmla="*/ 32 h 32"/>
                  </a:gdLst>
                  <a:ahLst/>
                  <a:cxnLst>
                    <a:cxn ang="0">
                      <a:pos x="0" y="106"/>
                    </a:cxn>
                    <a:cxn ang="0">
                      <a:pos x="106" y="27"/>
                    </a:cxn>
                    <a:cxn ang="0">
                      <a:pos x="99" y="0"/>
                    </a:cxn>
                    <a:cxn ang="0">
                      <a:pos x="0" y="106"/>
                    </a:cxn>
                  </a:cxnLst>
                  <a:rect l="txL" t="txT" r="txR" b="txB"/>
                  <a:pathLst>
                    <a:path w="30" h="32">
                      <a:moveTo>
                        <a:pt x="0" y="32"/>
                      </a:moveTo>
                      <a:lnTo>
                        <a:pt x="30" y="8"/>
                      </a:lnTo>
                      <a:lnTo>
                        <a:pt x="28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19" name="Freeform 412"/>
                <p:cNvSpPr/>
                <p:nvPr/>
              </p:nvSpPr>
              <p:spPr>
                <a:xfrm>
                  <a:off x="2093" y="1959"/>
                  <a:ext cx="37" cy="39"/>
                </a:xfrm>
                <a:custGeom>
                  <a:avLst/>
                  <a:gdLst>
                    <a:gd name="txL" fmla="*/ 0 w 30"/>
                    <a:gd name="txT" fmla="*/ 0 h 32"/>
                    <a:gd name="txR" fmla="*/ 30 w 30"/>
                    <a:gd name="txB" fmla="*/ 32 h 32"/>
                  </a:gdLst>
                  <a:ahLst/>
                  <a:cxnLst>
                    <a:cxn ang="0">
                      <a:pos x="0" y="106"/>
                    </a:cxn>
                    <a:cxn ang="0">
                      <a:pos x="106" y="27"/>
                    </a:cxn>
                    <a:cxn ang="0">
                      <a:pos x="99" y="0"/>
                    </a:cxn>
                    <a:cxn ang="0">
                      <a:pos x="0" y="106"/>
                    </a:cxn>
                  </a:cxnLst>
                  <a:rect l="txL" t="txT" r="txR" b="txB"/>
                  <a:pathLst>
                    <a:path w="30" h="32">
                      <a:moveTo>
                        <a:pt x="0" y="32"/>
                      </a:moveTo>
                      <a:lnTo>
                        <a:pt x="30" y="8"/>
                      </a:lnTo>
                      <a:lnTo>
                        <a:pt x="28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0" name="Freeform 413"/>
                <p:cNvSpPr/>
                <p:nvPr/>
              </p:nvSpPr>
              <p:spPr>
                <a:xfrm>
                  <a:off x="2142" y="1930"/>
                  <a:ext cx="23" cy="23"/>
                </a:xfrm>
                <a:custGeom>
                  <a:avLst/>
                  <a:gdLst>
                    <a:gd name="txL" fmla="*/ 0 w 19"/>
                    <a:gd name="txT" fmla="*/ 0 h 19"/>
                    <a:gd name="txR" fmla="*/ 19 w 19"/>
                    <a:gd name="txB" fmla="*/ 19 h 19"/>
                  </a:gdLst>
                  <a:ahLst/>
                  <a:cxnLst>
                    <a:cxn ang="0">
                      <a:pos x="0" y="0"/>
                    </a:cxn>
                    <a:cxn ang="0">
                      <a:pos x="34" y="61"/>
                    </a:cxn>
                    <a:cxn ang="0">
                      <a:pos x="61" y="34"/>
                    </a:cxn>
                    <a:cxn ang="0">
                      <a:pos x="44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9" h="1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19" y="11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1" name="Freeform 414"/>
                <p:cNvSpPr/>
                <p:nvPr/>
              </p:nvSpPr>
              <p:spPr>
                <a:xfrm>
                  <a:off x="2142" y="1930"/>
                  <a:ext cx="23" cy="23"/>
                </a:xfrm>
                <a:custGeom>
                  <a:avLst/>
                  <a:gdLst>
                    <a:gd name="txL" fmla="*/ 0 w 19"/>
                    <a:gd name="txT" fmla="*/ 0 h 19"/>
                    <a:gd name="txR" fmla="*/ 19 w 19"/>
                    <a:gd name="txB" fmla="*/ 19 h 19"/>
                  </a:gdLst>
                  <a:ahLst/>
                  <a:cxnLst>
                    <a:cxn ang="0">
                      <a:pos x="0" y="0"/>
                    </a:cxn>
                    <a:cxn ang="0">
                      <a:pos x="34" y="61"/>
                    </a:cxn>
                    <a:cxn ang="0">
                      <a:pos x="61" y="34"/>
                    </a:cxn>
                    <a:cxn ang="0">
                      <a:pos x="44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9" h="1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19" y="11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2" name="Freeform 415"/>
                <p:cNvSpPr/>
                <p:nvPr/>
              </p:nvSpPr>
              <p:spPr>
                <a:xfrm>
                  <a:off x="2199" y="1943"/>
                  <a:ext cx="25" cy="35"/>
                </a:xfrm>
                <a:custGeom>
                  <a:avLst/>
                  <a:gdLst>
                    <a:gd name="txL" fmla="*/ 0 w 20"/>
                    <a:gd name="txT" fmla="*/ 0 h 28"/>
                    <a:gd name="txR" fmla="*/ 20 w 20"/>
                    <a:gd name="txB" fmla="*/ 28 h 28"/>
                  </a:gdLst>
                  <a:ahLst/>
                  <a:cxnLst>
                    <a:cxn ang="0">
                      <a:pos x="0" y="0"/>
                    </a:cxn>
                    <a:cxn ang="0">
                      <a:pos x="33" y="31"/>
                    </a:cxn>
                    <a:cxn ang="0">
                      <a:pos x="23" y="56"/>
                    </a:cxn>
                    <a:cxn ang="0">
                      <a:pos x="1" y="48"/>
                    </a:cxn>
                    <a:cxn ang="0">
                      <a:pos x="1" y="76"/>
                    </a:cxn>
                    <a:cxn ang="0">
                      <a:pos x="18" y="86"/>
                    </a:cxn>
                    <a:cxn ang="0">
                      <a:pos x="18" y="108"/>
                    </a:cxn>
                    <a:cxn ang="0">
                      <a:pos x="51" y="106"/>
                    </a:cxn>
                    <a:cxn ang="0">
                      <a:pos x="33" y="61"/>
                    </a:cxn>
                    <a:cxn ang="0">
                      <a:pos x="76" y="61"/>
                    </a:cxn>
                    <a:cxn ang="0">
                      <a:pos x="61" y="16"/>
                    </a:cxn>
                    <a:cxn ang="0">
                      <a:pos x="51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0" h="2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6" y="14"/>
                      </a:lnTo>
                      <a:lnTo>
                        <a:pt x="1" y="12"/>
                      </a:lnTo>
                      <a:lnTo>
                        <a:pt x="1" y="20"/>
                      </a:lnTo>
                      <a:lnTo>
                        <a:pt x="5" y="22"/>
                      </a:lnTo>
                      <a:lnTo>
                        <a:pt x="5" y="28"/>
                      </a:lnTo>
                      <a:lnTo>
                        <a:pt x="14" y="27"/>
                      </a:lnTo>
                      <a:lnTo>
                        <a:pt x="9" y="16"/>
                      </a:lnTo>
                      <a:lnTo>
                        <a:pt x="20" y="16"/>
                      </a:lnTo>
                      <a:lnTo>
                        <a:pt x="16" y="4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3" name="Freeform 416"/>
                <p:cNvSpPr/>
                <p:nvPr/>
              </p:nvSpPr>
              <p:spPr>
                <a:xfrm>
                  <a:off x="2199" y="1943"/>
                  <a:ext cx="25" cy="35"/>
                </a:xfrm>
                <a:custGeom>
                  <a:avLst/>
                  <a:gdLst>
                    <a:gd name="txL" fmla="*/ 0 w 20"/>
                    <a:gd name="txT" fmla="*/ 0 h 28"/>
                    <a:gd name="txR" fmla="*/ 20 w 20"/>
                    <a:gd name="txB" fmla="*/ 28 h 28"/>
                  </a:gdLst>
                  <a:ahLst/>
                  <a:cxnLst>
                    <a:cxn ang="0">
                      <a:pos x="0" y="0"/>
                    </a:cxn>
                    <a:cxn ang="0">
                      <a:pos x="33" y="31"/>
                    </a:cxn>
                    <a:cxn ang="0">
                      <a:pos x="23" y="56"/>
                    </a:cxn>
                    <a:cxn ang="0">
                      <a:pos x="1" y="48"/>
                    </a:cxn>
                    <a:cxn ang="0">
                      <a:pos x="1" y="76"/>
                    </a:cxn>
                    <a:cxn ang="0">
                      <a:pos x="18" y="86"/>
                    </a:cxn>
                    <a:cxn ang="0">
                      <a:pos x="18" y="108"/>
                    </a:cxn>
                    <a:cxn ang="0">
                      <a:pos x="51" y="106"/>
                    </a:cxn>
                    <a:cxn ang="0">
                      <a:pos x="33" y="61"/>
                    </a:cxn>
                    <a:cxn ang="0">
                      <a:pos x="76" y="61"/>
                    </a:cxn>
                    <a:cxn ang="0">
                      <a:pos x="61" y="16"/>
                    </a:cxn>
                    <a:cxn ang="0">
                      <a:pos x="51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0" h="2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6" y="14"/>
                      </a:lnTo>
                      <a:lnTo>
                        <a:pt x="1" y="12"/>
                      </a:lnTo>
                      <a:lnTo>
                        <a:pt x="1" y="20"/>
                      </a:lnTo>
                      <a:lnTo>
                        <a:pt x="5" y="22"/>
                      </a:lnTo>
                      <a:lnTo>
                        <a:pt x="5" y="28"/>
                      </a:lnTo>
                      <a:lnTo>
                        <a:pt x="14" y="27"/>
                      </a:lnTo>
                      <a:lnTo>
                        <a:pt x="9" y="16"/>
                      </a:lnTo>
                      <a:lnTo>
                        <a:pt x="20" y="16"/>
                      </a:lnTo>
                      <a:lnTo>
                        <a:pt x="16" y="4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4" name="Freeform 417"/>
                <p:cNvSpPr/>
                <p:nvPr/>
              </p:nvSpPr>
              <p:spPr>
                <a:xfrm>
                  <a:off x="2164" y="1952"/>
                  <a:ext cx="40" cy="38"/>
                </a:xfrm>
                <a:custGeom>
                  <a:avLst/>
                  <a:gdLst>
                    <a:gd name="txL" fmla="*/ 0 w 33"/>
                    <a:gd name="txT" fmla="*/ 0 h 31"/>
                    <a:gd name="txR" fmla="*/ 33 w 33"/>
                    <a:gd name="txB" fmla="*/ 31 h 31"/>
                  </a:gdLst>
                  <a:ahLst/>
                  <a:cxnLst>
                    <a:cxn ang="0">
                      <a:pos x="0" y="48"/>
                    </a:cxn>
                    <a:cxn ang="0">
                      <a:pos x="33" y="49"/>
                    </a:cxn>
                    <a:cxn ang="0">
                      <a:pos x="15" y="74"/>
                    </a:cxn>
                    <a:cxn ang="0">
                      <a:pos x="44" y="107"/>
                    </a:cxn>
                    <a:cxn ang="0">
                      <a:pos x="53" y="94"/>
                    </a:cxn>
                    <a:cxn ang="0">
                      <a:pos x="53" y="74"/>
                    </a:cxn>
                    <a:cxn ang="0">
                      <a:pos x="103" y="77"/>
                    </a:cxn>
                    <a:cxn ang="0">
                      <a:pos x="103" y="71"/>
                    </a:cxn>
                    <a:cxn ang="0">
                      <a:pos x="84" y="60"/>
                    </a:cxn>
                    <a:cxn ang="0">
                      <a:pos x="84" y="25"/>
                    </a:cxn>
                    <a:cxn ang="0">
                      <a:pos x="53" y="49"/>
                    </a:cxn>
                    <a:cxn ang="0">
                      <a:pos x="53" y="11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33" h="31">
                      <a:moveTo>
                        <a:pt x="0" y="14"/>
                      </a:moveTo>
                      <a:lnTo>
                        <a:pt x="10" y="15"/>
                      </a:lnTo>
                      <a:lnTo>
                        <a:pt x="5" y="22"/>
                      </a:lnTo>
                      <a:lnTo>
                        <a:pt x="14" y="31"/>
                      </a:lnTo>
                      <a:lnTo>
                        <a:pt x="17" y="28"/>
                      </a:lnTo>
                      <a:lnTo>
                        <a:pt x="17" y="22"/>
                      </a:lnTo>
                      <a:lnTo>
                        <a:pt x="33" y="23"/>
                      </a:lnTo>
                      <a:lnTo>
                        <a:pt x="33" y="20"/>
                      </a:lnTo>
                      <a:lnTo>
                        <a:pt x="26" y="18"/>
                      </a:lnTo>
                      <a:lnTo>
                        <a:pt x="26" y="7"/>
                      </a:lnTo>
                      <a:lnTo>
                        <a:pt x="17" y="15"/>
                      </a:lnTo>
                      <a:lnTo>
                        <a:pt x="17" y="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5" name="Freeform 418"/>
                <p:cNvSpPr/>
                <p:nvPr/>
              </p:nvSpPr>
              <p:spPr>
                <a:xfrm>
                  <a:off x="2164" y="1952"/>
                  <a:ext cx="40" cy="38"/>
                </a:xfrm>
                <a:custGeom>
                  <a:avLst/>
                  <a:gdLst>
                    <a:gd name="txL" fmla="*/ 0 w 33"/>
                    <a:gd name="txT" fmla="*/ 0 h 31"/>
                    <a:gd name="txR" fmla="*/ 33 w 33"/>
                    <a:gd name="txB" fmla="*/ 31 h 31"/>
                  </a:gdLst>
                  <a:ahLst/>
                  <a:cxnLst>
                    <a:cxn ang="0">
                      <a:pos x="0" y="48"/>
                    </a:cxn>
                    <a:cxn ang="0">
                      <a:pos x="33" y="49"/>
                    </a:cxn>
                    <a:cxn ang="0">
                      <a:pos x="15" y="74"/>
                    </a:cxn>
                    <a:cxn ang="0">
                      <a:pos x="44" y="107"/>
                    </a:cxn>
                    <a:cxn ang="0">
                      <a:pos x="53" y="94"/>
                    </a:cxn>
                    <a:cxn ang="0">
                      <a:pos x="53" y="74"/>
                    </a:cxn>
                    <a:cxn ang="0">
                      <a:pos x="103" y="77"/>
                    </a:cxn>
                    <a:cxn ang="0">
                      <a:pos x="103" y="71"/>
                    </a:cxn>
                    <a:cxn ang="0">
                      <a:pos x="84" y="60"/>
                    </a:cxn>
                    <a:cxn ang="0">
                      <a:pos x="84" y="25"/>
                    </a:cxn>
                    <a:cxn ang="0">
                      <a:pos x="53" y="49"/>
                    </a:cxn>
                    <a:cxn ang="0">
                      <a:pos x="53" y="11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33" h="31">
                      <a:moveTo>
                        <a:pt x="0" y="14"/>
                      </a:moveTo>
                      <a:lnTo>
                        <a:pt x="10" y="15"/>
                      </a:lnTo>
                      <a:lnTo>
                        <a:pt x="5" y="22"/>
                      </a:lnTo>
                      <a:lnTo>
                        <a:pt x="14" y="31"/>
                      </a:lnTo>
                      <a:lnTo>
                        <a:pt x="17" y="28"/>
                      </a:lnTo>
                      <a:lnTo>
                        <a:pt x="17" y="22"/>
                      </a:lnTo>
                      <a:lnTo>
                        <a:pt x="33" y="23"/>
                      </a:lnTo>
                      <a:lnTo>
                        <a:pt x="33" y="20"/>
                      </a:lnTo>
                      <a:lnTo>
                        <a:pt x="26" y="18"/>
                      </a:lnTo>
                      <a:lnTo>
                        <a:pt x="26" y="7"/>
                      </a:lnTo>
                      <a:lnTo>
                        <a:pt x="17" y="15"/>
                      </a:lnTo>
                      <a:lnTo>
                        <a:pt x="17" y="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6" name="Freeform 419"/>
                <p:cNvSpPr/>
                <p:nvPr/>
              </p:nvSpPr>
              <p:spPr>
                <a:xfrm>
                  <a:off x="2164" y="1981"/>
                  <a:ext cx="77" cy="58"/>
                </a:xfrm>
                <a:custGeom>
                  <a:avLst/>
                  <a:gdLst>
                    <a:gd name="txL" fmla="*/ 0 w 63"/>
                    <a:gd name="txT" fmla="*/ 0 h 47"/>
                    <a:gd name="txR" fmla="*/ 63 w 63"/>
                    <a:gd name="txB" fmla="*/ 47 h 47"/>
                  </a:gdLst>
                  <a:ahLst/>
                  <a:cxnLst>
                    <a:cxn ang="0">
                      <a:pos x="0" y="106"/>
                    </a:cxn>
                    <a:cxn ang="0">
                      <a:pos x="1" y="118"/>
                    </a:cxn>
                    <a:cxn ang="0">
                      <a:pos x="35" y="86"/>
                    </a:cxn>
                    <a:cxn ang="0">
                      <a:pos x="43" y="96"/>
                    </a:cxn>
                    <a:cxn ang="0">
                      <a:pos x="65" y="86"/>
                    </a:cxn>
                    <a:cxn ang="0">
                      <a:pos x="89" y="86"/>
                    </a:cxn>
                    <a:cxn ang="0">
                      <a:pos x="101" y="96"/>
                    </a:cxn>
                    <a:cxn ang="0">
                      <a:pos x="89" y="136"/>
                    </a:cxn>
                    <a:cxn ang="0">
                      <a:pos x="150" y="168"/>
                    </a:cxn>
                    <a:cxn ang="0">
                      <a:pos x="167" y="146"/>
                    </a:cxn>
                    <a:cxn ang="0">
                      <a:pos x="156" y="110"/>
                    </a:cxn>
                    <a:cxn ang="0">
                      <a:pos x="167" y="96"/>
                    </a:cxn>
                    <a:cxn ang="0">
                      <a:pos x="183" y="137"/>
                    </a:cxn>
                    <a:cxn ang="0">
                      <a:pos x="210" y="102"/>
                    </a:cxn>
                    <a:cxn ang="0">
                      <a:pos x="194" y="39"/>
                    </a:cxn>
                    <a:cxn ang="0">
                      <a:pos x="150" y="0"/>
                    </a:cxn>
                    <a:cxn ang="0">
                      <a:pos x="156" y="28"/>
                    </a:cxn>
                    <a:cxn ang="0">
                      <a:pos x="123" y="28"/>
                    </a:cxn>
                    <a:cxn ang="0">
                      <a:pos x="122" y="53"/>
                    </a:cxn>
                    <a:cxn ang="0">
                      <a:pos x="88" y="65"/>
                    </a:cxn>
                    <a:cxn ang="0">
                      <a:pos x="65" y="47"/>
                    </a:cxn>
                    <a:cxn ang="0">
                      <a:pos x="48" y="53"/>
                    </a:cxn>
                    <a:cxn ang="0">
                      <a:pos x="1" y="86"/>
                    </a:cxn>
                    <a:cxn ang="0">
                      <a:pos x="0" y="106"/>
                    </a:cxn>
                  </a:cxnLst>
                  <a:rect l="txL" t="txT" r="txR" b="txB"/>
                  <a:pathLst>
                    <a:path w="63" h="47">
                      <a:moveTo>
                        <a:pt x="0" y="30"/>
                      </a:moveTo>
                      <a:lnTo>
                        <a:pt x="1" y="33"/>
                      </a:lnTo>
                      <a:lnTo>
                        <a:pt x="11" y="24"/>
                      </a:lnTo>
                      <a:lnTo>
                        <a:pt x="13" y="27"/>
                      </a:lnTo>
                      <a:lnTo>
                        <a:pt x="20" y="24"/>
                      </a:lnTo>
                      <a:lnTo>
                        <a:pt x="27" y="24"/>
                      </a:lnTo>
                      <a:lnTo>
                        <a:pt x="31" y="27"/>
                      </a:lnTo>
                      <a:lnTo>
                        <a:pt x="27" y="38"/>
                      </a:lnTo>
                      <a:lnTo>
                        <a:pt x="46" y="47"/>
                      </a:lnTo>
                      <a:lnTo>
                        <a:pt x="50" y="41"/>
                      </a:lnTo>
                      <a:lnTo>
                        <a:pt x="47" y="31"/>
                      </a:lnTo>
                      <a:lnTo>
                        <a:pt x="50" y="27"/>
                      </a:lnTo>
                      <a:lnTo>
                        <a:pt x="56" y="39"/>
                      </a:lnTo>
                      <a:lnTo>
                        <a:pt x="63" y="29"/>
                      </a:lnTo>
                      <a:lnTo>
                        <a:pt x="58" y="11"/>
                      </a:lnTo>
                      <a:lnTo>
                        <a:pt x="46" y="0"/>
                      </a:lnTo>
                      <a:lnTo>
                        <a:pt x="47" y="8"/>
                      </a:lnTo>
                      <a:lnTo>
                        <a:pt x="38" y="8"/>
                      </a:lnTo>
                      <a:lnTo>
                        <a:pt x="37" y="15"/>
                      </a:lnTo>
                      <a:lnTo>
                        <a:pt x="26" y="19"/>
                      </a:lnTo>
                      <a:lnTo>
                        <a:pt x="20" y="13"/>
                      </a:lnTo>
                      <a:lnTo>
                        <a:pt x="14" y="15"/>
                      </a:lnTo>
                      <a:lnTo>
                        <a:pt x="1" y="2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7" name="Freeform 420"/>
                <p:cNvSpPr/>
                <p:nvPr/>
              </p:nvSpPr>
              <p:spPr>
                <a:xfrm>
                  <a:off x="2164" y="1981"/>
                  <a:ext cx="77" cy="58"/>
                </a:xfrm>
                <a:custGeom>
                  <a:avLst/>
                  <a:gdLst>
                    <a:gd name="txL" fmla="*/ 0 w 63"/>
                    <a:gd name="txT" fmla="*/ 0 h 47"/>
                    <a:gd name="txR" fmla="*/ 63 w 63"/>
                    <a:gd name="txB" fmla="*/ 47 h 47"/>
                  </a:gdLst>
                  <a:ahLst/>
                  <a:cxnLst>
                    <a:cxn ang="0">
                      <a:pos x="0" y="106"/>
                    </a:cxn>
                    <a:cxn ang="0">
                      <a:pos x="1" y="118"/>
                    </a:cxn>
                    <a:cxn ang="0">
                      <a:pos x="35" y="86"/>
                    </a:cxn>
                    <a:cxn ang="0">
                      <a:pos x="43" y="96"/>
                    </a:cxn>
                    <a:cxn ang="0">
                      <a:pos x="65" y="86"/>
                    </a:cxn>
                    <a:cxn ang="0">
                      <a:pos x="89" y="86"/>
                    </a:cxn>
                    <a:cxn ang="0">
                      <a:pos x="101" y="96"/>
                    </a:cxn>
                    <a:cxn ang="0">
                      <a:pos x="89" y="136"/>
                    </a:cxn>
                    <a:cxn ang="0">
                      <a:pos x="150" y="168"/>
                    </a:cxn>
                    <a:cxn ang="0">
                      <a:pos x="167" y="146"/>
                    </a:cxn>
                    <a:cxn ang="0">
                      <a:pos x="156" y="110"/>
                    </a:cxn>
                    <a:cxn ang="0">
                      <a:pos x="167" y="96"/>
                    </a:cxn>
                    <a:cxn ang="0">
                      <a:pos x="183" y="137"/>
                    </a:cxn>
                    <a:cxn ang="0">
                      <a:pos x="210" y="102"/>
                    </a:cxn>
                    <a:cxn ang="0">
                      <a:pos x="194" y="39"/>
                    </a:cxn>
                    <a:cxn ang="0">
                      <a:pos x="150" y="0"/>
                    </a:cxn>
                    <a:cxn ang="0">
                      <a:pos x="156" y="28"/>
                    </a:cxn>
                    <a:cxn ang="0">
                      <a:pos x="123" y="28"/>
                    </a:cxn>
                    <a:cxn ang="0">
                      <a:pos x="122" y="53"/>
                    </a:cxn>
                    <a:cxn ang="0">
                      <a:pos x="88" y="65"/>
                    </a:cxn>
                    <a:cxn ang="0">
                      <a:pos x="65" y="47"/>
                    </a:cxn>
                    <a:cxn ang="0">
                      <a:pos x="48" y="53"/>
                    </a:cxn>
                    <a:cxn ang="0">
                      <a:pos x="1" y="86"/>
                    </a:cxn>
                    <a:cxn ang="0">
                      <a:pos x="0" y="106"/>
                    </a:cxn>
                  </a:cxnLst>
                  <a:rect l="txL" t="txT" r="txR" b="txB"/>
                  <a:pathLst>
                    <a:path w="63" h="47">
                      <a:moveTo>
                        <a:pt x="0" y="30"/>
                      </a:moveTo>
                      <a:lnTo>
                        <a:pt x="1" y="33"/>
                      </a:lnTo>
                      <a:lnTo>
                        <a:pt x="11" y="24"/>
                      </a:lnTo>
                      <a:lnTo>
                        <a:pt x="13" y="27"/>
                      </a:lnTo>
                      <a:lnTo>
                        <a:pt x="20" y="24"/>
                      </a:lnTo>
                      <a:lnTo>
                        <a:pt x="27" y="24"/>
                      </a:lnTo>
                      <a:lnTo>
                        <a:pt x="31" y="27"/>
                      </a:lnTo>
                      <a:lnTo>
                        <a:pt x="27" y="38"/>
                      </a:lnTo>
                      <a:lnTo>
                        <a:pt x="46" y="47"/>
                      </a:lnTo>
                      <a:lnTo>
                        <a:pt x="50" y="41"/>
                      </a:lnTo>
                      <a:lnTo>
                        <a:pt x="47" y="31"/>
                      </a:lnTo>
                      <a:lnTo>
                        <a:pt x="50" y="27"/>
                      </a:lnTo>
                      <a:lnTo>
                        <a:pt x="56" y="39"/>
                      </a:lnTo>
                      <a:lnTo>
                        <a:pt x="63" y="29"/>
                      </a:lnTo>
                      <a:lnTo>
                        <a:pt x="58" y="11"/>
                      </a:lnTo>
                      <a:lnTo>
                        <a:pt x="46" y="0"/>
                      </a:lnTo>
                      <a:lnTo>
                        <a:pt x="47" y="8"/>
                      </a:lnTo>
                      <a:lnTo>
                        <a:pt x="38" y="8"/>
                      </a:lnTo>
                      <a:lnTo>
                        <a:pt x="37" y="15"/>
                      </a:lnTo>
                      <a:lnTo>
                        <a:pt x="26" y="19"/>
                      </a:lnTo>
                      <a:lnTo>
                        <a:pt x="20" y="13"/>
                      </a:lnTo>
                      <a:lnTo>
                        <a:pt x="14" y="15"/>
                      </a:lnTo>
                      <a:lnTo>
                        <a:pt x="1" y="24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8" name="Freeform 421"/>
                <p:cNvSpPr/>
                <p:nvPr/>
              </p:nvSpPr>
              <p:spPr>
                <a:xfrm>
                  <a:off x="2575" y="2177"/>
                  <a:ext cx="63" cy="30"/>
                </a:xfrm>
                <a:custGeom>
                  <a:avLst/>
                  <a:gdLst>
                    <a:gd name="txL" fmla="*/ 0 w 51"/>
                    <a:gd name="txT" fmla="*/ 0 h 24"/>
                    <a:gd name="txR" fmla="*/ 51 w 51"/>
                    <a:gd name="txB" fmla="*/ 24 h 24"/>
                  </a:gdLst>
                  <a:ahLst/>
                  <a:cxnLst>
                    <a:cxn ang="0">
                      <a:pos x="0" y="60"/>
                    </a:cxn>
                    <a:cxn ang="0">
                      <a:pos x="40" y="88"/>
                    </a:cxn>
                    <a:cxn ang="0">
                      <a:pos x="106" y="91"/>
                    </a:cxn>
                    <a:cxn ang="0">
                      <a:pos x="162" y="63"/>
                    </a:cxn>
                    <a:cxn ang="0">
                      <a:pos x="182" y="20"/>
                    </a:cxn>
                    <a:cxn ang="0">
                      <a:pos x="169" y="0"/>
                    </a:cxn>
                    <a:cxn ang="0">
                      <a:pos x="137" y="0"/>
                    </a:cxn>
                    <a:cxn ang="0">
                      <a:pos x="147" y="33"/>
                    </a:cxn>
                    <a:cxn ang="0">
                      <a:pos x="131" y="33"/>
                    </a:cxn>
                    <a:cxn ang="0">
                      <a:pos x="110" y="60"/>
                    </a:cxn>
                    <a:cxn ang="0">
                      <a:pos x="0" y="60"/>
                    </a:cxn>
                  </a:cxnLst>
                  <a:rect l="txL" t="txT" r="txR" b="txB"/>
                  <a:pathLst>
                    <a:path w="51" h="24">
                      <a:moveTo>
                        <a:pt x="0" y="15"/>
                      </a:moveTo>
                      <a:lnTo>
                        <a:pt x="11" y="23"/>
                      </a:lnTo>
                      <a:lnTo>
                        <a:pt x="30" y="24"/>
                      </a:lnTo>
                      <a:lnTo>
                        <a:pt x="46" y="17"/>
                      </a:lnTo>
                      <a:lnTo>
                        <a:pt x="51" y="5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41" y="9"/>
                      </a:lnTo>
                      <a:lnTo>
                        <a:pt x="37" y="9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29" name="Freeform 422"/>
                <p:cNvSpPr/>
                <p:nvPr/>
              </p:nvSpPr>
              <p:spPr>
                <a:xfrm>
                  <a:off x="2575" y="2177"/>
                  <a:ext cx="63" cy="30"/>
                </a:xfrm>
                <a:custGeom>
                  <a:avLst/>
                  <a:gdLst>
                    <a:gd name="txL" fmla="*/ 0 w 51"/>
                    <a:gd name="txT" fmla="*/ 0 h 24"/>
                    <a:gd name="txR" fmla="*/ 51 w 51"/>
                    <a:gd name="txB" fmla="*/ 24 h 24"/>
                  </a:gdLst>
                  <a:ahLst/>
                  <a:cxnLst>
                    <a:cxn ang="0">
                      <a:pos x="0" y="60"/>
                    </a:cxn>
                    <a:cxn ang="0">
                      <a:pos x="40" y="88"/>
                    </a:cxn>
                    <a:cxn ang="0">
                      <a:pos x="106" y="91"/>
                    </a:cxn>
                    <a:cxn ang="0">
                      <a:pos x="162" y="63"/>
                    </a:cxn>
                    <a:cxn ang="0">
                      <a:pos x="182" y="20"/>
                    </a:cxn>
                    <a:cxn ang="0">
                      <a:pos x="169" y="0"/>
                    </a:cxn>
                    <a:cxn ang="0">
                      <a:pos x="137" y="0"/>
                    </a:cxn>
                    <a:cxn ang="0">
                      <a:pos x="147" y="33"/>
                    </a:cxn>
                    <a:cxn ang="0">
                      <a:pos x="131" y="33"/>
                    </a:cxn>
                    <a:cxn ang="0">
                      <a:pos x="110" y="60"/>
                    </a:cxn>
                    <a:cxn ang="0">
                      <a:pos x="0" y="60"/>
                    </a:cxn>
                  </a:cxnLst>
                  <a:rect l="txL" t="txT" r="txR" b="txB"/>
                  <a:pathLst>
                    <a:path w="51" h="24">
                      <a:moveTo>
                        <a:pt x="0" y="15"/>
                      </a:moveTo>
                      <a:lnTo>
                        <a:pt x="11" y="23"/>
                      </a:lnTo>
                      <a:lnTo>
                        <a:pt x="30" y="24"/>
                      </a:lnTo>
                      <a:lnTo>
                        <a:pt x="46" y="17"/>
                      </a:lnTo>
                      <a:lnTo>
                        <a:pt x="51" y="5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41" y="9"/>
                      </a:lnTo>
                      <a:lnTo>
                        <a:pt x="37" y="9"/>
                      </a:lnTo>
                      <a:lnTo>
                        <a:pt x="31" y="15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0" name="Freeform 423"/>
                <p:cNvSpPr/>
                <p:nvPr/>
              </p:nvSpPr>
              <p:spPr>
                <a:xfrm>
                  <a:off x="2623" y="2159"/>
                  <a:ext cx="27" cy="27"/>
                </a:xfrm>
                <a:custGeom>
                  <a:avLst/>
                  <a:gdLst>
                    <a:gd name="txL" fmla="*/ 0 w 22"/>
                    <a:gd name="txT" fmla="*/ 0 h 22"/>
                    <a:gd name="txR" fmla="*/ 22 w 22"/>
                    <a:gd name="txB" fmla="*/ 22 h 22"/>
                  </a:gdLst>
                  <a:ahLst/>
                  <a:cxnLst>
                    <a:cxn ang="0">
                      <a:pos x="0" y="0"/>
                    </a:cxn>
                    <a:cxn ang="0">
                      <a:pos x="39" y="26"/>
                    </a:cxn>
                    <a:cxn ang="0">
                      <a:pos x="64" y="75"/>
                    </a:cxn>
                    <a:cxn ang="0">
                      <a:pos x="75" y="39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2" h="22">
                      <a:moveTo>
                        <a:pt x="0" y="0"/>
                      </a:moveTo>
                      <a:lnTo>
                        <a:pt x="11" y="7"/>
                      </a:lnTo>
                      <a:lnTo>
                        <a:pt x="19" y="22"/>
                      </a:lnTo>
                      <a:lnTo>
                        <a:pt x="2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1" name="Freeform 424"/>
                <p:cNvSpPr/>
                <p:nvPr/>
              </p:nvSpPr>
              <p:spPr>
                <a:xfrm>
                  <a:off x="2623" y="2159"/>
                  <a:ext cx="27" cy="27"/>
                </a:xfrm>
                <a:custGeom>
                  <a:avLst/>
                  <a:gdLst>
                    <a:gd name="txL" fmla="*/ 0 w 22"/>
                    <a:gd name="txT" fmla="*/ 0 h 22"/>
                    <a:gd name="txR" fmla="*/ 22 w 22"/>
                    <a:gd name="txB" fmla="*/ 22 h 22"/>
                  </a:gdLst>
                  <a:ahLst/>
                  <a:cxnLst>
                    <a:cxn ang="0">
                      <a:pos x="0" y="0"/>
                    </a:cxn>
                    <a:cxn ang="0">
                      <a:pos x="39" y="26"/>
                    </a:cxn>
                    <a:cxn ang="0">
                      <a:pos x="64" y="75"/>
                    </a:cxn>
                    <a:cxn ang="0">
                      <a:pos x="75" y="39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2" h="22">
                      <a:moveTo>
                        <a:pt x="0" y="0"/>
                      </a:moveTo>
                      <a:lnTo>
                        <a:pt x="11" y="7"/>
                      </a:lnTo>
                      <a:lnTo>
                        <a:pt x="19" y="22"/>
                      </a:lnTo>
                      <a:lnTo>
                        <a:pt x="22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2" name="Freeform 425"/>
                <p:cNvSpPr/>
                <p:nvPr/>
              </p:nvSpPr>
              <p:spPr>
                <a:xfrm>
                  <a:off x="691" y="2532"/>
                  <a:ext cx="36" cy="35"/>
                </a:xfrm>
                <a:custGeom>
                  <a:avLst/>
                  <a:gdLst>
                    <a:gd name="txL" fmla="*/ 0 w 30"/>
                    <a:gd name="txT" fmla="*/ 0 h 28"/>
                    <a:gd name="txR" fmla="*/ 30 w 30"/>
                    <a:gd name="txB" fmla="*/ 28 h 28"/>
                  </a:gdLst>
                  <a:ahLst/>
                  <a:cxnLst>
                    <a:cxn ang="0">
                      <a:pos x="89" y="45"/>
                    </a:cxn>
                    <a:cxn ang="0">
                      <a:pos x="85" y="64"/>
                    </a:cxn>
                    <a:cxn ang="0">
                      <a:pos x="29" y="108"/>
                    </a:cxn>
                    <a:cxn ang="0">
                      <a:pos x="0" y="60"/>
                    </a:cxn>
                    <a:cxn ang="0">
                      <a:pos x="49" y="0"/>
                    </a:cxn>
                    <a:cxn ang="0">
                      <a:pos x="64" y="0"/>
                    </a:cxn>
                    <a:cxn ang="0">
                      <a:pos x="89" y="45"/>
                    </a:cxn>
                  </a:cxnLst>
                  <a:rect l="txL" t="txT" r="txR" b="txB"/>
                  <a:pathLst>
                    <a:path w="30" h="28">
                      <a:moveTo>
                        <a:pt x="30" y="11"/>
                      </a:moveTo>
                      <a:lnTo>
                        <a:pt x="28" y="17"/>
                      </a:lnTo>
                      <a:lnTo>
                        <a:pt x="10" y="28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3" name="Freeform 426"/>
                <p:cNvSpPr/>
                <p:nvPr/>
              </p:nvSpPr>
              <p:spPr>
                <a:xfrm>
                  <a:off x="691" y="2532"/>
                  <a:ext cx="36" cy="35"/>
                </a:xfrm>
                <a:custGeom>
                  <a:avLst/>
                  <a:gdLst>
                    <a:gd name="txL" fmla="*/ 0 w 30"/>
                    <a:gd name="txT" fmla="*/ 0 h 28"/>
                    <a:gd name="txR" fmla="*/ 30 w 30"/>
                    <a:gd name="txB" fmla="*/ 28 h 28"/>
                  </a:gdLst>
                  <a:ahLst/>
                  <a:cxnLst>
                    <a:cxn ang="0">
                      <a:pos x="89" y="45"/>
                    </a:cxn>
                    <a:cxn ang="0">
                      <a:pos x="85" y="64"/>
                    </a:cxn>
                    <a:cxn ang="0">
                      <a:pos x="29" y="108"/>
                    </a:cxn>
                    <a:cxn ang="0">
                      <a:pos x="0" y="60"/>
                    </a:cxn>
                    <a:cxn ang="0">
                      <a:pos x="49" y="0"/>
                    </a:cxn>
                    <a:cxn ang="0">
                      <a:pos x="64" y="0"/>
                    </a:cxn>
                    <a:cxn ang="0">
                      <a:pos x="89" y="45"/>
                    </a:cxn>
                  </a:cxnLst>
                  <a:rect l="txL" t="txT" r="txR" b="txB"/>
                  <a:pathLst>
                    <a:path w="30" h="28">
                      <a:moveTo>
                        <a:pt x="30" y="11"/>
                      </a:moveTo>
                      <a:lnTo>
                        <a:pt x="28" y="17"/>
                      </a:lnTo>
                      <a:lnTo>
                        <a:pt x="10" y="28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30" y="11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4" name="Line 427"/>
                <p:cNvSpPr/>
                <p:nvPr/>
              </p:nvSpPr>
              <p:spPr>
                <a:xfrm>
                  <a:off x="898" y="2205"/>
                  <a:ext cx="4" cy="2"/>
                </a:xfrm>
                <a:prstGeom prst="line">
                  <a:avLst/>
                </a:prstGeom>
                <a:ln w="9525">
                  <a:noFill/>
                </a:ln>
              </p:spPr>
            </p:sp>
            <p:sp>
              <p:nvSpPr>
                <p:cNvPr id="17835" name="Freeform 428"/>
                <p:cNvSpPr/>
                <p:nvPr/>
              </p:nvSpPr>
              <p:spPr>
                <a:xfrm>
                  <a:off x="2040" y="1795"/>
                  <a:ext cx="24" cy="25"/>
                </a:xfrm>
                <a:custGeom>
                  <a:avLst/>
                  <a:gdLst>
                    <a:gd name="txL" fmla="*/ 0 w 19"/>
                    <a:gd name="txT" fmla="*/ 0 h 20"/>
                    <a:gd name="txR" fmla="*/ 19 w 19"/>
                    <a:gd name="txB" fmla="*/ 20 h 20"/>
                  </a:gdLst>
                  <a:ahLst/>
                  <a:cxnLst>
                    <a:cxn ang="0">
                      <a:pos x="0" y="0"/>
                    </a:cxn>
                    <a:cxn ang="0">
                      <a:pos x="77" y="0"/>
                    </a:cxn>
                    <a:cxn ang="0">
                      <a:pos x="61" y="76"/>
                    </a:cxn>
                    <a:cxn ang="0">
                      <a:pos x="0" y="7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9" h="20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5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6" name="Freeform 429"/>
                <p:cNvSpPr/>
                <p:nvPr/>
              </p:nvSpPr>
              <p:spPr>
                <a:xfrm>
                  <a:off x="2040" y="1795"/>
                  <a:ext cx="24" cy="25"/>
                </a:xfrm>
                <a:custGeom>
                  <a:avLst/>
                  <a:gdLst>
                    <a:gd name="txL" fmla="*/ 0 w 19"/>
                    <a:gd name="txT" fmla="*/ 0 h 20"/>
                    <a:gd name="txR" fmla="*/ 19 w 19"/>
                    <a:gd name="txB" fmla="*/ 20 h 20"/>
                  </a:gdLst>
                  <a:ahLst/>
                  <a:cxnLst>
                    <a:cxn ang="0">
                      <a:pos x="0" y="0"/>
                    </a:cxn>
                    <a:cxn ang="0">
                      <a:pos x="77" y="0"/>
                    </a:cxn>
                    <a:cxn ang="0">
                      <a:pos x="61" y="76"/>
                    </a:cxn>
                    <a:cxn ang="0">
                      <a:pos x="0" y="7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9" h="20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5" y="20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7" name="Freeform 430"/>
                <p:cNvSpPr/>
                <p:nvPr/>
              </p:nvSpPr>
              <p:spPr>
                <a:xfrm>
                  <a:off x="567" y="1457"/>
                  <a:ext cx="28" cy="54"/>
                </a:xfrm>
                <a:custGeom>
                  <a:avLst/>
                  <a:gdLst>
                    <a:gd name="txL" fmla="*/ 0 w 23"/>
                    <a:gd name="txT" fmla="*/ 0 h 44"/>
                    <a:gd name="txR" fmla="*/ 23 w 23"/>
                    <a:gd name="txB" fmla="*/ 44 h 44"/>
                  </a:gdLst>
                  <a:ahLst/>
                  <a:cxnLst>
                    <a:cxn ang="0">
                      <a:pos x="1" y="2"/>
                    </a:cxn>
                    <a:cxn ang="0">
                      <a:pos x="16" y="0"/>
                    </a:cxn>
                    <a:cxn ang="0">
                      <a:pos x="23" y="0"/>
                    </a:cxn>
                    <a:cxn ang="0">
                      <a:pos x="33" y="1"/>
                    </a:cxn>
                    <a:cxn ang="0">
                      <a:pos x="57" y="21"/>
                    </a:cxn>
                    <a:cxn ang="0">
                      <a:pos x="49" y="61"/>
                    </a:cxn>
                    <a:cxn ang="0">
                      <a:pos x="74" y="88"/>
                    </a:cxn>
                    <a:cxn ang="0">
                      <a:pos x="73" y="107"/>
                    </a:cxn>
                    <a:cxn ang="0">
                      <a:pos x="33" y="150"/>
                    </a:cxn>
                    <a:cxn ang="0">
                      <a:pos x="1" y="120"/>
                    </a:cxn>
                    <a:cxn ang="0">
                      <a:pos x="2" y="47"/>
                    </a:cxn>
                    <a:cxn ang="0">
                      <a:pos x="0" y="39"/>
                    </a:cxn>
                    <a:cxn ang="0">
                      <a:pos x="1" y="2"/>
                    </a:cxn>
                  </a:cxnLst>
                  <a:rect l="txL" t="txT" r="txR" b="txB"/>
                  <a:pathLst>
                    <a:path w="23" h="44">
                      <a:moveTo>
                        <a:pt x="1" y="2"/>
                      </a:move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7" y="6"/>
                      </a:lnTo>
                      <a:lnTo>
                        <a:pt x="15" y="18"/>
                      </a:lnTo>
                      <a:lnTo>
                        <a:pt x="23" y="26"/>
                      </a:lnTo>
                      <a:lnTo>
                        <a:pt x="22" y="31"/>
                      </a:lnTo>
                      <a:lnTo>
                        <a:pt x="10" y="44"/>
                      </a:lnTo>
                      <a:lnTo>
                        <a:pt x="1" y="3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8" name="Freeform 431"/>
                <p:cNvSpPr/>
                <p:nvPr/>
              </p:nvSpPr>
              <p:spPr>
                <a:xfrm>
                  <a:off x="567" y="1457"/>
                  <a:ext cx="28" cy="54"/>
                </a:xfrm>
                <a:custGeom>
                  <a:avLst/>
                  <a:gdLst>
                    <a:gd name="txL" fmla="*/ 0 w 23"/>
                    <a:gd name="txT" fmla="*/ 0 h 44"/>
                    <a:gd name="txR" fmla="*/ 23 w 23"/>
                    <a:gd name="txB" fmla="*/ 44 h 44"/>
                  </a:gdLst>
                  <a:ahLst/>
                  <a:cxnLst>
                    <a:cxn ang="0">
                      <a:pos x="1" y="2"/>
                    </a:cxn>
                    <a:cxn ang="0">
                      <a:pos x="16" y="0"/>
                    </a:cxn>
                    <a:cxn ang="0">
                      <a:pos x="23" y="0"/>
                    </a:cxn>
                    <a:cxn ang="0">
                      <a:pos x="33" y="1"/>
                    </a:cxn>
                    <a:cxn ang="0">
                      <a:pos x="57" y="21"/>
                    </a:cxn>
                    <a:cxn ang="0">
                      <a:pos x="49" y="61"/>
                    </a:cxn>
                    <a:cxn ang="0">
                      <a:pos x="74" y="88"/>
                    </a:cxn>
                    <a:cxn ang="0">
                      <a:pos x="73" y="107"/>
                    </a:cxn>
                    <a:cxn ang="0">
                      <a:pos x="33" y="150"/>
                    </a:cxn>
                    <a:cxn ang="0">
                      <a:pos x="1" y="120"/>
                    </a:cxn>
                    <a:cxn ang="0">
                      <a:pos x="2" y="47"/>
                    </a:cxn>
                    <a:cxn ang="0">
                      <a:pos x="0" y="39"/>
                    </a:cxn>
                    <a:cxn ang="0">
                      <a:pos x="1" y="2"/>
                    </a:cxn>
                  </a:cxnLst>
                  <a:rect l="txL" t="txT" r="txR" b="txB"/>
                  <a:pathLst>
                    <a:path w="23" h="44">
                      <a:moveTo>
                        <a:pt x="1" y="2"/>
                      </a:move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7" y="6"/>
                      </a:lnTo>
                      <a:lnTo>
                        <a:pt x="15" y="18"/>
                      </a:lnTo>
                      <a:lnTo>
                        <a:pt x="23" y="26"/>
                      </a:lnTo>
                      <a:lnTo>
                        <a:pt x="22" y="31"/>
                      </a:lnTo>
                      <a:lnTo>
                        <a:pt x="10" y="44"/>
                      </a:lnTo>
                      <a:lnTo>
                        <a:pt x="1" y="3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39" name="Freeform 432"/>
                <p:cNvSpPr/>
                <p:nvPr/>
              </p:nvSpPr>
              <p:spPr>
                <a:xfrm>
                  <a:off x="618" y="1424"/>
                  <a:ext cx="96" cy="58"/>
                </a:xfrm>
                <a:custGeom>
                  <a:avLst/>
                  <a:gdLst>
                    <a:gd name="txL" fmla="*/ 0 w 78"/>
                    <a:gd name="txT" fmla="*/ 0 h 47"/>
                    <a:gd name="txR" fmla="*/ 78 w 78"/>
                    <a:gd name="txB" fmla="*/ 47 h 47"/>
                  </a:gdLst>
                  <a:ahLst/>
                  <a:cxnLst>
                    <a:cxn ang="0">
                      <a:pos x="270" y="17"/>
                    </a:cxn>
                    <a:cxn ang="0">
                      <a:pos x="268" y="43"/>
                    </a:cxn>
                    <a:cxn ang="0">
                      <a:pos x="242" y="48"/>
                    </a:cxn>
                    <a:cxn ang="0">
                      <a:pos x="225" y="99"/>
                    </a:cxn>
                    <a:cxn ang="0">
                      <a:pos x="245" y="126"/>
                    </a:cxn>
                    <a:cxn ang="0">
                      <a:pos x="209" y="120"/>
                    </a:cxn>
                    <a:cxn ang="0">
                      <a:pos x="170" y="136"/>
                    </a:cxn>
                    <a:cxn ang="0">
                      <a:pos x="137" y="168"/>
                    </a:cxn>
                    <a:cxn ang="0">
                      <a:pos x="87" y="148"/>
                    </a:cxn>
                    <a:cxn ang="0">
                      <a:pos x="17" y="155"/>
                    </a:cxn>
                    <a:cxn ang="0">
                      <a:pos x="17" y="120"/>
                    </a:cxn>
                    <a:cxn ang="0">
                      <a:pos x="0" y="106"/>
                    </a:cxn>
                    <a:cxn ang="0">
                      <a:pos x="0" y="99"/>
                    </a:cxn>
                    <a:cxn ang="0">
                      <a:pos x="0" y="86"/>
                    </a:cxn>
                    <a:cxn ang="0">
                      <a:pos x="17" y="59"/>
                    </a:cxn>
                    <a:cxn ang="0">
                      <a:pos x="0" y="17"/>
                    </a:cxn>
                    <a:cxn ang="0">
                      <a:pos x="14" y="0"/>
                    </a:cxn>
                    <a:cxn ang="0">
                      <a:pos x="17" y="17"/>
                    </a:cxn>
                    <a:cxn ang="0">
                      <a:pos x="64" y="17"/>
                    </a:cxn>
                    <a:cxn ang="0">
                      <a:pos x="132" y="28"/>
                    </a:cxn>
                    <a:cxn ang="0">
                      <a:pos x="196" y="0"/>
                    </a:cxn>
                    <a:cxn ang="0">
                      <a:pos x="270" y="17"/>
                    </a:cxn>
                  </a:cxnLst>
                  <a:rect l="txL" t="txT" r="txR" b="txB"/>
                  <a:pathLst>
                    <a:path w="78" h="47">
                      <a:moveTo>
                        <a:pt x="78" y="5"/>
                      </a:moveTo>
                      <a:lnTo>
                        <a:pt x="77" y="12"/>
                      </a:lnTo>
                      <a:lnTo>
                        <a:pt x="70" y="14"/>
                      </a:lnTo>
                      <a:lnTo>
                        <a:pt x="65" y="28"/>
                      </a:lnTo>
                      <a:lnTo>
                        <a:pt x="71" y="36"/>
                      </a:lnTo>
                      <a:lnTo>
                        <a:pt x="60" y="34"/>
                      </a:lnTo>
                      <a:lnTo>
                        <a:pt x="49" y="38"/>
                      </a:lnTo>
                      <a:lnTo>
                        <a:pt x="39" y="47"/>
                      </a:lnTo>
                      <a:lnTo>
                        <a:pt x="25" y="42"/>
                      </a:lnTo>
                      <a:lnTo>
                        <a:pt x="5" y="44"/>
                      </a:lnTo>
                      <a:lnTo>
                        <a:pt x="5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5" y="1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5" y="5"/>
                      </a:lnTo>
                      <a:lnTo>
                        <a:pt x="19" y="5"/>
                      </a:lnTo>
                      <a:lnTo>
                        <a:pt x="38" y="8"/>
                      </a:lnTo>
                      <a:lnTo>
                        <a:pt x="56" y="0"/>
                      </a:lnTo>
                      <a:lnTo>
                        <a:pt x="78" y="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0" name="Freeform 433"/>
                <p:cNvSpPr/>
                <p:nvPr/>
              </p:nvSpPr>
              <p:spPr>
                <a:xfrm>
                  <a:off x="618" y="1424"/>
                  <a:ext cx="96" cy="58"/>
                </a:xfrm>
                <a:custGeom>
                  <a:avLst/>
                  <a:gdLst>
                    <a:gd name="txL" fmla="*/ 0 w 78"/>
                    <a:gd name="txT" fmla="*/ 0 h 47"/>
                    <a:gd name="txR" fmla="*/ 78 w 78"/>
                    <a:gd name="txB" fmla="*/ 47 h 47"/>
                  </a:gdLst>
                  <a:ahLst/>
                  <a:cxnLst>
                    <a:cxn ang="0">
                      <a:pos x="270" y="17"/>
                    </a:cxn>
                    <a:cxn ang="0">
                      <a:pos x="268" y="43"/>
                    </a:cxn>
                    <a:cxn ang="0">
                      <a:pos x="242" y="48"/>
                    </a:cxn>
                    <a:cxn ang="0">
                      <a:pos x="225" y="99"/>
                    </a:cxn>
                    <a:cxn ang="0">
                      <a:pos x="245" y="126"/>
                    </a:cxn>
                    <a:cxn ang="0">
                      <a:pos x="209" y="120"/>
                    </a:cxn>
                    <a:cxn ang="0">
                      <a:pos x="170" y="136"/>
                    </a:cxn>
                    <a:cxn ang="0">
                      <a:pos x="137" y="168"/>
                    </a:cxn>
                    <a:cxn ang="0">
                      <a:pos x="87" y="148"/>
                    </a:cxn>
                    <a:cxn ang="0">
                      <a:pos x="17" y="155"/>
                    </a:cxn>
                    <a:cxn ang="0">
                      <a:pos x="17" y="120"/>
                    </a:cxn>
                    <a:cxn ang="0">
                      <a:pos x="0" y="106"/>
                    </a:cxn>
                    <a:cxn ang="0">
                      <a:pos x="0" y="99"/>
                    </a:cxn>
                    <a:cxn ang="0">
                      <a:pos x="0" y="86"/>
                    </a:cxn>
                    <a:cxn ang="0">
                      <a:pos x="17" y="59"/>
                    </a:cxn>
                    <a:cxn ang="0">
                      <a:pos x="0" y="17"/>
                    </a:cxn>
                    <a:cxn ang="0">
                      <a:pos x="14" y="0"/>
                    </a:cxn>
                    <a:cxn ang="0">
                      <a:pos x="17" y="17"/>
                    </a:cxn>
                    <a:cxn ang="0">
                      <a:pos x="64" y="17"/>
                    </a:cxn>
                    <a:cxn ang="0">
                      <a:pos x="132" y="28"/>
                    </a:cxn>
                    <a:cxn ang="0">
                      <a:pos x="196" y="0"/>
                    </a:cxn>
                    <a:cxn ang="0">
                      <a:pos x="270" y="17"/>
                    </a:cxn>
                  </a:cxnLst>
                  <a:rect l="txL" t="txT" r="txR" b="txB"/>
                  <a:pathLst>
                    <a:path w="78" h="47">
                      <a:moveTo>
                        <a:pt x="78" y="5"/>
                      </a:moveTo>
                      <a:lnTo>
                        <a:pt x="77" y="12"/>
                      </a:lnTo>
                      <a:lnTo>
                        <a:pt x="70" y="14"/>
                      </a:lnTo>
                      <a:lnTo>
                        <a:pt x="65" y="28"/>
                      </a:lnTo>
                      <a:lnTo>
                        <a:pt x="71" y="36"/>
                      </a:lnTo>
                      <a:lnTo>
                        <a:pt x="60" y="34"/>
                      </a:lnTo>
                      <a:lnTo>
                        <a:pt x="49" y="38"/>
                      </a:lnTo>
                      <a:lnTo>
                        <a:pt x="39" y="47"/>
                      </a:lnTo>
                      <a:lnTo>
                        <a:pt x="25" y="42"/>
                      </a:lnTo>
                      <a:lnTo>
                        <a:pt x="5" y="44"/>
                      </a:lnTo>
                      <a:lnTo>
                        <a:pt x="5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5" y="1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5" y="5"/>
                      </a:lnTo>
                      <a:lnTo>
                        <a:pt x="19" y="5"/>
                      </a:lnTo>
                      <a:lnTo>
                        <a:pt x="38" y="8"/>
                      </a:lnTo>
                      <a:lnTo>
                        <a:pt x="56" y="0"/>
                      </a:lnTo>
                      <a:lnTo>
                        <a:pt x="78" y="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1" name="Freeform 434"/>
                <p:cNvSpPr/>
                <p:nvPr/>
              </p:nvSpPr>
              <p:spPr>
                <a:xfrm>
                  <a:off x="517" y="1341"/>
                  <a:ext cx="106" cy="56"/>
                </a:xfrm>
                <a:custGeom>
                  <a:avLst/>
                  <a:gdLst>
                    <a:gd name="txL" fmla="*/ 0 w 87"/>
                    <a:gd name="txT" fmla="*/ 0 h 46"/>
                    <a:gd name="txR" fmla="*/ 87 w 87"/>
                    <a:gd name="txB" fmla="*/ 46 h 46"/>
                  </a:gdLst>
                  <a:ahLst/>
                  <a:cxnLst>
                    <a:cxn ang="0">
                      <a:pos x="118" y="144"/>
                    </a:cxn>
                    <a:cxn ang="0">
                      <a:pos x="175" y="135"/>
                    </a:cxn>
                    <a:cxn ang="0">
                      <a:pos x="208" y="123"/>
                    </a:cxn>
                    <a:cxn ang="0">
                      <a:pos x="256" y="40"/>
                    </a:cxn>
                    <a:cxn ang="0">
                      <a:pos x="284" y="27"/>
                    </a:cxn>
                    <a:cxn ang="0">
                      <a:pos x="256" y="2"/>
                    </a:cxn>
                    <a:cxn ang="0">
                      <a:pos x="250" y="2"/>
                    </a:cxn>
                    <a:cxn ang="0">
                      <a:pos x="193" y="0"/>
                    </a:cxn>
                    <a:cxn ang="0">
                      <a:pos x="94" y="40"/>
                    </a:cxn>
                    <a:cxn ang="0">
                      <a:pos x="41" y="23"/>
                    </a:cxn>
                    <a:cxn ang="0">
                      <a:pos x="0" y="90"/>
                    </a:cxn>
                    <a:cxn ang="0">
                      <a:pos x="1" y="100"/>
                    </a:cxn>
                    <a:cxn ang="0">
                      <a:pos x="77" y="150"/>
                    </a:cxn>
                    <a:cxn ang="0">
                      <a:pos x="118" y="144"/>
                    </a:cxn>
                  </a:cxnLst>
                  <a:rect l="txL" t="txT" r="txR" b="txB"/>
                  <a:pathLst>
                    <a:path w="87" h="46">
                      <a:moveTo>
                        <a:pt x="36" y="44"/>
                      </a:moveTo>
                      <a:lnTo>
                        <a:pt x="54" y="42"/>
                      </a:lnTo>
                      <a:lnTo>
                        <a:pt x="63" y="38"/>
                      </a:lnTo>
                      <a:lnTo>
                        <a:pt x="78" y="12"/>
                      </a:lnTo>
                      <a:lnTo>
                        <a:pt x="87" y="8"/>
                      </a:lnTo>
                      <a:lnTo>
                        <a:pt x="78" y="2"/>
                      </a:lnTo>
                      <a:lnTo>
                        <a:pt x="76" y="2"/>
                      </a:lnTo>
                      <a:lnTo>
                        <a:pt x="59" y="0"/>
                      </a:lnTo>
                      <a:lnTo>
                        <a:pt x="29" y="12"/>
                      </a:lnTo>
                      <a:lnTo>
                        <a:pt x="13" y="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4" y="46"/>
                      </a:lnTo>
                      <a:lnTo>
                        <a:pt x="36" y="44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2" name="Freeform 435"/>
                <p:cNvSpPr/>
                <p:nvPr/>
              </p:nvSpPr>
              <p:spPr>
                <a:xfrm>
                  <a:off x="517" y="1341"/>
                  <a:ext cx="106" cy="56"/>
                </a:xfrm>
                <a:custGeom>
                  <a:avLst/>
                  <a:gdLst>
                    <a:gd name="txL" fmla="*/ 0 w 87"/>
                    <a:gd name="txT" fmla="*/ 0 h 46"/>
                    <a:gd name="txR" fmla="*/ 87 w 87"/>
                    <a:gd name="txB" fmla="*/ 46 h 46"/>
                  </a:gdLst>
                  <a:ahLst/>
                  <a:cxnLst>
                    <a:cxn ang="0">
                      <a:pos x="118" y="144"/>
                    </a:cxn>
                    <a:cxn ang="0">
                      <a:pos x="175" y="135"/>
                    </a:cxn>
                    <a:cxn ang="0">
                      <a:pos x="208" y="123"/>
                    </a:cxn>
                    <a:cxn ang="0">
                      <a:pos x="256" y="40"/>
                    </a:cxn>
                    <a:cxn ang="0">
                      <a:pos x="284" y="27"/>
                    </a:cxn>
                    <a:cxn ang="0">
                      <a:pos x="256" y="2"/>
                    </a:cxn>
                    <a:cxn ang="0">
                      <a:pos x="250" y="2"/>
                    </a:cxn>
                    <a:cxn ang="0">
                      <a:pos x="193" y="0"/>
                    </a:cxn>
                    <a:cxn ang="0">
                      <a:pos x="94" y="40"/>
                    </a:cxn>
                    <a:cxn ang="0">
                      <a:pos x="41" y="23"/>
                    </a:cxn>
                    <a:cxn ang="0">
                      <a:pos x="0" y="90"/>
                    </a:cxn>
                    <a:cxn ang="0">
                      <a:pos x="1" y="100"/>
                    </a:cxn>
                    <a:cxn ang="0">
                      <a:pos x="77" y="150"/>
                    </a:cxn>
                    <a:cxn ang="0">
                      <a:pos x="118" y="144"/>
                    </a:cxn>
                  </a:cxnLst>
                  <a:rect l="txL" t="txT" r="txR" b="txB"/>
                  <a:pathLst>
                    <a:path w="87" h="46">
                      <a:moveTo>
                        <a:pt x="36" y="44"/>
                      </a:moveTo>
                      <a:lnTo>
                        <a:pt x="54" y="42"/>
                      </a:lnTo>
                      <a:lnTo>
                        <a:pt x="63" y="38"/>
                      </a:lnTo>
                      <a:lnTo>
                        <a:pt x="78" y="12"/>
                      </a:lnTo>
                      <a:lnTo>
                        <a:pt x="87" y="8"/>
                      </a:lnTo>
                      <a:lnTo>
                        <a:pt x="78" y="2"/>
                      </a:lnTo>
                      <a:lnTo>
                        <a:pt x="76" y="2"/>
                      </a:lnTo>
                      <a:lnTo>
                        <a:pt x="59" y="0"/>
                      </a:lnTo>
                      <a:lnTo>
                        <a:pt x="29" y="12"/>
                      </a:lnTo>
                      <a:lnTo>
                        <a:pt x="13" y="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4" y="46"/>
                      </a:lnTo>
                      <a:lnTo>
                        <a:pt x="36" y="44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3" name="Freeform 436"/>
                <p:cNvSpPr/>
                <p:nvPr/>
              </p:nvSpPr>
              <p:spPr>
                <a:xfrm>
                  <a:off x="475" y="1373"/>
                  <a:ext cx="44" cy="24"/>
                </a:xfrm>
                <a:custGeom>
                  <a:avLst/>
                  <a:gdLst>
                    <a:gd name="txL" fmla="*/ 0 w 36"/>
                    <a:gd name="txT" fmla="*/ 0 h 20"/>
                    <a:gd name="txR" fmla="*/ 36 w 36"/>
                    <a:gd name="txB" fmla="*/ 20 h 20"/>
                  </a:gdLst>
                  <a:ahLst/>
                  <a:cxnLst>
                    <a:cxn ang="0">
                      <a:pos x="119" y="12"/>
                    </a:cxn>
                    <a:cxn ang="0">
                      <a:pos x="83" y="20"/>
                    </a:cxn>
                    <a:cxn ang="0">
                      <a:pos x="73" y="60"/>
                    </a:cxn>
                    <a:cxn ang="0">
                      <a:pos x="40" y="53"/>
                    </a:cxn>
                    <a:cxn ang="0">
                      <a:pos x="13" y="60"/>
                    </a:cxn>
                    <a:cxn ang="0">
                      <a:pos x="0" y="41"/>
                    </a:cxn>
                    <a:cxn ang="0">
                      <a:pos x="11" y="17"/>
                    </a:cxn>
                    <a:cxn ang="0">
                      <a:pos x="114" y="0"/>
                    </a:cxn>
                    <a:cxn ang="0">
                      <a:pos x="121" y="2"/>
                    </a:cxn>
                    <a:cxn ang="0">
                      <a:pos x="119" y="12"/>
                    </a:cxn>
                  </a:cxnLst>
                  <a:rect l="txL" t="txT" r="txR" b="txB"/>
                  <a:pathLst>
                    <a:path w="36" h="20">
                      <a:moveTo>
                        <a:pt x="35" y="4"/>
                      </a:moveTo>
                      <a:lnTo>
                        <a:pt x="25" y="7"/>
                      </a:lnTo>
                      <a:lnTo>
                        <a:pt x="22" y="20"/>
                      </a:lnTo>
                      <a:lnTo>
                        <a:pt x="12" y="18"/>
                      </a:lnTo>
                      <a:lnTo>
                        <a:pt x="4" y="20"/>
                      </a:lnTo>
                      <a:lnTo>
                        <a:pt x="0" y="13"/>
                      </a:lnTo>
                      <a:lnTo>
                        <a:pt x="3" y="6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4" name="Freeform 437"/>
                <p:cNvSpPr/>
                <p:nvPr/>
              </p:nvSpPr>
              <p:spPr>
                <a:xfrm>
                  <a:off x="475" y="1373"/>
                  <a:ext cx="44" cy="24"/>
                </a:xfrm>
                <a:custGeom>
                  <a:avLst/>
                  <a:gdLst>
                    <a:gd name="txL" fmla="*/ 0 w 36"/>
                    <a:gd name="txT" fmla="*/ 0 h 20"/>
                    <a:gd name="txR" fmla="*/ 36 w 36"/>
                    <a:gd name="txB" fmla="*/ 20 h 20"/>
                  </a:gdLst>
                  <a:ahLst/>
                  <a:cxnLst>
                    <a:cxn ang="0">
                      <a:pos x="119" y="12"/>
                    </a:cxn>
                    <a:cxn ang="0">
                      <a:pos x="83" y="20"/>
                    </a:cxn>
                    <a:cxn ang="0">
                      <a:pos x="73" y="60"/>
                    </a:cxn>
                    <a:cxn ang="0">
                      <a:pos x="40" y="53"/>
                    </a:cxn>
                    <a:cxn ang="0">
                      <a:pos x="13" y="60"/>
                    </a:cxn>
                    <a:cxn ang="0">
                      <a:pos x="0" y="41"/>
                    </a:cxn>
                    <a:cxn ang="0">
                      <a:pos x="11" y="17"/>
                    </a:cxn>
                    <a:cxn ang="0">
                      <a:pos x="114" y="0"/>
                    </a:cxn>
                    <a:cxn ang="0">
                      <a:pos x="121" y="2"/>
                    </a:cxn>
                    <a:cxn ang="0">
                      <a:pos x="119" y="12"/>
                    </a:cxn>
                  </a:cxnLst>
                  <a:rect l="txL" t="txT" r="txR" b="txB"/>
                  <a:pathLst>
                    <a:path w="36" h="20">
                      <a:moveTo>
                        <a:pt x="35" y="4"/>
                      </a:moveTo>
                      <a:lnTo>
                        <a:pt x="25" y="7"/>
                      </a:lnTo>
                      <a:lnTo>
                        <a:pt x="22" y="20"/>
                      </a:lnTo>
                      <a:lnTo>
                        <a:pt x="12" y="18"/>
                      </a:lnTo>
                      <a:lnTo>
                        <a:pt x="4" y="20"/>
                      </a:lnTo>
                      <a:lnTo>
                        <a:pt x="0" y="13"/>
                      </a:lnTo>
                      <a:lnTo>
                        <a:pt x="3" y="6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5" y="4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5" name="Freeform 438"/>
                <p:cNvSpPr/>
                <p:nvPr/>
              </p:nvSpPr>
              <p:spPr>
                <a:xfrm>
                  <a:off x="480" y="1373"/>
                  <a:ext cx="93" cy="79"/>
                </a:xfrm>
                <a:custGeom>
                  <a:avLst/>
                  <a:gdLst>
                    <a:gd name="txL" fmla="*/ 0 w 76"/>
                    <a:gd name="txT" fmla="*/ 0 h 65"/>
                    <a:gd name="txR" fmla="*/ 76 w 76"/>
                    <a:gd name="txB" fmla="*/ 65 h 65"/>
                  </a:gdLst>
                  <a:ahLst/>
                  <a:cxnLst>
                    <a:cxn ang="0">
                      <a:pos x="109" y="0"/>
                    </a:cxn>
                    <a:cxn ang="0">
                      <a:pos x="181" y="49"/>
                    </a:cxn>
                    <a:cxn ang="0">
                      <a:pos x="229" y="41"/>
                    </a:cxn>
                    <a:cxn ang="0">
                      <a:pos x="229" y="63"/>
                    </a:cxn>
                    <a:cxn ang="0">
                      <a:pos x="255" y="77"/>
                    </a:cxn>
                    <a:cxn ang="0">
                      <a:pos x="244" y="77"/>
                    </a:cxn>
                    <a:cxn ang="0">
                      <a:pos x="239" y="89"/>
                    </a:cxn>
                    <a:cxn ang="0">
                      <a:pos x="229" y="95"/>
                    </a:cxn>
                    <a:cxn ang="0">
                      <a:pos x="213" y="77"/>
                    </a:cxn>
                    <a:cxn ang="0">
                      <a:pos x="147" y="63"/>
                    </a:cxn>
                    <a:cxn ang="0">
                      <a:pos x="109" y="77"/>
                    </a:cxn>
                    <a:cxn ang="0">
                      <a:pos x="98" y="63"/>
                    </a:cxn>
                    <a:cxn ang="0">
                      <a:pos x="87" y="84"/>
                    </a:cxn>
                    <a:cxn ang="0">
                      <a:pos x="100" y="101"/>
                    </a:cxn>
                    <a:cxn ang="0">
                      <a:pos x="154" y="164"/>
                    </a:cxn>
                    <a:cxn ang="0">
                      <a:pos x="209" y="205"/>
                    </a:cxn>
                    <a:cxn ang="0">
                      <a:pos x="198" y="210"/>
                    </a:cxn>
                    <a:cxn ang="0">
                      <a:pos x="147" y="170"/>
                    </a:cxn>
                    <a:cxn ang="0">
                      <a:pos x="106" y="164"/>
                    </a:cxn>
                    <a:cxn ang="0">
                      <a:pos x="62" y="135"/>
                    </a:cxn>
                    <a:cxn ang="0">
                      <a:pos x="76" y="123"/>
                    </a:cxn>
                    <a:cxn ang="0">
                      <a:pos x="59" y="109"/>
                    </a:cxn>
                    <a:cxn ang="0">
                      <a:pos x="53" y="84"/>
                    </a:cxn>
                    <a:cxn ang="0">
                      <a:pos x="35" y="74"/>
                    </a:cxn>
                    <a:cxn ang="0">
                      <a:pos x="29" y="74"/>
                    </a:cxn>
                    <a:cxn ang="0">
                      <a:pos x="13" y="101"/>
                    </a:cxn>
                    <a:cxn ang="0">
                      <a:pos x="2" y="95"/>
                    </a:cxn>
                    <a:cxn ang="0">
                      <a:pos x="0" y="77"/>
                    </a:cxn>
                    <a:cxn ang="0">
                      <a:pos x="0" y="60"/>
                    </a:cxn>
                    <a:cxn ang="0">
                      <a:pos x="11" y="57"/>
                    </a:cxn>
                    <a:cxn ang="0">
                      <a:pos x="33" y="49"/>
                    </a:cxn>
                    <a:cxn ang="0">
                      <a:pos x="62" y="57"/>
                    </a:cxn>
                    <a:cxn ang="0">
                      <a:pos x="80" y="16"/>
                    </a:cxn>
                    <a:cxn ang="0">
                      <a:pos x="109" y="2"/>
                    </a:cxn>
                    <a:cxn ang="0">
                      <a:pos x="109" y="0"/>
                    </a:cxn>
                  </a:cxnLst>
                  <a:rect l="txL" t="txT" r="txR" b="txB"/>
                  <a:pathLst>
                    <a:path w="76" h="65">
                      <a:moveTo>
                        <a:pt x="33" y="0"/>
                      </a:moveTo>
                      <a:lnTo>
                        <a:pt x="54" y="15"/>
                      </a:lnTo>
                      <a:lnTo>
                        <a:pt x="68" y="13"/>
                      </a:lnTo>
                      <a:lnTo>
                        <a:pt x="68" y="20"/>
                      </a:lnTo>
                      <a:lnTo>
                        <a:pt x="76" y="24"/>
                      </a:lnTo>
                      <a:lnTo>
                        <a:pt x="73" y="24"/>
                      </a:lnTo>
                      <a:lnTo>
                        <a:pt x="71" y="27"/>
                      </a:lnTo>
                      <a:lnTo>
                        <a:pt x="68" y="30"/>
                      </a:lnTo>
                      <a:lnTo>
                        <a:pt x="64" y="24"/>
                      </a:lnTo>
                      <a:lnTo>
                        <a:pt x="43" y="20"/>
                      </a:lnTo>
                      <a:lnTo>
                        <a:pt x="33" y="24"/>
                      </a:lnTo>
                      <a:lnTo>
                        <a:pt x="29" y="20"/>
                      </a:lnTo>
                      <a:lnTo>
                        <a:pt x="25" y="26"/>
                      </a:lnTo>
                      <a:lnTo>
                        <a:pt x="30" y="31"/>
                      </a:lnTo>
                      <a:lnTo>
                        <a:pt x="46" y="51"/>
                      </a:lnTo>
                      <a:lnTo>
                        <a:pt x="62" y="63"/>
                      </a:lnTo>
                      <a:lnTo>
                        <a:pt x="59" y="65"/>
                      </a:lnTo>
                      <a:lnTo>
                        <a:pt x="43" y="53"/>
                      </a:lnTo>
                      <a:lnTo>
                        <a:pt x="31" y="51"/>
                      </a:lnTo>
                      <a:lnTo>
                        <a:pt x="19" y="42"/>
                      </a:lnTo>
                      <a:lnTo>
                        <a:pt x="23" y="38"/>
                      </a:lnTo>
                      <a:lnTo>
                        <a:pt x="17" y="34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3" y="17"/>
                      </a:lnTo>
                      <a:lnTo>
                        <a:pt x="10" y="15"/>
                      </a:lnTo>
                      <a:lnTo>
                        <a:pt x="19" y="17"/>
                      </a:lnTo>
                      <a:lnTo>
                        <a:pt x="24" y="5"/>
                      </a:lnTo>
                      <a:lnTo>
                        <a:pt x="33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6" name="Freeform 439"/>
                <p:cNvSpPr/>
                <p:nvPr/>
              </p:nvSpPr>
              <p:spPr>
                <a:xfrm>
                  <a:off x="480" y="1373"/>
                  <a:ext cx="93" cy="79"/>
                </a:xfrm>
                <a:custGeom>
                  <a:avLst/>
                  <a:gdLst>
                    <a:gd name="txL" fmla="*/ 0 w 76"/>
                    <a:gd name="txT" fmla="*/ 0 h 65"/>
                    <a:gd name="txR" fmla="*/ 76 w 76"/>
                    <a:gd name="txB" fmla="*/ 65 h 65"/>
                  </a:gdLst>
                  <a:ahLst/>
                  <a:cxnLst>
                    <a:cxn ang="0">
                      <a:pos x="109" y="0"/>
                    </a:cxn>
                    <a:cxn ang="0">
                      <a:pos x="181" y="49"/>
                    </a:cxn>
                    <a:cxn ang="0">
                      <a:pos x="229" y="41"/>
                    </a:cxn>
                    <a:cxn ang="0">
                      <a:pos x="229" y="63"/>
                    </a:cxn>
                    <a:cxn ang="0">
                      <a:pos x="255" y="77"/>
                    </a:cxn>
                    <a:cxn ang="0">
                      <a:pos x="244" y="77"/>
                    </a:cxn>
                    <a:cxn ang="0">
                      <a:pos x="239" y="89"/>
                    </a:cxn>
                    <a:cxn ang="0">
                      <a:pos x="229" y="95"/>
                    </a:cxn>
                    <a:cxn ang="0">
                      <a:pos x="213" y="77"/>
                    </a:cxn>
                    <a:cxn ang="0">
                      <a:pos x="147" y="63"/>
                    </a:cxn>
                    <a:cxn ang="0">
                      <a:pos x="109" y="77"/>
                    </a:cxn>
                    <a:cxn ang="0">
                      <a:pos x="98" y="63"/>
                    </a:cxn>
                    <a:cxn ang="0">
                      <a:pos x="87" y="84"/>
                    </a:cxn>
                    <a:cxn ang="0">
                      <a:pos x="100" y="101"/>
                    </a:cxn>
                    <a:cxn ang="0">
                      <a:pos x="154" y="164"/>
                    </a:cxn>
                    <a:cxn ang="0">
                      <a:pos x="209" y="205"/>
                    </a:cxn>
                    <a:cxn ang="0">
                      <a:pos x="198" y="210"/>
                    </a:cxn>
                    <a:cxn ang="0">
                      <a:pos x="147" y="170"/>
                    </a:cxn>
                    <a:cxn ang="0">
                      <a:pos x="106" y="164"/>
                    </a:cxn>
                    <a:cxn ang="0">
                      <a:pos x="62" y="135"/>
                    </a:cxn>
                    <a:cxn ang="0">
                      <a:pos x="76" y="123"/>
                    </a:cxn>
                    <a:cxn ang="0">
                      <a:pos x="59" y="109"/>
                    </a:cxn>
                    <a:cxn ang="0">
                      <a:pos x="53" y="84"/>
                    </a:cxn>
                    <a:cxn ang="0">
                      <a:pos x="35" y="74"/>
                    </a:cxn>
                    <a:cxn ang="0">
                      <a:pos x="29" y="74"/>
                    </a:cxn>
                    <a:cxn ang="0">
                      <a:pos x="13" y="101"/>
                    </a:cxn>
                    <a:cxn ang="0">
                      <a:pos x="2" y="95"/>
                    </a:cxn>
                    <a:cxn ang="0">
                      <a:pos x="0" y="77"/>
                    </a:cxn>
                    <a:cxn ang="0">
                      <a:pos x="0" y="60"/>
                    </a:cxn>
                    <a:cxn ang="0">
                      <a:pos x="11" y="57"/>
                    </a:cxn>
                    <a:cxn ang="0">
                      <a:pos x="33" y="49"/>
                    </a:cxn>
                    <a:cxn ang="0">
                      <a:pos x="62" y="57"/>
                    </a:cxn>
                    <a:cxn ang="0">
                      <a:pos x="80" y="16"/>
                    </a:cxn>
                    <a:cxn ang="0">
                      <a:pos x="109" y="2"/>
                    </a:cxn>
                    <a:cxn ang="0">
                      <a:pos x="109" y="0"/>
                    </a:cxn>
                  </a:cxnLst>
                  <a:rect l="txL" t="txT" r="txR" b="txB"/>
                  <a:pathLst>
                    <a:path w="76" h="65">
                      <a:moveTo>
                        <a:pt x="33" y="0"/>
                      </a:moveTo>
                      <a:lnTo>
                        <a:pt x="54" y="15"/>
                      </a:lnTo>
                      <a:lnTo>
                        <a:pt x="68" y="13"/>
                      </a:lnTo>
                      <a:lnTo>
                        <a:pt x="68" y="20"/>
                      </a:lnTo>
                      <a:lnTo>
                        <a:pt x="76" y="24"/>
                      </a:lnTo>
                      <a:lnTo>
                        <a:pt x="73" y="24"/>
                      </a:lnTo>
                      <a:lnTo>
                        <a:pt x="71" y="27"/>
                      </a:lnTo>
                      <a:lnTo>
                        <a:pt x="68" y="30"/>
                      </a:lnTo>
                      <a:lnTo>
                        <a:pt x="64" y="24"/>
                      </a:lnTo>
                      <a:lnTo>
                        <a:pt x="43" y="20"/>
                      </a:lnTo>
                      <a:lnTo>
                        <a:pt x="33" y="24"/>
                      </a:lnTo>
                      <a:lnTo>
                        <a:pt x="29" y="20"/>
                      </a:lnTo>
                      <a:lnTo>
                        <a:pt x="25" y="26"/>
                      </a:lnTo>
                      <a:lnTo>
                        <a:pt x="30" y="31"/>
                      </a:lnTo>
                      <a:lnTo>
                        <a:pt x="46" y="51"/>
                      </a:lnTo>
                      <a:lnTo>
                        <a:pt x="62" y="63"/>
                      </a:lnTo>
                      <a:lnTo>
                        <a:pt x="59" y="65"/>
                      </a:lnTo>
                      <a:lnTo>
                        <a:pt x="43" y="53"/>
                      </a:lnTo>
                      <a:lnTo>
                        <a:pt x="31" y="51"/>
                      </a:lnTo>
                      <a:lnTo>
                        <a:pt x="19" y="42"/>
                      </a:lnTo>
                      <a:lnTo>
                        <a:pt x="23" y="38"/>
                      </a:lnTo>
                      <a:lnTo>
                        <a:pt x="17" y="34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3" y="17"/>
                      </a:lnTo>
                      <a:lnTo>
                        <a:pt x="10" y="15"/>
                      </a:lnTo>
                      <a:lnTo>
                        <a:pt x="19" y="17"/>
                      </a:lnTo>
                      <a:lnTo>
                        <a:pt x="24" y="5"/>
                      </a:lnTo>
                      <a:lnTo>
                        <a:pt x="33" y="2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7" name="Freeform 440"/>
                <p:cNvSpPr/>
                <p:nvPr/>
              </p:nvSpPr>
              <p:spPr>
                <a:xfrm>
                  <a:off x="552" y="1439"/>
                  <a:ext cx="31" cy="32"/>
                </a:xfrm>
                <a:custGeom>
                  <a:avLst/>
                  <a:gdLst>
                    <a:gd name="txL" fmla="*/ 0 w 25"/>
                    <a:gd name="txT" fmla="*/ 0 h 26"/>
                    <a:gd name="txR" fmla="*/ 25 w 25"/>
                    <a:gd name="txB" fmla="*/ 26 h 26"/>
                  </a:gdLst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6" y="90"/>
                    </a:cxn>
                    <a:cxn ang="0">
                      <a:pos x="57" y="59"/>
                    </a:cxn>
                    <a:cxn ang="0">
                      <a:pos x="63" y="48"/>
                    </a:cxn>
                    <a:cxn ang="0">
                      <a:pos x="72" y="48"/>
                    </a:cxn>
                    <a:cxn ang="0">
                      <a:pos x="72" y="39"/>
                    </a:cxn>
                    <a:cxn ang="0">
                      <a:pos x="88" y="47"/>
                    </a:cxn>
                    <a:cxn ang="0">
                      <a:pos x="89" y="33"/>
                    </a:cxn>
                    <a:cxn ang="0">
                      <a:pos x="46" y="1"/>
                    </a:cxn>
                    <a:cxn ang="0">
                      <a:pos x="46" y="0"/>
                    </a:cxn>
                    <a:cxn ang="0">
                      <a:pos x="30" y="0"/>
                    </a:cxn>
                    <a:cxn ang="0">
                      <a:pos x="37" y="11"/>
                    </a:cxn>
                    <a:cxn ang="0">
                      <a:pos x="14" y="0"/>
                    </a:cxn>
                    <a:cxn ang="0">
                      <a:pos x="2" y="1"/>
                    </a:cxn>
                    <a:cxn ang="0">
                      <a:pos x="17" y="14"/>
                    </a:cxn>
                    <a:cxn ang="0">
                      <a:pos x="0" y="26"/>
                    </a:cxn>
                    <a:cxn ang="0">
                      <a:pos x="1" y="47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25" h="26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2" y="26"/>
                      </a:lnTo>
                      <a:lnTo>
                        <a:pt x="15" y="17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0" y="11"/>
                      </a:lnTo>
                      <a:lnTo>
                        <a:pt x="24" y="13"/>
                      </a:lnTo>
                      <a:lnTo>
                        <a:pt x="25" y="1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8" name="Freeform 441"/>
                <p:cNvSpPr/>
                <p:nvPr/>
              </p:nvSpPr>
              <p:spPr>
                <a:xfrm>
                  <a:off x="552" y="1439"/>
                  <a:ext cx="31" cy="32"/>
                </a:xfrm>
                <a:custGeom>
                  <a:avLst/>
                  <a:gdLst>
                    <a:gd name="txL" fmla="*/ 0 w 25"/>
                    <a:gd name="txT" fmla="*/ 0 h 26"/>
                    <a:gd name="txR" fmla="*/ 25 w 25"/>
                    <a:gd name="txB" fmla="*/ 26 h 26"/>
                  </a:gdLst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6" y="90"/>
                    </a:cxn>
                    <a:cxn ang="0">
                      <a:pos x="57" y="59"/>
                    </a:cxn>
                    <a:cxn ang="0">
                      <a:pos x="63" y="48"/>
                    </a:cxn>
                    <a:cxn ang="0">
                      <a:pos x="72" y="48"/>
                    </a:cxn>
                    <a:cxn ang="0">
                      <a:pos x="72" y="39"/>
                    </a:cxn>
                    <a:cxn ang="0">
                      <a:pos x="88" y="47"/>
                    </a:cxn>
                    <a:cxn ang="0">
                      <a:pos x="89" y="33"/>
                    </a:cxn>
                    <a:cxn ang="0">
                      <a:pos x="46" y="1"/>
                    </a:cxn>
                    <a:cxn ang="0">
                      <a:pos x="46" y="0"/>
                    </a:cxn>
                    <a:cxn ang="0">
                      <a:pos x="30" y="0"/>
                    </a:cxn>
                    <a:cxn ang="0">
                      <a:pos x="37" y="11"/>
                    </a:cxn>
                    <a:cxn ang="0">
                      <a:pos x="14" y="0"/>
                    </a:cxn>
                    <a:cxn ang="0">
                      <a:pos x="2" y="1"/>
                    </a:cxn>
                    <a:cxn ang="0">
                      <a:pos x="17" y="14"/>
                    </a:cxn>
                    <a:cxn ang="0">
                      <a:pos x="0" y="26"/>
                    </a:cxn>
                    <a:cxn ang="0">
                      <a:pos x="1" y="47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25" h="26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2" y="26"/>
                      </a:lnTo>
                      <a:lnTo>
                        <a:pt x="15" y="17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0" y="11"/>
                      </a:lnTo>
                      <a:lnTo>
                        <a:pt x="24" y="13"/>
                      </a:lnTo>
                      <a:lnTo>
                        <a:pt x="25" y="1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49" name="Freeform 442"/>
                <p:cNvSpPr/>
                <p:nvPr/>
              </p:nvSpPr>
              <p:spPr>
                <a:xfrm>
                  <a:off x="563" y="1390"/>
                  <a:ext cx="59" cy="76"/>
                </a:xfrm>
                <a:custGeom>
                  <a:avLst/>
                  <a:gdLst>
                    <a:gd name="txL" fmla="*/ 0 w 48"/>
                    <a:gd name="txT" fmla="*/ 0 h 62"/>
                    <a:gd name="txR" fmla="*/ 48 w 48"/>
                    <a:gd name="txB" fmla="*/ 62 h 62"/>
                  </a:gdLst>
                  <a:ahLst/>
                  <a:cxnLst>
                    <a:cxn ang="0">
                      <a:pos x="1" y="59"/>
                    </a:cxn>
                    <a:cxn ang="0">
                      <a:pos x="11" y="48"/>
                    </a:cxn>
                    <a:cxn ang="0">
                      <a:pos x="21" y="48"/>
                    </a:cxn>
                    <a:cxn ang="0">
                      <a:pos x="0" y="33"/>
                    </a:cxn>
                    <a:cxn ang="0">
                      <a:pos x="0" y="11"/>
                    </a:cxn>
                    <a:cxn ang="0">
                      <a:pos x="50" y="0"/>
                    </a:cxn>
                    <a:cxn ang="0">
                      <a:pos x="107" y="63"/>
                    </a:cxn>
                    <a:cxn ang="0">
                      <a:pos x="148" y="77"/>
                    </a:cxn>
                    <a:cxn ang="0">
                      <a:pos x="160" y="107"/>
                    </a:cxn>
                    <a:cxn ang="0">
                      <a:pos x="139" y="124"/>
                    </a:cxn>
                    <a:cxn ang="0">
                      <a:pos x="167" y="161"/>
                    </a:cxn>
                    <a:cxn ang="0">
                      <a:pos x="146" y="181"/>
                    </a:cxn>
                    <a:cxn ang="0">
                      <a:pos x="146" y="197"/>
                    </a:cxn>
                    <a:cxn ang="0">
                      <a:pos x="103" y="197"/>
                    </a:cxn>
                    <a:cxn ang="0">
                      <a:pos x="73" y="211"/>
                    </a:cxn>
                    <a:cxn ang="0">
                      <a:pos x="48" y="194"/>
                    </a:cxn>
                    <a:cxn ang="0">
                      <a:pos x="33" y="181"/>
                    </a:cxn>
                    <a:cxn ang="0">
                      <a:pos x="33" y="170"/>
                    </a:cxn>
                    <a:cxn ang="0">
                      <a:pos x="48" y="178"/>
                    </a:cxn>
                    <a:cxn ang="0">
                      <a:pos x="50" y="170"/>
                    </a:cxn>
                    <a:cxn ang="0">
                      <a:pos x="2" y="137"/>
                    </a:cxn>
                    <a:cxn ang="0">
                      <a:pos x="2" y="131"/>
                    </a:cxn>
                    <a:cxn ang="0">
                      <a:pos x="21" y="124"/>
                    </a:cxn>
                    <a:cxn ang="0">
                      <a:pos x="11" y="108"/>
                    </a:cxn>
                    <a:cxn ang="0">
                      <a:pos x="21" y="108"/>
                    </a:cxn>
                    <a:cxn ang="0">
                      <a:pos x="21" y="107"/>
                    </a:cxn>
                    <a:cxn ang="0">
                      <a:pos x="1" y="88"/>
                    </a:cxn>
                    <a:cxn ang="0">
                      <a:pos x="21" y="60"/>
                    </a:cxn>
                    <a:cxn ang="0">
                      <a:pos x="1" y="59"/>
                    </a:cxn>
                  </a:cxnLst>
                  <a:rect l="txL" t="txT" r="txR" b="txB"/>
                  <a:pathLst>
                    <a:path w="48" h="62">
                      <a:moveTo>
                        <a:pt x="1" y="17"/>
                      </a:move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31" y="19"/>
                      </a:lnTo>
                      <a:lnTo>
                        <a:pt x="43" y="23"/>
                      </a:lnTo>
                      <a:lnTo>
                        <a:pt x="46" y="31"/>
                      </a:lnTo>
                      <a:lnTo>
                        <a:pt x="41" y="37"/>
                      </a:lnTo>
                      <a:lnTo>
                        <a:pt x="48" y="47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30" y="58"/>
                      </a:lnTo>
                      <a:lnTo>
                        <a:pt x="21" y="62"/>
                      </a:lnTo>
                      <a:lnTo>
                        <a:pt x="14" y="57"/>
                      </a:lnTo>
                      <a:lnTo>
                        <a:pt x="10" y="54"/>
                      </a:lnTo>
                      <a:lnTo>
                        <a:pt x="10" y="50"/>
                      </a:lnTo>
                      <a:lnTo>
                        <a:pt x="14" y="52"/>
                      </a:lnTo>
                      <a:lnTo>
                        <a:pt x="15" y="50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6" y="37"/>
                      </a:lnTo>
                      <a:lnTo>
                        <a:pt x="3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1" y="26"/>
                      </a:lnTo>
                      <a:lnTo>
                        <a:pt x="6" y="18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0" name="Freeform 443"/>
                <p:cNvSpPr/>
                <p:nvPr/>
              </p:nvSpPr>
              <p:spPr>
                <a:xfrm>
                  <a:off x="563" y="1390"/>
                  <a:ext cx="59" cy="76"/>
                </a:xfrm>
                <a:custGeom>
                  <a:avLst/>
                  <a:gdLst>
                    <a:gd name="txL" fmla="*/ 0 w 48"/>
                    <a:gd name="txT" fmla="*/ 0 h 62"/>
                    <a:gd name="txR" fmla="*/ 48 w 48"/>
                    <a:gd name="txB" fmla="*/ 62 h 62"/>
                  </a:gdLst>
                  <a:ahLst/>
                  <a:cxnLst>
                    <a:cxn ang="0">
                      <a:pos x="1" y="59"/>
                    </a:cxn>
                    <a:cxn ang="0">
                      <a:pos x="11" y="48"/>
                    </a:cxn>
                    <a:cxn ang="0">
                      <a:pos x="21" y="48"/>
                    </a:cxn>
                    <a:cxn ang="0">
                      <a:pos x="0" y="33"/>
                    </a:cxn>
                    <a:cxn ang="0">
                      <a:pos x="0" y="11"/>
                    </a:cxn>
                    <a:cxn ang="0">
                      <a:pos x="50" y="0"/>
                    </a:cxn>
                    <a:cxn ang="0">
                      <a:pos x="107" y="63"/>
                    </a:cxn>
                    <a:cxn ang="0">
                      <a:pos x="148" y="77"/>
                    </a:cxn>
                    <a:cxn ang="0">
                      <a:pos x="160" y="107"/>
                    </a:cxn>
                    <a:cxn ang="0">
                      <a:pos x="139" y="124"/>
                    </a:cxn>
                    <a:cxn ang="0">
                      <a:pos x="167" y="161"/>
                    </a:cxn>
                    <a:cxn ang="0">
                      <a:pos x="146" y="181"/>
                    </a:cxn>
                    <a:cxn ang="0">
                      <a:pos x="146" y="197"/>
                    </a:cxn>
                    <a:cxn ang="0">
                      <a:pos x="103" y="197"/>
                    </a:cxn>
                    <a:cxn ang="0">
                      <a:pos x="73" y="211"/>
                    </a:cxn>
                    <a:cxn ang="0">
                      <a:pos x="48" y="194"/>
                    </a:cxn>
                    <a:cxn ang="0">
                      <a:pos x="33" y="181"/>
                    </a:cxn>
                    <a:cxn ang="0">
                      <a:pos x="33" y="170"/>
                    </a:cxn>
                    <a:cxn ang="0">
                      <a:pos x="48" y="178"/>
                    </a:cxn>
                    <a:cxn ang="0">
                      <a:pos x="50" y="170"/>
                    </a:cxn>
                    <a:cxn ang="0">
                      <a:pos x="2" y="137"/>
                    </a:cxn>
                    <a:cxn ang="0">
                      <a:pos x="2" y="131"/>
                    </a:cxn>
                    <a:cxn ang="0">
                      <a:pos x="21" y="124"/>
                    </a:cxn>
                    <a:cxn ang="0">
                      <a:pos x="11" y="108"/>
                    </a:cxn>
                    <a:cxn ang="0">
                      <a:pos x="21" y="108"/>
                    </a:cxn>
                    <a:cxn ang="0">
                      <a:pos x="21" y="107"/>
                    </a:cxn>
                    <a:cxn ang="0">
                      <a:pos x="1" y="88"/>
                    </a:cxn>
                    <a:cxn ang="0">
                      <a:pos x="21" y="60"/>
                    </a:cxn>
                    <a:cxn ang="0">
                      <a:pos x="1" y="59"/>
                    </a:cxn>
                  </a:cxnLst>
                  <a:rect l="txL" t="txT" r="txR" b="txB"/>
                  <a:pathLst>
                    <a:path w="48" h="62">
                      <a:moveTo>
                        <a:pt x="1" y="17"/>
                      </a:move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31" y="19"/>
                      </a:lnTo>
                      <a:lnTo>
                        <a:pt x="43" y="23"/>
                      </a:lnTo>
                      <a:lnTo>
                        <a:pt x="46" y="31"/>
                      </a:lnTo>
                      <a:lnTo>
                        <a:pt x="41" y="37"/>
                      </a:lnTo>
                      <a:lnTo>
                        <a:pt x="48" y="47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30" y="58"/>
                      </a:lnTo>
                      <a:lnTo>
                        <a:pt x="21" y="62"/>
                      </a:lnTo>
                      <a:lnTo>
                        <a:pt x="14" y="57"/>
                      </a:lnTo>
                      <a:lnTo>
                        <a:pt x="10" y="54"/>
                      </a:lnTo>
                      <a:lnTo>
                        <a:pt x="10" y="50"/>
                      </a:lnTo>
                      <a:lnTo>
                        <a:pt x="14" y="52"/>
                      </a:lnTo>
                      <a:lnTo>
                        <a:pt x="15" y="50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6" y="37"/>
                      </a:lnTo>
                      <a:lnTo>
                        <a:pt x="3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1" y="26"/>
                      </a:lnTo>
                      <a:lnTo>
                        <a:pt x="6" y="18"/>
                      </a:lnTo>
                      <a:lnTo>
                        <a:pt x="1" y="17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1" name="Freeform 444"/>
                <p:cNvSpPr/>
                <p:nvPr/>
              </p:nvSpPr>
              <p:spPr>
                <a:xfrm>
                  <a:off x="586" y="1460"/>
                  <a:ext cx="37" cy="30"/>
                </a:xfrm>
                <a:custGeom>
                  <a:avLst/>
                  <a:gdLst>
                    <a:gd name="txL" fmla="*/ 0 w 30"/>
                    <a:gd name="txT" fmla="*/ 0 h 25"/>
                    <a:gd name="txR" fmla="*/ 30 w 30"/>
                    <a:gd name="txB" fmla="*/ 25 h 25"/>
                  </a:gdLst>
                  <a:ahLst/>
                  <a:cxnLst>
                    <a:cxn ang="0">
                      <a:pos x="21" y="74"/>
                    </a:cxn>
                    <a:cxn ang="0">
                      <a:pos x="0" y="50"/>
                    </a:cxn>
                    <a:cxn ang="0">
                      <a:pos x="0" y="14"/>
                    </a:cxn>
                    <a:cxn ang="0">
                      <a:pos x="35" y="0"/>
                    </a:cxn>
                    <a:cxn ang="0">
                      <a:pos x="80" y="0"/>
                    </a:cxn>
                    <a:cxn ang="0">
                      <a:pos x="80" y="12"/>
                    </a:cxn>
                    <a:cxn ang="0">
                      <a:pos x="102" y="20"/>
                    </a:cxn>
                    <a:cxn ang="0">
                      <a:pos x="106" y="50"/>
                    </a:cxn>
                    <a:cxn ang="0">
                      <a:pos x="21" y="74"/>
                    </a:cxn>
                  </a:cxnLst>
                  <a:rect l="txL" t="txT" r="txR" b="txB"/>
                  <a:pathLst>
                    <a:path w="30" h="25">
                      <a:moveTo>
                        <a:pt x="6" y="25"/>
                      </a:move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9" y="7"/>
                      </a:lnTo>
                      <a:lnTo>
                        <a:pt x="30" y="17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2" name="Freeform 445"/>
                <p:cNvSpPr/>
                <p:nvPr/>
              </p:nvSpPr>
              <p:spPr>
                <a:xfrm>
                  <a:off x="586" y="1460"/>
                  <a:ext cx="37" cy="30"/>
                </a:xfrm>
                <a:custGeom>
                  <a:avLst/>
                  <a:gdLst>
                    <a:gd name="txL" fmla="*/ 0 w 30"/>
                    <a:gd name="txT" fmla="*/ 0 h 25"/>
                    <a:gd name="txR" fmla="*/ 30 w 30"/>
                    <a:gd name="txB" fmla="*/ 25 h 25"/>
                  </a:gdLst>
                  <a:ahLst/>
                  <a:cxnLst>
                    <a:cxn ang="0">
                      <a:pos x="21" y="74"/>
                    </a:cxn>
                    <a:cxn ang="0">
                      <a:pos x="0" y="50"/>
                    </a:cxn>
                    <a:cxn ang="0">
                      <a:pos x="0" y="14"/>
                    </a:cxn>
                    <a:cxn ang="0">
                      <a:pos x="35" y="0"/>
                    </a:cxn>
                    <a:cxn ang="0">
                      <a:pos x="80" y="0"/>
                    </a:cxn>
                    <a:cxn ang="0">
                      <a:pos x="80" y="12"/>
                    </a:cxn>
                    <a:cxn ang="0">
                      <a:pos x="102" y="20"/>
                    </a:cxn>
                    <a:cxn ang="0">
                      <a:pos x="106" y="50"/>
                    </a:cxn>
                    <a:cxn ang="0">
                      <a:pos x="21" y="74"/>
                    </a:cxn>
                  </a:cxnLst>
                  <a:rect l="txL" t="txT" r="txR" b="txB"/>
                  <a:pathLst>
                    <a:path w="30" h="25">
                      <a:moveTo>
                        <a:pt x="6" y="25"/>
                      </a:move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9" y="7"/>
                      </a:lnTo>
                      <a:lnTo>
                        <a:pt x="30" y="17"/>
                      </a:lnTo>
                      <a:lnTo>
                        <a:pt x="6" y="2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3" name="Freeform 446"/>
                <p:cNvSpPr/>
                <p:nvPr/>
              </p:nvSpPr>
              <p:spPr>
                <a:xfrm>
                  <a:off x="474" y="1919"/>
                  <a:ext cx="34" cy="23"/>
                </a:xfrm>
                <a:custGeom>
                  <a:avLst/>
                  <a:gdLst>
                    <a:gd name="txL" fmla="*/ 0 w 28"/>
                    <a:gd name="txT" fmla="*/ 0 h 19"/>
                    <a:gd name="txR" fmla="*/ 28 w 28"/>
                    <a:gd name="txB" fmla="*/ 19 h 19"/>
                  </a:gdLst>
                  <a:ahLst/>
                  <a:cxnLst>
                    <a:cxn ang="0">
                      <a:pos x="0" y="0"/>
                    </a:cxn>
                    <a:cxn ang="0">
                      <a:pos x="47" y="61"/>
                    </a:cxn>
                    <a:cxn ang="0">
                      <a:pos x="78" y="44"/>
                    </a:cxn>
                    <a:cxn ang="0">
                      <a:pos x="90" y="28"/>
                    </a:cxn>
                    <a:cxn ang="0">
                      <a:pos x="47" y="27"/>
                    </a:cxn>
                    <a:cxn ang="0">
                      <a:pos x="28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8" h="19">
                      <a:moveTo>
                        <a:pt x="0" y="0"/>
                      </a:moveTo>
                      <a:lnTo>
                        <a:pt x="14" y="19"/>
                      </a:lnTo>
                      <a:lnTo>
                        <a:pt x="25" y="14"/>
                      </a:lnTo>
                      <a:lnTo>
                        <a:pt x="28" y="9"/>
                      </a:lnTo>
                      <a:lnTo>
                        <a:pt x="14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4" name="Freeform 447"/>
                <p:cNvSpPr/>
                <p:nvPr/>
              </p:nvSpPr>
              <p:spPr>
                <a:xfrm>
                  <a:off x="474" y="1919"/>
                  <a:ext cx="34" cy="23"/>
                </a:xfrm>
                <a:custGeom>
                  <a:avLst/>
                  <a:gdLst>
                    <a:gd name="txL" fmla="*/ 0 w 28"/>
                    <a:gd name="txT" fmla="*/ 0 h 19"/>
                    <a:gd name="txR" fmla="*/ 28 w 28"/>
                    <a:gd name="txB" fmla="*/ 19 h 19"/>
                  </a:gdLst>
                  <a:ahLst/>
                  <a:cxnLst>
                    <a:cxn ang="0">
                      <a:pos x="0" y="0"/>
                    </a:cxn>
                    <a:cxn ang="0">
                      <a:pos x="47" y="61"/>
                    </a:cxn>
                    <a:cxn ang="0">
                      <a:pos x="78" y="44"/>
                    </a:cxn>
                    <a:cxn ang="0">
                      <a:pos x="90" y="28"/>
                    </a:cxn>
                    <a:cxn ang="0">
                      <a:pos x="47" y="27"/>
                    </a:cxn>
                    <a:cxn ang="0">
                      <a:pos x="28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8" h="19">
                      <a:moveTo>
                        <a:pt x="0" y="0"/>
                      </a:moveTo>
                      <a:lnTo>
                        <a:pt x="14" y="19"/>
                      </a:lnTo>
                      <a:lnTo>
                        <a:pt x="25" y="14"/>
                      </a:lnTo>
                      <a:lnTo>
                        <a:pt x="28" y="9"/>
                      </a:lnTo>
                      <a:lnTo>
                        <a:pt x="14" y="8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5" name="Freeform 448"/>
                <p:cNvSpPr/>
                <p:nvPr/>
              </p:nvSpPr>
              <p:spPr>
                <a:xfrm>
                  <a:off x="762" y="2114"/>
                  <a:ext cx="39" cy="40"/>
                </a:xfrm>
                <a:custGeom>
                  <a:avLst/>
                  <a:gdLst>
                    <a:gd name="txL" fmla="*/ 0 w 32"/>
                    <a:gd name="txT" fmla="*/ 0 h 33"/>
                    <a:gd name="txR" fmla="*/ 32 w 32"/>
                    <a:gd name="txB" fmla="*/ 33 h 33"/>
                  </a:gdLst>
                  <a:ahLst/>
                  <a:cxnLst>
                    <a:cxn ang="0">
                      <a:pos x="0" y="78"/>
                    </a:cxn>
                    <a:cxn ang="0">
                      <a:pos x="1" y="103"/>
                    </a:cxn>
                    <a:cxn ang="0">
                      <a:pos x="20" y="91"/>
                    </a:cxn>
                    <a:cxn ang="0">
                      <a:pos x="73" y="95"/>
                    </a:cxn>
                    <a:cxn ang="0">
                      <a:pos x="88" y="84"/>
                    </a:cxn>
                    <a:cxn ang="0">
                      <a:pos x="60" y="78"/>
                    </a:cxn>
                    <a:cxn ang="0">
                      <a:pos x="106" y="22"/>
                    </a:cxn>
                    <a:cxn ang="0">
                      <a:pos x="94" y="2"/>
                    </a:cxn>
                    <a:cxn ang="0">
                      <a:pos x="52" y="0"/>
                    </a:cxn>
                    <a:cxn ang="0">
                      <a:pos x="1" y="12"/>
                    </a:cxn>
                    <a:cxn ang="0">
                      <a:pos x="0" y="78"/>
                    </a:cxn>
                  </a:cxnLst>
                  <a:rect l="txL" t="txT" r="txR" b="txB"/>
                  <a:pathLst>
                    <a:path w="32" h="33">
                      <a:moveTo>
                        <a:pt x="0" y="25"/>
                      </a:moveTo>
                      <a:lnTo>
                        <a:pt x="1" y="33"/>
                      </a:lnTo>
                      <a:lnTo>
                        <a:pt x="6" y="29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18" y="25"/>
                      </a:lnTo>
                      <a:lnTo>
                        <a:pt x="32" y="7"/>
                      </a:lnTo>
                      <a:lnTo>
                        <a:pt x="29" y="2"/>
                      </a:lnTo>
                      <a:lnTo>
                        <a:pt x="16" y="0"/>
                      </a:lnTo>
                      <a:lnTo>
                        <a:pt x="1" y="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6" name="Freeform 449"/>
                <p:cNvSpPr/>
                <p:nvPr/>
              </p:nvSpPr>
              <p:spPr>
                <a:xfrm>
                  <a:off x="762" y="2114"/>
                  <a:ext cx="39" cy="40"/>
                </a:xfrm>
                <a:custGeom>
                  <a:avLst/>
                  <a:gdLst>
                    <a:gd name="txL" fmla="*/ 0 w 32"/>
                    <a:gd name="txT" fmla="*/ 0 h 33"/>
                    <a:gd name="txR" fmla="*/ 32 w 32"/>
                    <a:gd name="txB" fmla="*/ 33 h 33"/>
                  </a:gdLst>
                  <a:ahLst/>
                  <a:cxnLst>
                    <a:cxn ang="0">
                      <a:pos x="0" y="78"/>
                    </a:cxn>
                    <a:cxn ang="0">
                      <a:pos x="1" y="103"/>
                    </a:cxn>
                    <a:cxn ang="0">
                      <a:pos x="20" y="91"/>
                    </a:cxn>
                    <a:cxn ang="0">
                      <a:pos x="73" y="95"/>
                    </a:cxn>
                    <a:cxn ang="0">
                      <a:pos x="88" y="84"/>
                    </a:cxn>
                    <a:cxn ang="0">
                      <a:pos x="60" y="78"/>
                    </a:cxn>
                    <a:cxn ang="0">
                      <a:pos x="106" y="22"/>
                    </a:cxn>
                    <a:cxn ang="0">
                      <a:pos x="94" y="2"/>
                    </a:cxn>
                    <a:cxn ang="0">
                      <a:pos x="52" y="0"/>
                    </a:cxn>
                    <a:cxn ang="0">
                      <a:pos x="1" y="12"/>
                    </a:cxn>
                    <a:cxn ang="0">
                      <a:pos x="0" y="78"/>
                    </a:cxn>
                  </a:cxnLst>
                  <a:rect l="txL" t="txT" r="txR" b="txB"/>
                  <a:pathLst>
                    <a:path w="32" h="33">
                      <a:moveTo>
                        <a:pt x="0" y="25"/>
                      </a:moveTo>
                      <a:lnTo>
                        <a:pt x="1" y="33"/>
                      </a:lnTo>
                      <a:lnTo>
                        <a:pt x="6" y="29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18" y="25"/>
                      </a:lnTo>
                      <a:lnTo>
                        <a:pt x="32" y="7"/>
                      </a:lnTo>
                      <a:lnTo>
                        <a:pt x="29" y="2"/>
                      </a:lnTo>
                      <a:lnTo>
                        <a:pt x="16" y="0"/>
                      </a:lnTo>
                      <a:lnTo>
                        <a:pt x="1" y="4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7" name="Freeform 450"/>
                <p:cNvSpPr/>
                <p:nvPr/>
              </p:nvSpPr>
              <p:spPr>
                <a:xfrm>
                  <a:off x="797" y="2251"/>
                  <a:ext cx="25" cy="71"/>
                </a:xfrm>
                <a:custGeom>
                  <a:avLst/>
                  <a:gdLst>
                    <a:gd name="txL" fmla="*/ 0 w 20"/>
                    <a:gd name="txT" fmla="*/ 0 h 58"/>
                    <a:gd name="txR" fmla="*/ 20 w 20"/>
                    <a:gd name="txB" fmla="*/ 58 h 58"/>
                  </a:gdLst>
                  <a:ahLst/>
                  <a:cxnLst>
                    <a:cxn ang="0">
                      <a:pos x="0" y="100"/>
                    </a:cxn>
                    <a:cxn ang="0">
                      <a:pos x="18" y="148"/>
                    </a:cxn>
                    <a:cxn ang="0">
                      <a:pos x="76" y="196"/>
                    </a:cxn>
                    <a:cxn ang="0">
                      <a:pos x="31" y="13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18" y="81"/>
                    </a:cxn>
                    <a:cxn ang="0">
                      <a:pos x="0" y="100"/>
                    </a:cxn>
                  </a:cxnLst>
                  <a:rect l="txL" t="txT" r="txR" b="txB"/>
                  <a:pathLst>
                    <a:path w="20" h="58">
                      <a:moveTo>
                        <a:pt x="0" y="30"/>
                      </a:moveTo>
                      <a:lnTo>
                        <a:pt x="5" y="44"/>
                      </a:lnTo>
                      <a:lnTo>
                        <a:pt x="20" y="58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2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8" name="Freeform 451"/>
                <p:cNvSpPr/>
                <p:nvPr/>
              </p:nvSpPr>
              <p:spPr>
                <a:xfrm>
                  <a:off x="797" y="2251"/>
                  <a:ext cx="25" cy="71"/>
                </a:xfrm>
                <a:custGeom>
                  <a:avLst/>
                  <a:gdLst>
                    <a:gd name="txL" fmla="*/ 0 w 20"/>
                    <a:gd name="txT" fmla="*/ 0 h 58"/>
                    <a:gd name="txR" fmla="*/ 20 w 20"/>
                    <a:gd name="txB" fmla="*/ 58 h 58"/>
                  </a:gdLst>
                  <a:ahLst/>
                  <a:cxnLst>
                    <a:cxn ang="0">
                      <a:pos x="0" y="100"/>
                    </a:cxn>
                    <a:cxn ang="0">
                      <a:pos x="18" y="148"/>
                    </a:cxn>
                    <a:cxn ang="0">
                      <a:pos x="76" y="196"/>
                    </a:cxn>
                    <a:cxn ang="0">
                      <a:pos x="31" y="13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18" y="81"/>
                    </a:cxn>
                    <a:cxn ang="0">
                      <a:pos x="0" y="100"/>
                    </a:cxn>
                  </a:cxnLst>
                  <a:rect l="txL" t="txT" r="txR" b="txB"/>
                  <a:pathLst>
                    <a:path w="20" h="58">
                      <a:moveTo>
                        <a:pt x="0" y="30"/>
                      </a:moveTo>
                      <a:lnTo>
                        <a:pt x="5" y="44"/>
                      </a:lnTo>
                      <a:lnTo>
                        <a:pt x="20" y="58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24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59" name="Freeform 452"/>
                <p:cNvSpPr/>
                <p:nvPr/>
              </p:nvSpPr>
              <p:spPr>
                <a:xfrm>
                  <a:off x="721" y="2163"/>
                  <a:ext cx="30" cy="75"/>
                </a:xfrm>
                <a:custGeom>
                  <a:avLst/>
                  <a:gdLst>
                    <a:gd name="txL" fmla="*/ 0 w 24"/>
                    <a:gd name="txT" fmla="*/ 0 h 62"/>
                    <a:gd name="txR" fmla="*/ 24 w 24"/>
                    <a:gd name="txB" fmla="*/ 62 h 62"/>
                  </a:gdLst>
                  <a:ahLst/>
                  <a:cxnLst>
                    <a:cxn ang="0">
                      <a:pos x="1" y="93"/>
                    </a:cxn>
                    <a:cxn ang="0">
                      <a:pos x="51" y="145"/>
                    </a:cxn>
                    <a:cxn ang="0">
                      <a:pos x="61" y="188"/>
                    </a:cxn>
                    <a:cxn ang="0">
                      <a:pos x="91" y="195"/>
                    </a:cxn>
                    <a:cxn ang="0">
                      <a:pos x="63" y="121"/>
                    </a:cxn>
                    <a:cxn ang="0">
                      <a:pos x="31" y="103"/>
                    </a:cxn>
                    <a:cxn ang="0">
                      <a:pos x="41" y="82"/>
                    </a:cxn>
                    <a:cxn ang="0">
                      <a:pos x="13" y="0"/>
                    </a:cxn>
                    <a:cxn ang="0">
                      <a:pos x="0" y="27"/>
                    </a:cxn>
                    <a:cxn ang="0">
                      <a:pos x="1" y="93"/>
                    </a:cxn>
                  </a:cxnLst>
                  <a:rect l="txL" t="txT" r="txR" b="txB"/>
                  <a:pathLst>
                    <a:path w="24" h="62">
                      <a:moveTo>
                        <a:pt x="1" y="30"/>
                      </a:moveTo>
                      <a:lnTo>
                        <a:pt x="14" y="46"/>
                      </a:lnTo>
                      <a:lnTo>
                        <a:pt x="16" y="60"/>
                      </a:lnTo>
                      <a:lnTo>
                        <a:pt x="24" y="62"/>
                      </a:lnTo>
                      <a:lnTo>
                        <a:pt x="17" y="39"/>
                      </a:lnTo>
                      <a:lnTo>
                        <a:pt x="8" y="33"/>
                      </a:lnTo>
                      <a:lnTo>
                        <a:pt x="11" y="26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" y="30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0" name="Freeform 453"/>
                <p:cNvSpPr/>
                <p:nvPr/>
              </p:nvSpPr>
              <p:spPr>
                <a:xfrm>
                  <a:off x="721" y="2163"/>
                  <a:ext cx="30" cy="75"/>
                </a:xfrm>
                <a:custGeom>
                  <a:avLst/>
                  <a:gdLst>
                    <a:gd name="txL" fmla="*/ 0 w 24"/>
                    <a:gd name="txT" fmla="*/ 0 h 62"/>
                    <a:gd name="txR" fmla="*/ 24 w 24"/>
                    <a:gd name="txB" fmla="*/ 62 h 62"/>
                  </a:gdLst>
                  <a:ahLst/>
                  <a:cxnLst>
                    <a:cxn ang="0">
                      <a:pos x="1" y="93"/>
                    </a:cxn>
                    <a:cxn ang="0">
                      <a:pos x="51" y="145"/>
                    </a:cxn>
                    <a:cxn ang="0">
                      <a:pos x="61" y="188"/>
                    </a:cxn>
                    <a:cxn ang="0">
                      <a:pos x="91" y="195"/>
                    </a:cxn>
                    <a:cxn ang="0">
                      <a:pos x="63" y="121"/>
                    </a:cxn>
                    <a:cxn ang="0">
                      <a:pos x="31" y="103"/>
                    </a:cxn>
                    <a:cxn ang="0">
                      <a:pos x="41" y="82"/>
                    </a:cxn>
                    <a:cxn ang="0">
                      <a:pos x="13" y="0"/>
                    </a:cxn>
                    <a:cxn ang="0">
                      <a:pos x="0" y="27"/>
                    </a:cxn>
                    <a:cxn ang="0">
                      <a:pos x="1" y="93"/>
                    </a:cxn>
                  </a:cxnLst>
                  <a:rect l="txL" t="txT" r="txR" b="txB"/>
                  <a:pathLst>
                    <a:path w="24" h="62">
                      <a:moveTo>
                        <a:pt x="1" y="30"/>
                      </a:moveTo>
                      <a:lnTo>
                        <a:pt x="14" y="46"/>
                      </a:lnTo>
                      <a:lnTo>
                        <a:pt x="16" y="60"/>
                      </a:lnTo>
                      <a:lnTo>
                        <a:pt x="24" y="62"/>
                      </a:lnTo>
                      <a:lnTo>
                        <a:pt x="17" y="39"/>
                      </a:lnTo>
                      <a:lnTo>
                        <a:pt x="8" y="33"/>
                      </a:lnTo>
                      <a:lnTo>
                        <a:pt x="11" y="26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" y="30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1" name="Freeform 454"/>
                <p:cNvSpPr/>
                <p:nvPr/>
              </p:nvSpPr>
              <p:spPr>
                <a:xfrm>
                  <a:off x="697" y="1363"/>
                  <a:ext cx="225" cy="121"/>
                </a:xfrm>
                <a:custGeom>
                  <a:avLst/>
                  <a:gdLst>
                    <a:gd name="txL" fmla="*/ 0 w 184"/>
                    <a:gd name="txT" fmla="*/ 0 h 99"/>
                    <a:gd name="txR" fmla="*/ 184 w 184"/>
                    <a:gd name="txB" fmla="*/ 99 h 99"/>
                  </a:gdLst>
                  <a:ahLst/>
                  <a:cxnLst>
                    <a:cxn ang="0">
                      <a:pos x="391" y="108"/>
                    </a:cxn>
                    <a:cxn ang="0">
                      <a:pos x="344" y="108"/>
                    </a:cxn>
                    <a:cxn ang="0">
                      <a:pos x="302" y="72"/>
                    </a:cxn>
                    <a:cxn ang="0">
                      <a:pos x="432" y="11"/>
                    </a:cxn>
                    <a:cxn ang="0">
                      <a:pos x="494" y="0"/>
                    </a:cxn>
                    <a:cxn ang="0">
                      <a:pos x="511" y="11"/>
                    </a:cxn>
                    <a:cxn ang="0">
                      <a:pos x="441" y="29"/>
                    </a:cxn>
                    <a:cxn ang="0">
                      <a:pos x="465" y="53"/>
                    </a:cxn>
                    <a:cxn ang="0">
                      <a:pos x="429" y="100"/>
                    </a:cxn>
                    <a:cxn ang="0">
                      <a:pos x="394" y="108"/>
                    </a:cxn>
                    <a:cxn ang="0">
                      <a:pos x="394" y="119"/>
                    </a:cxn>
                    <a:cxn ang="0">
                      <a:pos x="408" y="119"/>
                    </a:cxn>
                    <a:cxn ang="0">
                      <a:pos x="591" y="241"/>
                    </a:cxn>
                    <a:cxn ang="0">
                      <a:pos x="615" y="281"/>
                    </a:cxn>
                    <a:cxn ang="0">
                      <a:pos x="610" y="295"/>
                    </a:cxn>
                    <a:cxn ang="0">
                      <a:pos x="539" y="330"/>
                    </a:cxn>
                    <a:cxn ang="0">
                      <a:pos x="421" y="330"/>
                    </a:cxn>
                    <a:cxn ang="0">
                      <a:pos x="328" y="281"/>
                    </a:cxn>
                    <a:cxn ang="0">
                      <a:pos x="243" y="281"/>
                    </a:cxn>
                    <a:cxn ang="0">
                      <a:pos x="149" y="323"/>
                    </a:cxn>
                    <a:cxn ang="0">
                      <a:pos x="100" y="323"/>
                    </a:cxn>
                    <a:cxn ang="0">
                      <a:pos x="48" y="318"/>
                    </a:cxn>
                    <a:cxn ang="0">
                      <a:pos x="27" y="281"/>
                    </a:cxn>
                    <a:cxn ang="0">
                      <a:pos x="0" y="249"/>
                    </a:cxn>
                    <a:cxn ang="0">
                      <a:pos x="16" y="210"/>
                    </a:cxn>
                    <a:cxn ang="0">
                      <a:pos x="48" y="199"/>
                    </a:cxn>
                    <a:cxn ang="0">
                      <a:pos x="49" y="183"/>
                    </a:cxn>
                    <a:cxn ang="0">
                      <a:pos x="49" y="156"/>
                    </a:cxn>
                    <a:cxn ang="0">
                      <a:pos x="83" y="132"/>
                    </a:cxn>
                    <a:cxn ang="0">
                      <a:pos x="93" y="100"/>
                    </a:cxn>
                    <a:cxn ang="0">
                      <a:pos x="88" y="83"/>
                    </a:cxn>
                    <a:cxn ang="0">
                      <a:pos x="114" y="73"/>
                    </a:cxn>
                    <a:cxn ang="0">
                      <a:pos x="146" y="33"/>
                    </a:cxn>
                    <a:cxn ang="0">
                      <a:pos x="197" y="33"/>
                    </a:cxn>
                    <a:cxn ang="0">
                      <a:pos x="182" y="53"/>
                    </a:cxn>
                    <a:cxn ang="0">
                      <a:pos x="270" y="72"/>
                    </a:cxn>
                    <a:cxn ang="0">
                      <a:pos x="221" y="100"/>
                    </a:cxn>
                    <a:cxn ang="0">
                      <a:pos x="260" y="121"/>
                    </a:cxn>
                    <a:cxn ang="0">
                      <a:pos x="257" y="139"/>
                    </a:cxn>
                    <a:cxn ang="0">
                      <a:pos x="270" y="156"/>
                    </a:cxn>
                    <a:cxn ang="0">
                      <a:pos x="347" y="119"/>
                    </a:cxn>
                    <a:cxn ang="0">
                      <a:pos x="391" y="119"/>
                    </a:cxn>
                    <a:cxn ang="0">
                      <a:pos x="391" y="108"/>
                    </a:cxn>
                  </a:cxnLst>
                  <a:rect l="txL" t="txT" r="txR" b="txB"/>
                  <a:pathLst>
                    <a:path w="184" h="99">
                      <a:moveTo>
                        <a:pt x="117" y="32"/>
                      </a:moveTo>
                      <a:lnTo>
                        <a:pt x="103" y="32"/>
                      </a:lnTo>
                      <a:lnTo>
                        <a:pt x="90" y="21"/>
                      </a:lnTo>
                      <a:lnTo>
                        <a:pt x="129" y="3"/>
                      </a:lnTo>
                      <a:lnTo>
                        <a:pt x="148" y="0"/>
                      </a:lnTo>
                      <a:lnTo>
                        <a:pt x="153" y="3"/>
                      </a:lnTo>
                      <a:lnTo>
                        <a:pt x="132" y="9"/>
                      </a:lnTo>
                      <a:lnTo>
                        <a:pt x="139" y="16"/>
                      </a:lnTo>
                      <a:lnTo>
                        <a:pt x="128" y="30"/>
                      </a:lnTo>
                      <a:lnTo>
                        <a:pt x="118" y="32"/>
                      </a:lnTo>
                      <a:lnTo>
                        <a:pt x="118" y="35"/>
                      </a:lnTo>
                      <a:lnTo>
                        <a:pt x="122" y="35"/>
                      </a:lnTo>
                      <a:lnTo>
                        <a:pt x="177" y="72"/>
                      </a:lnTo>
                      <a:lnTo>
                        <a:pt x="184" y="84"/>
                      </a:lnTo>
                      <a:lnTo>
                        <a:pt x="182" y="88"/>
                      </a:lnTo>
                      <a:lnTo>
                        <a:pt x="161" y="99"/>
                      </a:lnTo>
                      <a:lnTo>
                        <a:pt x="126" y="99"/>
                      </a:lnTo>
                      <a:lnTo>
                        <a:pt x="97" y="84"/>
                      </a:lnTo>
                      <a:lnTo>
                        <a:pt x="73" y="84"/>
                      </a:lnTo>
                      <a:lnTo>
                        <a:pt x="45" y="97"/>
                      </a:lnTo>
                      <a:lnTo>
                        <a:pt x="30" y="97"/>
                      </a:lnTo>
                      <a:lnTo>
                        <a:pt x="14" y="95"/>
                      </a:lnTo>
                      <a:lnTo>
                        <a:pt x="8" y="84"/>
                      </a:lnTo>
                      <a:lnTo>
                        <a:pt x="0" y="75"/>
                      </a:lnTo>
                      <a:lnTo>
                        <a:pt x="5" y="63"/>
                      </a:lnTo>
                      <a:lnTo>
                        <a:pt x="14" y="60"/>
                      </a:lnTo>
                      <a:lnTo>
                        <a:pt x="15" y="56"/>
                      </a:lnTo>
                      <a:lnTo>
                        <a:pt x="15" y="47"/>
                      </a:lnTo>
                      <a:lnTo>
                        <a:pt x="25" y="39"/>
                      </a:lnTo>
                      <a:lnTo>
                        <a:pt x="28" y="30"/>
                      </a:lnTo>
                      <a:lnTo>
                        <a:pt x="26" y="25"/>
                      </a:lnTo>
                      <a:lnTo>
                        <a:pt x="34" y="22"/>
                      </a:lnTo>
                      <a:lnTo>
                        <a:pt x="43" y="10"/>
                      </a:lnTo>
                      <a:lnTo>
                        <a:pt x="59" y="10"/>
                      </a:lnTo>
                      <a:lnTo>
                        <a:pt x="55" y="16"/>
                      </a:lnTo>
                      <a:lnTo>
                        <a:pt x="81" y="21"/>
                      </a:lnTo>
                      <a:lnTo>
                        <a:pt x="66" y="30"/>
                      </a:lnTo>
                      <a:lnTo>
                        <a:pt x="78" y="36"/>
                      </a:lnTo>
                      <a:lnTo>
                        <a:pt x="77" y="42"/>
                      </a:lnTo>
                      <a:lnTo>
                        <a:pt x="81" y="47"/>
                      </a:lnTo>
                      <a:lnTo>
                        <a:pt x="104" y="35"/>
                      </a:lnTo>
                      <a:lnTo>
                        <a:pt x="117" y="35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2" name="Freeform 455"/>
                <p:cNvSpPr/>
                <p:nvPr/>
              </p:nvSpPr>
              <p:spPr>
                <a:xfrm>
                  <a:off x="697" y="1363"/>
                  <a:ext cx="225" cy="121"/>
                </a:xfrm>
                <a:custGeom>
                  <a:avLst/>
                  <a:gdLst>
                    <a:gd name="txL" fmla="*/ 0 w 184"/>
                    <a:gd name="txT" fmla="*/ 0 h 99"/>
                    <a:gd name="txR" fmla="*/ 184 w 184"/>
                    <a:gd name="txB" fmla="*/ 99 h 99"/>
                  </a:gdLst>
                  <a:ahLst/>
                  <a:cxnLst>
                    <a:cxn ang="0">
                      <a:pos x="391" y="108"/>
                    </a:cxn>
                    <a:cxn ang="0">
                      <a:pos x="344" y="108"/>
                    </a:cxn>
                    <a:cxn ang="0">
                      <a:pos x="302" y="72"/>
                    </a:cxn>
                    <a:cxn ang="0">
                      <a:pos x="432" y="11"/>
                    </a:cxn>
                    <a:cxn ang="0">
                      <a:pos x="494" y="0"/>
                    </a:cxn>
                    <a:cxn ang="0">
                      <a:pos x="511" y="11"/>
                    </a:cxn>
                    <a:cxn ang="0">
                      <a:pos x="441" y="29"/>
                    </a:cxn>
                    <a:cxn ang="0">
                      <a:pos x="465" y="53"/>
                    </a:cxn>
                    <a:cxn ang="0">
                      <a:pos x="429" y="100"/>
                    </a:cxn>
                    <a:cxn ang="0">
                      <a:pos x="394" y="108"/>
                    </a:cxn>
                    <a:cxn ang="0">
                      <a:pos x="394" y="119"/>
                    </a:cxn>
                    <a:cxn ang="0">
                      <a:pos x="408" y="119"/>
                    </a:cxn>
                    <a:cxn ang="0">
                      <a:pos x="591" y="241"/>
                    </a:cxn>
                    <a:cxn ang="0">
                      <a:pos x="615" y="281"/>
                    </a:cxn>
                    <a:cxn ang="0">
                      <a:pos x="610" y="295"/>
                    </a:cxn>
                    <a:cxn ang="0">
                      <a:pos x="539" y="330"/>
                    </a:cxn>
                    <a:cxn ang="0">
                      <a:pos x="421" y="330"/>
                    </a:cxn>
                    <a:cxn ang="0">
                      <a:pos x="328" y="281"/>
                    </a:cxn>
                    <a:cxn ang="0">
                      <a:pos x="243" y="281"/>
                    </a:cxn>
                    <a:cxn ang="0">
                      <a:pos x="149" y="323"/>
                    </a:cxn>
                    <a:cxn ang="0">
                      <a:pos x="100" y="323"/>
                    </a:cxn>
                    <a:cxn ang="0">
                      <a:pos x="48" y="318"/>
                    </a:cxn>
                    <a:cxn ang="0">
                      <a:pos x="27" y="281"/>
                    </a:cxn>
                    <a:cxn ang="0">
                      <a:pos x="0" y="249"/>
                    </a:cxn>
                    <a:cxn ang="0">
                      <a:pos x="16" y="210"/>
                    </a:cxn>
                    <a:cxn ang="0">
                      <a:pos x="48" y="199"/>
                    </a:cxn>
                    <a:cxn ang="0">
                      <a:pos x="49" y="183"/>
                    </a:cxn>
                    <a:cxn ang="0">
                      <a:pos x="49" y="156"/>
                    </a:cxn>
                    <a:cxn ang="0">
                      <a:pos x="83" y="132"/>
                    </a:cxn>
                    <a:cxn ang="0">
                      <a:pos x="93" y="100"/>
                    </a:cxn>
                    <a:cxn ang="0">
                      <a:pos x="88" y="83"/>
                    </a:cxn>
                    <a:cxn ang="0">
                      <a:pos x="114" y="73"/>
                    </a:cxn>
                    <a:cxn ang="0">
                      <a:pos x="146" y="33"/>
                    </a:cxn>
                    <a:cxn ang="0">
                      <a:pos x="197" y="33"/>
                    </a:cxn>
                    <a:cxn ang="0">
                      <a:pos x="182" y="53"/>
                    </a:cxn>
                    <a:cxn ang="0">
                      <a:pos x="270" y="72"/>
                    </a:cxn>
                    <a:cxn ang="0">
                      <a:pos x="221" y="100"/>
                    </a:cxn>
                    <a:cxn ang="0">
                      <a:pos x="260" y="121"/>
                    </a:cxn>
                    <a:cxn ang="0">
                      <a:pos x="257" y="139"/>
                    </a:cxn>
                    <a:cxn ang="0">
                      <a:pos x="270" y="156"/>
                    </a:cxn>
                    <a:cxn ang="0">
                      <a:pos x="347" y="119"/>
                    </a:cxn>
                    <a:cxn ang="0">
                      <a:pos x="391" y="119"/>
                    </a:cxn>
                    <a:cxn ang="0">
                      <a:pos x="391" y="108"/>
                    </a:cxn>
                  </a:cxnLst>
                  <a:rect l="txL" t="txT" r="txR" b="txB"/>
                  <a:pathLst>
                    <a:path w="184" h="99">
                      <a:moveTo>
                        <a:pt x="117" y="32"/>
                      </a:moveTo>
                      <a:lnTo>
                        <a:pt x="103" y="32"/>
                      </a:lnTo>
                      <a:lnTo>
                        <a:pt x="90" y="21"/>
                      </a:lnTo>
                      <a:lnTo>
                        <a:pt x="129" y="3"/>
                      </a:lnTo>
                      <a:lnTo>
                        <a:pt x="148" y="0"/>
                      </a:lnTo>
                      <a:lnTo>
                        <a:pt x="153" y="3"/>
                      </a:lnTo>
                      <a:lnTo>
                        <a:pt x="132" y="9"/>
                      </a:lnTo>
                      <a:lnTo>
                        <a:pt x="139" y="16"/>
                      </a:lnTo>
                      <a:lnTo>
                        <a:pt x="128" y="30"/>
                      </a:lnTo>
                      <a:lnTo>
                        <a:pt x="118" y="32"/>
                      </a:lnTo>
                      <a:lnTo>
                        <a:pt x="118" y="35"/>
                      </a:lnTo>
                      <a:lnTo>
                        <a:pt x="122" y="35"/>
                      </a:lnTo>
                      <a:lnTo>
                        <a:pt x="177" y="72"/>
                      </a:lnTo>
                      <a:lnTo>
                        <a:pt x="184" y="84"/>
                      </a:lnTo>
                      <a:lnTo>
                        <a:pt x="182" y="88"/>
                      </a:lnTo>
                      <a:lnTo>
                        <a:pt x="161" y="99"/>
                      </a:lnTo>
                      <a:lnTo>
                        <a:pt x="126" y="99"/>
                      </a:lnTo>
                      <a:lnTo>
                        <a:pt x="97" y="84"/>
                      </a:lnTo>
                      <a:lnTo>
                        <a:pt x="73" y="84"/>
                      </a:lnTo>
                      <a:lnTo>
                        <a:pt x="45" y="97"/>
                      </a:lnTo>
                      <a:lnTo>
                        <a:pt x="30" y="97"/>
                      </a:lnTo>
                      <a:lnTo>
                        <a:pt x="14" y="95"/>
                      </a:lnTo>
                      <a:lnTo>
                        <a:pt x="8" y="84"/>
                      </a:lnTo>
                      <a:lnTo>
                        <a:pt x="0" y="75"/>
                      </a:lnTo>
                      <a:lnTo>
                        <a:pt x="5" y="63"/>
                      </a:lnTo>
                      <a:lnTo>
                        <a:pt x="14" y="60"/>
                      </a:lnTo>
                      <a:lnTo>
                        <a:pt x="15" y="56"/>
                      </a:lnTo>
                      <a:lnTo>
                        <a:pt x="15" y="47"/>
                      </a:lnTo>
                      <a:lnTo>
                        <a:pt x="25" y="39"/>
                      </a:lnTo>
                      <a:lnTo>
                        <a:pt x="28" y="30"/>
                      </a:lnTo>
                      <a:lnTo>
                        <a:pt x="26" y="25"/>
                      </a:lnTo>
                      <a:lnTo>
                        <a:pt x="34" y="22"/>
                      </a:lnTo>
                      <a:lnTo>
                        <a:pt x="43" y="10"/>
                      </a:lnTo>
                      <a:lnTo>
                        <a:pt x="59" y="10"/>
                      </a:lnTo>
                      <a:lnTo>
                        <a:pt x="55" y="16"/>
                      </a:lnTo>
                      <a:lnTo>
                        <a:pt x="81" y="21"/>
                      </a:lnTo>
                      <a:lnTo>
                        <a:pt x="66" y="30"/>
                      </a:lnTo>
                      <a:lnTo>
                        <a:pt x="78" y="36"/>
                      </a:lnTo>
                      <a:lnTo>
                        <a:pt x="77" y="42"/>
                      </a:lnTo>
                      <a:lnTo>
                        <a:pt x="81" y="47"/>
                      </a:lnTo>
                      <a:lnTo>
                        <a:pt x="104" y="35"/>
                      </a:lnTo>
                      <a:lnTo>
                        <a:pt x="117" y="35"/>
                      </a:lnTo>
                      <a:lnTo>
                        <a:pt x="117" y="32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3" name="Freeform 456"/>
                <p:cNvSpPr/>
                <p:nvPr/>
              </p:nvSpPr>
              <p:spPr>
                <a:xfrm>
                  <a:off x="1881" y="1168"/>
                  <a:ext cx="98" cy="107"/>
                </a:xfrm>
                <a:custGeom>
                  <a:avLst/>
                  <a:gdLst>
                    <a:gd name="txL" fmla="*/ 0 w 80"/>
                    <a:gd name="txT" fmla="*/ 0 h 87"/>
                    <a:gd name="txR" fmla="*/ 80 w 80"/>
                    <a:gd name="txB" fmla="*/ 87 h 87"/>
                  </a:gdLst>
                  <a:ahLst/>
                  <a:cxnLst>
                    <a:cxn ang="0">
                      <a:pos x="0" y="285"/>
                    </a:cxn>
                    <a:cxn ang="0">
                      <a:pos x="33" y="301"/>
                    </a:cxn>
                    <a:cxn ang="0">
                      <a:pos x="93" y="282"/>
                    </a:cxn>
                    <a:cxn ang="0">
                      <a:pos x="108" y="245"/>
                    </a:cxn>
                    <a:cxn ang="0">
                      <a:pos x="181" y="212"/>
                    </a:cxn>
                    <a:cxn ang="0">
                      <a:pos x="243" y="123"/>
                    </a:cxn>
                    <a:cxn ang="0">
                      <a:pos x="271" y="14"/>
                    </a:cxn>
                    <a:cxn ang="0">
                      <a:pos x="246" y="0"/>
                    </a:cxn>
                    <a:cxn ang="0">
                      <a:pos x="191" y="130"/>
                    </a:cxn>
                    <a:cxn ang="0">
                      <a:pos x="71" y="261"/>
                    </a:cxn>
                    <a:cxn ang="0">
                      <a:pos x="0" y="285"/>
                    </a:cxn>
                  </a:cxnLst>
                  <a:rect l="txL" t="txT" r="txR" b="txB"/>
                  <a:pathLst>
                    <a:path w="80" h="87">
                      <a:moveTo>
                        <a:pt x="0" y="83"/>
                      </a:moveTo>
                      <a:lnTo>
                        <a:pt x="10" y="87"/>
                      </a:lnTo>
                      <a:lnTo>
                        <a:pt x="28" y="81"/>
                      </a:lnTo>
                      <a:lnTo>
                        <a:pt x="32" y="71"/>
                      </a:lnTo>
                      <a:lnTo>
                        <a:pt x="54" y="62"/>
                      </a:lnTo>
                      <a:lnTo>
                        <a:pt x="72" y="36"/>
                      </a:lnTo>
                      <a:lnTo>
                        <a:pt x="80" y="4"/>
                      </a:lnTo>
                      <a:lnTo>
                        <a:pt x="73" y="0"/>
                      </a:lnTo>
                      <a:lnTo>
                        <a:pt x="56" y="37"/>
                      </a:lnTo>
                      <a:lnTo>
                        <a:pt x="20" y="76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4" name="Freeform 457"/>
                <p:cNvSpPr/>
                <p:nvPr/>
              </p:nvSpPr>
              <p:spPr>
                <a:xfrm>
                  <a:off x="1881" y="1168"/>
                  <a:ext cx="98" cy="107"/>
                </a:xfrm>
                <a:custGeom>
                  <a:avLst/>
                  <a:gdLst>
                    <a:gd name="txL" fmla="*/ 0 w 80"/>
                    <a:gd name="txT" fmla="*/ 0 h 87"/>
                    <a:gd name="txR" fmla="*/ 80 w 80"/>
                    <a:gd name="txB" fmla="*/ 87 h 87"/>
                  </a:gdLst>
                  <a:ahLst/>
                  <a:cxnLst>
                    <a:cxn ang="0">
                      <a:pos x="0" y="285"/>
                    </a:cxn>
                    <a:cxn ang="0">
                      <a:pos x="33" y="301"/>
                    </a:cxn>
                    <a:cxn ang="0">
                      <a:pos x="93" y="282"/>
                    </a:cxn>
                    <a:cxn ang="0">
                      <a:pos x="108" y="245"/>
                    </a:cxn>
                    <a:cxn ang="0">
                      <a:pos x="181" y="212"/>
                    </a:cxn>
                    <a:cxn ang="0">
                      <a:pos x="243" y="123"/>
                    </a:cxn>
                    <a:cxn ang="0">
                      <a:pos x="271" y="14"/>
                    </a:cxn>
                    <a:cxn ang="0">
                      <a:pos x="246" y="0"/>
                    </a:cxn>
                    <a:cxn ang="0">
                      <a:pos x="191" y="130"/>
                    </a:cxn>
                    <a:cxn ang="0">
                      <a:pos x="71" y="261"/>
                    </a:cxn>
                    <a:cxn ang="0">
                      <a:pos x="0" y="285"/>
                    </a:cxn>
                  </a:cxnLst>
                  <a:rect l="txL" t="txT" r="txR" b="txB"/>
                  <a:pathLst>
                    <a:path w="80" h="87">
                      <a:moveTo>
                        <a:pt x="0" y="83"/>
                      </a:moveTo>
                      <a:lnTo>
                        <a:pt x="10" y="87"/>
                      </a:lnTo>
                      <a:lnTo>
                        <a:pt x="28" y="81"/>
                      </a:lnTo>
                      <a:lnTo>
                        <a:pt x="32" y="71"/>
                      </a:lnTo>
                      <a:lnTo>
                        <a:pt x="54" y="62"/>
                      </a:lnTo>
                      <a:lnTo>
                        <a:pt x="72" y="36"/>
                      </a:lnTo>
                      <a:lnTo>
                        <a:pt x="80" y="4"/>
                      </a:lnTo>
                      <a:lnTo>
                        <a:pt x="73" y="0"/>
                      </a:lnTo>
                      <a:lnTo>
                        <a:pt x="56" y="37"/>
                      </a:lnTo>
                      <a:lnTo>
                        <a:pt x="20" y="76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5" name="Freeform 458"/>
                <p:cNvSpPr/>
                <p:nvPr/>
              </p:nvSpPr>
              <p:spPr>
                <a:xfrm>
                  <a:off x="1174" y="1374"/>
                  <a:ext cx="55" cy="66"/>
                </a:xfrm>
                <a:custGeom>
                  <a:avLst/>
                  <a:gdLst>
                    <a:gd name="txL" fmla="*/ 0 w 45"/>
                    <a:gd name="txT" fmla="*/ 0 h 54"/>
                    <a:gd name="txR" fmla="*/ 45 w 45"/>
                    <a:gd name="txB" fmla="*/ 54 h 54"/>
                  </a:gdLst>
                  <a:ahLst/>
                  <a:cxnLst>
                    <a:cxn ang="0">
                      <a:pos x="0" y="93"/>
                    </a:cxn>
                    <a:cxn ang="0">
                      <a:pos x="2" y="167"/>
                    </a:cxn>
                    <a:cxn ang="0">
                      <a:pos x="72" y="181"/>
                    </a:cxn>
                    <a:cxn ang="0">
                      <a:pos x="97" y="167"/>
                    </a:cxn>
                    <a:cxn ang="0">
                      <a:pos x="121" y="139"/>
                    </a:cxn>
                    <a:cxn ang="0">
                      <a:pos x="121" y="114"/>
                    </a:cxn>
                    <a:cxn ang="0">
                      <a:pos x="149" y="93"/>
                    </a:cxn>
                    <a:cxn ang="0">
                      <a:pos x="114" y="53"/>
                    </a:cxn>
                    <a:cxn ang="0">
                      <a:pos x="145" y="0"/>
                    </a:cxn>
                    <a:cxn ang="0">
                      <a:pos x="76" y="16"/>
                    </a:cxn>
                    <a:cxn ang="0">
                      <a:pos x="76" y="27"/>
                    </a:cxn>
                    <a:cxn ang="0">
                      <a:pos x="62" y="20"/>
                    </a:cxn>
                    <a:cxn ang="0">
                      <a:pos x="53" y="43"/>
                    </a:cxn>
                    <a:cxn ang="0">
                      <a:pos x="16" y="49"/>
                    </a:cxn>
                    <a:cxn ang="0">
                      <a:pos x="0" y="93"/>
                    </a:cxn>
                  </a:cxnLst>
                  <a:rect l="txL" t="txT" r="txR" b="txB"/>
                  <a:pathLst>
                    <a:path w="45" h="54">
                      <a:moveTo>
                        <a:pt x="0" y="28"/>
                      </a:moveTo>
                      <a:lnTo>
                        <a:pt x="2" y="50"/>
                      </a:lnTo>
                      <a:lnTo>
                        <a:pt x="21" y="54"/>
                      </a:lnTo>
                      <a:lnTo>
                        <a:pt x="29" y="50"/>
                      </a:lnTo>
                      <a:lnTo>
                        <a:pt x="36" y="42"/>
                      </a:lnTo>
                      <a:lnTo>
                        <a:pt x="36" y="34"/>
                      </a:lnTo>
                      <a:lnTo>
                        <a:pt x="45" y="28"/>
                      </a:lnTo>
                      <a:lnTo>
                        <a:pt x="34" y="16"/>
                      </a:lnTo>
                      <a:lnTo>
                        <a:pt x="43" y="0"/>
                      </a:lnTo>
                      <a:lnTo>
                        <a:pt x="23" y="5"/>
                      </a:lnTo>
                      <a:lnTo>
                        <a:pt x="23" y="8"/>
                      </a:lnTo>
                      <a:lnTo>
                        <a:pt x="19" y="6"/>
                      </a:lnTo>
                      <a:lnTo>
                        <a:pt x="16" y="13"/>
                      </a:lnTo>
                      <a:lnTo>
                        <a:pt x="5" y="1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866" name="Freeform 459"/>
                <p:cNvSpPr/>
                <p:nvPr/>
              </p:nvSpPr>
              <p:spPr>
                <a:xfrm>
                  <a:off x="1174" y="1374"/>
                  <a:ext cx="55" cy="66"/>
                </a:xfrm>
                <a:custGeom>
                  <a:avLst/>
                  <a:gdLst>
                    <a:gd name="txL" fmla="*/ 0 w 45"/>
                    <a:gd name="txT" fmla="*/ 0 h 54"/>
                    <a:gd name="txR" fmla="*/ 45 w 45"/>
                    <a:gd name="txB" fmla="*/ 54 h 54"/>
                  </a:gdLst>
                  <a:ahLst/>
                  <a:cxnLst>
                    <a:cxn ang="0">
                      <a:pos x="0" y="93"/>
                    </a:cxn>
                    <a:cxn ang="0">
                      <a:pos x="2" y="167"/>
                    </a:cxn>
                    <a:cxn ang="0">
                      <a:pos x="72" y="181"/>
                    </a:cxn>
                    <a:cxn ang="0">
                      <a:pos x="97" y="167"/>
                    </a:cxn>
                    <a:cxn ang="0">
                      <a:pos x="121" y="139"/>
                    </a:cxn>
                    <a:cxn ang="0">
                      <a:pos x="121" y="114"/>
                    </a:cxn>
                    <a:cxn ang="0">
                      <a:pos x="149" y="93"/>
                    </a:cxn>
                    <a:cxn ang="0">
                      <a:pos x="114" y="53"/>
                    </a:cxn>
                    <a:cxn ang="0">
                      <a:pos x="145" y="0"/>
                    </a:cxn>
                    <a:cxn ang="0">
                      <a:pos x="76" y="16"/>
                    </a:cxn>
                    <a:cxn ang="0">
                      <a:pos x="76" y="27"/>
                    </a:cxn>
                    <a:cxn ang="0">
                      <a:pos x="62" y="20"/>
                    </a:cxn>
                    <a:cxn ang="0">
                      <a:pos x="53" y="43"/>
                    </a:cxn>
                    <a:cxn ang="0">
                      <a:pos x="16" y="49"/>
                    </a:cxn>
                    <a:cxn ang="0">
                      <a:pos x="0" y="93"/>
                    </a:cxn>
                  </a:cxnLst>
                  <a:rect l="txL" t="txT" r="txR" b="txB"/>
                  <a:pathLst>
                    <a:path w="45" h="54">
                      <a:moveTo>
                        <a:pt x="0" y="28"/>
                      </a:moveTo>
                      <a:lnTo>
                        <a:pt x="2" y="50"/>
                      </a:lnTo>
                      <a:lnTo>
                        <a:pt x="21" y="54"/>
                      </a:lnTo>
                      <a:lnTo>
                        <a:pt x="29" y="50"/>
                      </a:lnTo>
                      <a:lnTo>
                        <a:pt x="36" y="42"/>
                      </a:lnTo>
                      <a:lnTo>
                        <a:pt x="36" y="34"/>
                      </a:lnTo>
                      <a:lnTo>
                        <a:pt x="45" y="28"/>
                      </a:lnTo>
                      <a:lnTo>
                        <a:pt x="34" y="16"/>
                      </a:lnTo>
                      <a:lnTo>
                        <a:pt x="43" y="0"/>
                      </a:lnTo>
                      <a:lnTo>
                        <a:pt x="23" y="5"/>
                      </a:lnTo>
                      <a:lnTo>
                        <a:pt x="23" y="8"/>
                      </a:lnTo>
                      <a:lnTo>
                        <a:pt x="19" y="6"/>
                      </a:lnTo>
                      <a:lnTo>
                        <a:pt x="16" y="13"/>
                      </a:lnTo>
                      <a:lnTo>
                        <a:pt x="5" y="15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969696">
                    <a:alpha val="79999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7867" name="Freeform 460"/>
              <p:cNvSpPr/>
              <p:nvPr/>
            </p:nvSpPr>
            <p:spPr>
              <a:xfrm>
                <a:off x="1085" y="1352"/>
                <a:ext cx="182" cy="228"/>
              </a:xfrm>
              <a:custGeom>
                <a:avLst/>
                <a:gdLst>
                  <a:gd name="txL" fmla="*/ 0 w 149"/>
                  <a:gd name="txT" fmla="*/ 0 h 186"/>
                  <a:gd name="txR" fmla="*/ 149 w 149"/>
                  <a:gd name="txB" fmla="*/ 186 h 186"/>
                </a:gdLst>
                <a:ahLst/>
                <a:cxnLst>
                  <a:cxn ang="0">
                    <a:pos x="101" y="40"/>
                  </a:cxn>
                  <a:cxn ang="0">
                    <a:pos x="310" y="0"/>
                  </a:cxn>
                  <a:cxn ang="0">
                    <a:pos x="431" y="120"/>
                  </a:cxn>
                  <a:cxn ang="0">
                    <a:pos x="274" y="218"/>
                  </a:cxn>
                  <a:cxn ang="0">
                    <a:pos x="330" y="299"/>
                  </a:cxn>
                  <a:cxn ang="0">
                    <a:pos x="364" y="299"/>
                  </a:cxn>
                  <a:cxn ang="0">
                    <a:pos x="493" y="444"/>
                  </a:cxn>
                  <a:cxn ang="0">
                    <a:pos x="491" y="444"/>
                  </a:cxn>
                  <a:cxn ang="0">
                    <a:pos x="364" y="444"/>
                  </a:cxn>
                  <a:cxn ang="0">
                    <a:pos x="393" y="618"/>
                  </a:cxn>
                  <a:cxn ang="0">
                    <a:pos x="371" y="618"/>
                  </a:cxn>
                  <a:cxn ang="0">
                    <a:pos x="170" y="630"/>
                  </a:cxn>
                  <a:cxn ang="0">
                    <a:pos x="139" y="626"/>
                  </a:cxn>
                  <a:cxn ang="0">
                    <a:pos x="96" y="520"/>
                  </a:cxn>
                  <a:cxn ang="0">
                    <a:pos x="133" y="391"/>
                  </a:cxn>
                  <a:cxn ang="0">
                    <a:pos x="0" y="148"/>
                  </a:cxn>
                  <a:cxn ang="0">
                    <a:pos x="101" y="40"/>
                  </a:cxn>
                </a:cxnLst>
                <a:rect l="txL" t="txT" r="txR" b="txB"/>
                <a:pathLst>
                  <a:path w="149" h="186">
                    <a:moveTo>
                      <a:pt x="31" y="12"/>
                    </a:moveTo>
                    <a:lnTo>
                      <a:pt x="93" y="0"/>
                    </a:lnTo>
                    <a:lnTo>
                      <a:pt x="130" y="35"/>
                    </a:lnTo>
                    <a:lnTo>
                      <a:pt x="83" y="64"/>
                    </a:lnTo>
                    <a:lnTo>
                      <a:pt x="99" y="88"/>
                    </a:lnTo>
                    <a:lnTo>
                      <a:pt x="110" y="88"/>
                    </a:lnTo>
                    <a:lnTo>
                      <a:pt x="149" y="131"/>
                    </a:lnTo>
                    <a:lnTo>
                      <a:pt x="147" y="131"/>
                    </a:lnTo>
                    <a:lnTo>
                      <a:pt x="110" y="131"/>
                    </a:lnTo>
                    <a:lnTo>
                      <a:pt x="119" y="182"/>
                    </a:lnTo>
                    <a:lnTo>
                      <a:pt x="112" y="182"/>
                    </a:lnTo>
                    <a:lnTo>
                      <a:pt x="51" y="186"/>
                    </a:lnTo>
                    <a:lnTo>
                      <a:pt x="42" y="184"/>
                    </a:lnTo>
                    <a:lnTo>
                      <a:pt x="29" y="153"/>
                    </a:lnTo>
                    <a:lnTo>
                      <a:pt x="40" y="115"/>
                    </a:lnTo>
                    <a:lnTo>
                      <a:pt x="0" y="44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68" name="Freeform 461"/>
              <p:cNvSpPr/>
              <p:nvPr/>
            </p:nvSpPr>
            <p:spPr>
              <a:xfrm>
                <a:off x="1085" y="1352"/>
                <a:ext cx="182" cy="228"/>
              </a:xfrm>
              <a:custGeom>
                <a:avLst/>
                <a:gdLst>
                  <a:gd name="txL" fmla="*/ 0 w 149"/>
                  <a:gd name="txT" fmla="*/ 0 h 186"/>
                  <a:gd name="txR" fmla="*/ 149 w 149"/>
                  <a:gd name="txB" fmla="*/ 186 h 186"/>
                </a:gdLst>
                <a:ahLst/>
                <a:cxnLst>
                  <a:cxn ang="0">
                    <a:pos x="101" y="40"/>
                  </a:cxn>
                  <a:cxn ang="0">
                    <a:pos x="310" y="0"/>
                  </a:cxn>
                  <a:cxn ang="0">
                    <a:pos x="431" y="120"/>
                  </a:cxn>
                  <a:cxn ang="0">
                    <a:pos x="274" y="218"/>
                  </a:cxn>
                  <a:cxn ang="0">
                    <a:pos x="330" y="299"/>
                  </a:cxn>
                  <a:cxn ang="0">
                    <a:pos x="364" y="299"/>
                  </a:cxn>
                  <a:cxn ang="0">
                    <a:pos x="493" y="444"/>
                  </a:cxn>
                  <a:cxn ang="0">
                    <a:pos x="491" y="444"/>
                  </a:cxn>
                  <a:cxn ang="0">
                    <a:pos x="364" y="444"/>
                  </a:cxn>
                  <a:cxn ang="0">
                    <a:pos x="393" y="618"/>
                  </a:cxn>
                  <a:cxn ang="0">
                    <a:pos x="371" y="618"/>
                  </a:cxn>
                  <a:cxn ang="0">
                    <a:pos x="170" y="630"/>
                  </a:cxn>
                  <a:cxn ang="0">
                    <a:pos x="139" y="626"/>
                  </a:cxn>
                  <a:cxn ang="0">
                    <a:pos x="96" y="520"/>
                  </a:cxn>
                  <a:cxn ang="0">
                    <a:pos x="133" y="391"/>
                  </a:cxn>
                  <a:cxn ang="0">
                    <a:pos x="0" y="148"/>
                  </a:cxn>
                  <a:cxn ang="0">
                    <a:pos x="101" y="40"/>
                  </a:cxn>
                </a:cxnLst>
                <a:rect l="txL" t="txT" r="txR" b="txB"/>
                <a:pathLst>
                  <a:path w="149" h="186">
                    <a:moveTo>
                      <a:pt x="31" y="12"/>
                    </a:moveTo>
                    <a:lnTo>
                      <a:pt x="93" y="0"/>
                    </a:lnTo>
                    <a:lnTo>
                      <a:pt x="130" y="35"/>
                    </a:lnTo>
                    <a:lnTo>
                      <a:pt x="83" y="64"/>
                    </a:lnTo>
                    <a:lnTo>
                      <a:pt x="99" y="88"/>
                    </a:lnTo>
                    <a:lnTo>
                      <a:pt x="110" y="88"/>
                    </a:lnTo>
                    <a:lnTo>
                      <a:pt x="149" y="131"/>
                    </a:lnTo>
                    <a:lnTo>
                      <a:pt x="147" y="131"/>
                    </a:lnTo>
                    <a:lnTo>
                      <a:pt x="110" y="131"/>
                    </a:lnTo>
                    <a:lnTo>
                      <a:pt x="119" y="182"/>
                    </a:lnTo>
                    <a:lnTo>
                      <a:pt x="112" y="182"/>
                    </a:lnTo>
                    <a:lnTo>
                      <a:pt x="51" y="186"/>
                    </a:lnTo>
                    <a:lnTo>
                      <a:pt x="42" y="184"/>
                    </a:lnTo>
                    <a:lnTo>
                      <a:pt x="29" y="153"/>
                    </a:lnTo>
                    <a:lnTo>
                      <a:pt x="40" y="115"/>
                    </a:lnTo>
                    <a:lnTo>
                      <a:pt x="0" y="44"/>
                    </a:lnTo>
                    <a:lnTo>
                      <a:pt x="31" y="1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69" name="Freeform 462"/>
              <p:cNvSpPr/>
              <p:nvPr/>
            </p:nvSpPr>
            <p:spPr>
              <a:xfrm>
                <a:off x="2395" y="1618"/>
                <a:ext cx="34" cy="43"/>
              </a:xfrm>
              <a:custGeom>
                <a:avLst/>
                <a:gdLst>
                  <a:gd name="txL" fmla="*/ 0 w 28"/>
                  <a:gd name="txT" fmla="*/ 0 h 35"/>
                  <a:gd name="txR" fmla="*/ 28 w 28"/>
                  <a:gd name="txB" fmla="*/ 35 h 35"/>
                </a:gdLst>
                <a:ahLst/>
                <a:cxnLst>
                  <a:cxn ang="0">
                    <a:pos x="0" y="17"/>
                  </a:cxn>
                  <a:cxn ang="0">
                    <a:pos x="2" y="47"/>
                  </a:cxn>
                  <a:cxn ang="0">
                    <a:pos x="19" y="47"/>
                  </a:cxn>
                  <a:cxn ang="0">
                    <a:pos x="23" y="27"/>
                  </a:cxn>
                  <a:cxn ang="0">
                    <a:pos x="34" y="47"/>
                  </a:cxn>
                  <a:cxn ang="0">
                    <a:pos x="19" y="108"/>
                  </a:cxn>
                  <a:cxn ang="0">
                    <a:pos x="47" y="120"/>
                  </a:cxn>
                  <a:cxn ang="0">
                    <a:pos x="69" y="107"/>
                  </a:cxn>
                  <a:cxn ang="0">
                    <a:pos x="90" y="39"/>
                  </a:cxn>
                  <a:cxn ang="0">
                    <a:pos x="77" y="1"/>
                  </a:cxn>
                  <a:cxn ang="0">
                    <a:pos x="33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28" h="35">
                    <a:moveTo>
                      <a:pt x="0" y="5"/>
                    </a:moveTo>
                    <a:lnTo>
                      <a:pt x="2" y="13"/>
                    </a:lnTo>
                    <a:lnTo>
                      <a:pt x="6" y="1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6" y="32"/>
                    </a:lnTo>
                    <a:lnTo>
                      <a:pt x="14" y="35"/>
                    </a:lnTo>
                    <a:lnTo>
                      <a:pt x="21" y="31"/>
                    </a:lnTo>
                    <a:lnTo>
                      <a:pt x="28" y="11"/>
                    </a:lnTo>
                    <a:lnTo>
                      <a:pt x="24" y="1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0" name="Freeform 463"/>
              <p:cNvSpPr/>
              <p:nvPr/>
            </p:nvSpPr>
            <p:spPr>
              <a:xfrm>
                <a:off x="2395" y="1618"/>
                <a:ext cx="34" cy="43"/>
              </a:xfrm>
              <a:custGeom>
                <a:avLst/>
                <a:gdLst>
                  <a:gd name="txL" fmla="*/ 0 w 28"/>
                  <a:gd name="txT" fmla="*/ 0 h 35"/>
                  <a:gd name="txR" fmla="*/ 28 w 28"/>
                  <a:gd name="txB" fmla="*/ 35 h 35"/>
                </a:gdLst>
                <a:ahLst/>
                <a:cxnLst>
                  <a:cxn ang="0">
                    <a:pos x="0" y="17"/>
                  </a:cxn>
                  <a:cxn ang="0">
                    <a:pos x="2" y="47"/>
                  </a:cxn>
                  <a:cxn ang="0">
                    <a:pos x="19" y="47"/>
                  </a:cxn>
                  <a:cxn ang="0">
                    <a:pos x="23" y="27"/>
                  </a:cxn>
                  <a:cxn ang="0">
                    <a:pos x="34" y="47"/>
                  </a:cxn>
                  <a:cxn ang="0">
                    <a:pos x="19" y="108"/>
                  </a:cxn>
                  <a:cxn ang="0">
                    <a:pos x="47" y="120"/>
                  </a:cxn>
                  <a:cxn ang="0">
                    <a:pos x="69" y="107"/>
                  </a:cxn>
                  <a:cxn ang="0">
                    <a:pos x="90" y="39"/>
                  </a:cxn>
                  <a:cxn ang="0">
                    <a:pos x="77" y="1"/>
                  </a:cxn>
                  <a:cxn ang="0">
                    <a:pos x="33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28" h="35">
                    <a:moveTo>
                      <a:pt x="0" y="5"/>
                    </a:moveTo>
                    <a:lnTo>
                      <a:pt x="2" y="13"/>
                    </a:lnTo>
                    <a:lnTo>
                      <a:pt x="6" y="1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6" y="32"/>
                    </a:lnTo>
                    <a:lnTo>
                      <a:pt x="14" y="35"/>
                    </a:lnTo>
                    <a:lnTo>
                      <a:pt x="21" y="31"/>
                    </a:lnTo>
                    <a:lnTo>
                      <a:pt x="28" y="11"/>
                    </a:lnTo>
                    <a:lnTo>
                      <a:pt x="24" y="1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1" name="Freeform 464"/>
              <p:cNvSpPr/>
              <p:nvPr/>
            </p:nvSpPr>
            <p:spPr>
              <a:xfrm>
                <a:off x="2434" y="1607"/>
                <a:ext cx="40" cy="25"/>
              </a:xfrm>
              <a:custGeom>
                <a:avLst/>
                <a:gdLst>
                  <a:gd name="txL" fmla="*/ 0 w 32"/>
                  <a:gd name="txT" fmla="*/ 0 h 21"/>
                  <a:gd name="txR" fmla="*/ 32 w 32"/>
                  <a:gd name="txB" fmla="*/ 21 h 21"/>
                </a:gdLst>
                <a:ahLst/>
                <a:cxnLst>
                  <a:cxn ang="0">
                    <a:pos x="0" y="29"/>
                  </a:cxn>
                  <a:cxn ang="0">
                    <a:pos x="10" y="51"/>
                  </a:cxn>
                  <a:cxn ang="0">
                    <a:pos x="38" y="61"/>
                  </a:cxn>
                  <a:cxn ang="0">
                    <a:pos x="51" y="35"/>
                  </a:cxn>
                  <a:cxn ang="0">
                    <a:pos x="79" y="29"/>
                  </a:cxn>
                  <a:cxn ang="0">
                    <a:pos x="91" y="36"/>
                  </a:cxn>
                  <a:cxn ang="0">
                    <a:pos x="123" y="17"/>
                  </a:cxn>
                  <a:cxn ang="0">
                    <a:pos x="119" y="0"/>
                  </a:cxn>
                  <a:cxn ang="0">
                    <a:pos x="63" y="0"/>
                  </a:cxn>
                  <a:cxn ang="0">
                    <a:pos x="0" y="29"/>
                  </a:cxn>
                </a:cxnLst>
                <a:rect l="txL" t="txT" r="txR" b="txB"/>
                <a:pathLst>
                  <a:path w="32" h="21">
                    <a:moveTo>
                      <a:pt x="0" y="10"/>
                    </a:moveTo>
                    <a:lnTo>
                      <a:pt x="2" y="18"/>
                    </a:lnTo>
                    <a:lnTo>
                      <a:pt x="10" y="21"/>
                    </a:lnTo>
                    <a:lnTo>
                      <a:pt x="14" y="12"/>
                    </a:lnTo>
                    <a:lnTo>
                      <a:pt x="21" y="10"/>
                    </a:lnTo>
                    <a:lnTo>
                      <a:pt x="24" y="13"/>
                    </a:lnTo>
                    <a:lnTo>
                      <a:pt x="32" y="6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2" name="Freeform 465"/>
              <p:cNvSpPr/>
              <p:nvPr/>
            </p:nvSpPr>
            <p:spPr>
              <a:xfrm>
                <a:off x="2434" y="1607"/>
                <a:ext cx="40" cy="25"/>
              </a:xfrm>
              <a:custGeom>
                <a:avLst/>
                <a:gdLst>
                  <a:gd name="txL" fmla="*/ 0 w 32"/>
                  <a:gd name="txT" fmla="*/ 0 h 21"/>
                  <a:gd name="txR" fmla="*/ 32 w 32"/>
                  <a:gd name="txB" fmla="*/ 21 h 21"/>
                </a:gdLst>
                <a:ahLst/>
                <a:cxnLst>
                  <a:cxn ang="0">
                    <a:pos x="0" y="29"/>
                  </a:cxn>
                  <a:cxn ang="0">
                    <a:pos x="10" y="51"/>
                  </a:cxn>
                  <a:cxn ang="0">
                    <a:pos x="38" y="61"/>
                  </a:cxn>
                  <a:cxn ang="0">
                    <a:pos x="51" y="35"/>
                  </a:cxn>
                  <a:cxn ang="0">
                    <a:pos x="79" y="29"/>
                  </a:cxn>
                  <a:cxn ang="0">
                    <a:pos x="91" y="36"/>
                  </a:cxn>
                  <a:cxn ang="0">
                    <a:pos x="123" y="17"/>
                  </a:cxn>
                  <a:cxn ang="0">
                    <a:pos x="119" y="0"/>
                  </a:cxn>
                  <a:cxn ang="0">
                    <a:pos x="63" y="0"/>
                  </a:cxn>
                  <a:cxn ang="0">
                    <a:pos x="0" y="29"/>
                  </a:cxn>
                </a:cxnLst>
                <a:rect l="txL" t="txT" r="txR" b="txB"/>
                <a:pathLst>
                  <a:path w="32" h="21">
                    <a:moveTo>
                      <a:pt x="0" y="10"/>
                    </a:moveTo>
                    <a:lnTo>
                      <a:pt x="2" y="18"/>
                    </a:lnTo>
                    <a:lnTo>
                      <a:pt x="10" y="21"/>
                    </a:lnTo>
                    <a:lnTo>
                      <a:pt x="14" y="12"/>
                    </a:lnTo>
                    <a:lnTo>
                      <a:pt x="21" y="10"/>
                    </a:lnTo>
                    <a:lnTo>
                      <a:pt x="24" y="13"/>
                    </a:lnTo>
                    <a:lnTo>
                      <a:pt x="32" y="6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3" name="Freeform 466"/>
              <p:cNvSpPr/>
              <p:nvPr/>
            </p:nvSpPr>
            <p:spPr>
              <a:xfrm>
                <a:off x="2413" y="1478"/>
                <a:ext cx="168" cy="142"/>
              </a:xfrm>
              <a:custGeom>
                <a:avLst/>
                <a:gdLst>
                  <a:gd name="txL" fmla="*/ 0 w 137"/>
                  <a:gd name="txT" fmla="*/ 0 h 116"/>
                  <a:gd name="txR" fmla="*/ 137 w 137"/>
                  <a:gd name="txB" fmla="*/ 116 h 116"/>
                </a:gdLst>
                <a:ahLst/>
                <a:cxnLst>
                  <a:cxn ang="0">
                    <a:pos x="0" y="346"/>
                  </a:cxn>
                  <a:cxn ang="0">
                    <a:pos x="0" y="367"/>
                  </a:cxn>
                  <a:cxn ang="0">
                    <a:pos x="47" y="367"/>
                  </a:cxn>
                  <a:cxn ang="0">
                    <a:pos x="59" y="349"/>
                  </a:cxn>
                  <a:cxn ang="0">
                    <a:pos x="148" y="322"/>
                  </a:cxn>
                  <a:cxn ang="0">
                    <a:pos x="193" y="333"/>
                  </a:cxn>
                  <a:cxn ang="0">
                    <a:pos x="180" y="367"/>
                  </a:cxn>
                  <a:cxn ang="0">
                    <a:pos x="206" y="392"/>
                  </a:cxn>
                  <a:cxn ang="0">
                    <a:pos x="244" y="346"/>
                  </a:cxn>
                  <a:cxn ang="0">
                    <a:pos x="238" y="333"/>
                  </a:cxn>
                  <a:cxn ang="0">
                    <a:pos x="244" y="320"/>
                  </a:cxn>
                  <a:cxn ang="0">
                    <a:pos x="267" y="334"/>
                  </a:cxn>
                  <a:cxn ang="0">
                    <a:pos x="302" y="334"/>
                  </a:cxn>
                  <a:cxn ang="0">
                    <a:pos x="331" y="318"/>
                  </a:cxn>
                  <a:cxn ang="0">
                    <a:pos x="334" y="334"/>
                  </a:cxn>
                  <a:cxn ang="0">
                    <a:pos x="351" y="302"/>
                  </a:cxn>
                  <a:cxn ang="0">
                    <a:pos x="384" y="294"/>
                  </a:cxn>
                  <a:cxn ang="0">
                    <a:pos x="378" y="320"/>
                  </a:cxn>
                  <a:cxn ang="0">
                    <a:pos x="406" y="313"/>
                  </a:cxn>
                  <a:cxn ang="0">
                    <a:pos x="418" y="285"/>
                  </a:cxn>
                  <a:cxn ang="0">
                    <a:pos x="430" y="171"/>
                  </a:cxn>
                  <a:cxn ang="0">
                    <a:pos x="454" y="162"/>
                  </a:cxn>
                  <a:cxn ang="0">
                    <a:pos x="466" y="121"/>
                  </a:cxn>
                  <a:cxn ang="0">
                    <a:pos x="451" y="13"/>
                  </a:cxn>
                  <a:cxn ang="0">
                    <a:pos x="426" y="0"/>
                  </a:cxn>
                  <a:cxn ang="0">
                    <a:pos x="438" y="27"/>
                  </a:cxn>
                  <a:cxn ang="0">
                    <a:pos x="406" y="16"/>
                  </a:cxn>
                  <a:cxn ang="0">
                    <a:pos x="384" y="130"/>
                  </a:cxn>
                  <a:cxn ang="0">
                    <a:pos x="331" y="198"/>
                  </a:cxn>
                  <a:cxn ang="0">
                    <a:pos x="260" y="236"/>
                  </a:cxn>
                  <a:cxn ang="0">
                    <a:pos x="267" y="198"/>
                  </a:cxn>
                  <a:cxn ang="0">
                    <a:pos x="244" y="212"/>
                  </a:cxn>
                  <a:cxn ang="0">
                    <a:pos x="206" y="294"/>
                  </a:cxn>
                  <a:cxn ang="0">
                    <a:pos x="181" y="285"/>
                  </a:cxn>
                  <a:cxn ang="0">
                    <a:pos x="78" y="294"/>
                  </a:cxn>
                  <a:cxn ang="0">
                    <a:pos x="0" y="346"/>
                  </a:cxn>
                </a:cxnLst>
                <a:rect l="txL" t="txT" r="txR" b="txB"/>
                <a:pathLst>
                  <a:path w="137" h="116">
                    <a:moveTo>
                      <a:pt x="0" y="103"/>
                    </a:moveTo>
                    <a:lnTo>
                      <a:pt x="0" y="109"/>
                    </a:lnTo>
                    <a:lnTo>
                      <a:pt x="13" y="109"/>
                    </a:lnTo>
                    <a:lnTo>
                      <a:pt x="17" y="104"/>
                    </a:lnTo>
                    <a:lnTo>
                      <a:pt x="44" y="96"/>
                    </a:lnTo>
                    <a:lnTo>
                      <a:pt x="56" y="99"/>
                    </a:lnTo>
                    <a:lnTo>
                      <a:pt x="53" y="109"/>
                    </a:lnTo>
                    <a:lnTo>
                      <a:pt x="60" y="116"/>
                    </a:lnTo>
                    <a:lnTo>
                      <a:pt x="72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78" y="100"/>
                    </a:lnTo>
                    <a:lnTo>
                      <a:pt x="89" y="100"/>
                    </a:lnTo>
                    <a:lnTo>
                      <a:pt x="97" y="94"/>
                    </a:lnTo>
                    <a:lnTo>
                      <a:pt x="99" y="100"/>
                    </a:lnTo>
                    <a:lnTo>
                      <a:pt x="103" y="90"/>
                    </a:lnTo>
                    <a:lnTo>
                      <a:pt x="113" y="87"/>
                    </a:lnTo>
                    <a:lnTo>
                      <a:pt x="111" y="95"/>
                    </a:lnTo>
                    <a:lnTo>
                      <a:pt x="119" y="93"/>
                    </a:lnTo>
                    <a:lnTo>
                      <a:pt x="123" y="85"/>
                    </a:lnTo>
                    <a:lnTo>
                      <a:pt x="126" y="51"/>
                    </a:lnTo>
                    <a:lnTo>
                      <a:pt x="134" y="48"/>
                    </a:lnTo>
                    <a:lnTo>
                      <a:pt x="137" y="36"/>
                    </a:lnTo>
                    <a:lnTo>
                      <a:pt x="133" y="4"/>
                    </a:lnTo>
                    <a:lnTo>
                      <a:pt x="125" y="0"/>
                    </a:lnTo>
                    <a:lnTo>
                      <a:pt x="128" y="8"/>
                    </a:lnTo>
                    <a:lnTo>
                      <a:pt x="119" y="5"/>
                    </a:lnTo>
                    <a:lnTo>
                      <a:pt x="113" y="38"/>
                    </a:lnTo>
                    <a:lnTo>
                      <a:pt x="97" y="59"/>
                    </a:lnTo>
                    <a:lnTo>
                      <a:pt x="77" y="70"/>
                    </a:lnTo>
                    <a:lnTo>
                      <a:pt x="78" y="59"/>
                    </a:lnTo>
                    <a:lnTo>
                      <a:pt x="72" y="63"/>
                    </a:lnTo>
                    <a:lnTo>
                      <a:pt x="60" y="87"/>
                    </a:lnTo>
                    <a:lnTo>
                      <a:pt x="54" y="85"/>
                    </a:lnTo>
                    <a:lnTo>
                      <a:pt x="23" y="87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4" name="Freeform 467"/>
              <p:cNvSpPr/>
              <p:nvPr/>
            </p:nvSpPr>
            <p:spPr>
              <a:xfrm>
                <a:off x="2413" y="1478"/>
                <a:ext cx="168" cy="142"/>
              </a:xfrm>
              <a:custGeom>
                <a:avLst/>
                <a:gdLst>
                  <a:gd name="txL" fmla="*/ 0 w 137"/>
                  <a:gd name="txT" fmla="*/ 0 h 116"/>
                  <a:gd name="txR" fmla="*/ 137 w 137"/>
                  <a:gd name="txB" fmla="*/ 116 h 116"/>
                </a:gdLst>
                <a:ahLst/>
                <a:cxnLst>
                  <a:cxn ang="0">
                    <a:pos x="0" y="346"/>
                  </a:cxn>
                  <a:cxn ang="0">
                    <a:pos x="0" y="367"/>
                  </a:cxn>
                  <a:cxn ang="0">
                    <a:pos x="47" y="367"/>
                  </a:cxn>
                  <a:cxn ang="0">
                    <a:pos x="59" y="349"/>
                  </a:cxn>
                  <a:cxn ang="0">
                    <a:pos x="148" y="322"/>
                  </a:cxn>
                  <a:cxn ang="0">
                    <a:pos x="193" y="333"/>
                  </a:cxn>
                  <a:cxn ang="0">
                    <a:pos x="180" y="367"/>
                  </a:cxn>
                  <a:cxn ang="0">
                    <a:pos x="206" y="392"/>
                  </a:cxn>
                  <a:cxn ang="0">
                    <a:pos x="244" y="346"/>
                  </a:cxn>
                  <a:cxn ang="0">
                    <a:pos x="238" y="333"/>
                  </a:cxn>
                  <a:cxn ang="0">
                    <a:pos x="244" y="320"/>
                  </a:cxn>
                  <a:cxn ang="0">
                    <a:pos x="267" y="334"/>
                  </a:cxn>
                  <a:cxn ang="0">
                    <a:pos x="302" y="334"/>
                  </a:cxn>
                  <a:cxn ang="0">
                    <a:pos x="331" y="318"/>
                  </a:cxn>
                  <a:cxn ang="0">
                    <a:pos x="334" y="334"/>
                  </a:cxn>
                  <a:cxn ang="0">
                    <a:pos x="351" y="302"/>
                  </a:cxn>
                  <a:cxn ang="0">
                    <a:pos x="384" y="294"/>
                  </a:cxn>
                  <a:cxn ang="0">
                    <a:pos x="378" y="320"/>
                  </a:cxn>
                  <a:cxn ang="0">
                    <a:pos x="406" y="313"/>
                  </a:cxn>
                  <a:cxn ang="0">
                    <a:pos x="418" y="285"/>
                  </a:cxn>
                  <a:cxn ang="0">
                    <a:pos x="430" y="171"/>
                  </a:cxn>
                  <a:cxn ang="0">
                    <a:pos x="454" y="162"/>
                  </a:cxn>
                  <a:cxn ang="0">
                    <a:pos x="466" y="121"/>
                  </a:cxn>
                  <a:cxn ang="0">
                    <a:pos x="451" y="13"/>
                  </a:cxn>
                  <a:cxn ang="0">
                    <a:pos x="426" y="0"/>
                  </a:cxn>
                  <a:cxn ang="0">
                    <a:pos x="438" y="27"/>
                  </a:cxn>
                  <a:cxn ang="0">
                    <a:pos x="406" y="16"/>
                  </a:cxn>
                  <a:cxn ang="0">
                    <a:pos x="384" y="130"/>
                  </a:cxn>
                  <a:cxn ang="0">
                    <a:pos x="331" y="198"/>
                  </a:cxn>
                  <a:cxn ang="0">
                    <a:pos x="260" y="236"/>
                  </a:cxn>
                  <a:cxn ang="0">
                    <a:pos x="267" y="198"/>
                  </a:cxn>
                  <a:cxn ang="0">
                    <a:pos x="244" y="212"/>
                  </a:cxn>
                  <a:cxn ang="0">
                    <a:pos x="206" y="294"/>
                  </a:cxn>
                  <a:cxn ang="0">
                    <a:pos x="181" y="285"/>
                  </a:cxn>
                  <a:cxn ang="0">
                    <a:pos x="78" y="294"/>
                  </a:cxn>
                  <a:cxn ang="0">
                    <a:pos x="0" y="346"/>
                  </a:cxn>
                </a:cxnLst>
                <a:rect l="txL" t="txT" r="txR" b="txB"/>
                <a:pathLst>
                  <a:path w="137" h="116">
                    <a:moveTo>
                      <a:pt x="0" y="103"/>
                    </a:moveTo>
                    <a:lnTo>
                      <a:pt x="0" y="109"/>
                    </a:lnTo>
                    <a:lnTo>
                      <a:pt x="13" y="109"/>
                    </a:lnTo>
                    <a:lnTo>
                      <a:pt x="17" y="104"/>
                    </a:lnTo>
                    <a:lnTo>
                      <a:pt x="44" y="96"/>
                    </a:lnTo>
                    <a:lnTo>
                      <a:pt x="56" y="99"/>
                    </a:lnTo>
                    <a:lnTo>
                      <a:pt x="53" y="109"/>
                    </a:lnTo>
                    <a:lnTo>
                      <a:pt x="60" y="116"/>
                    </a:lnTo>
                    <a:lnTo>
                      <a:pt x="72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78" y="100"/>
                    </a:lnTo>
                    <a:lnTo>
                      <a:pt x="89" y="100"/>
                    </a:lnTo>
                    <a:lnTo>
                      <a:pt x="97" y="94"/>
                    </a:lnTo>
                    <a:lnTo>
                      <a:pt x="99" y="100"/>
                    </a:lnTo>
                    <a:lnTo>
                      <a:pt x="103" y="90"/>
                    </a:lnTo>
                    <a:lnTo>
                      <a:pt x="113" y="87"/>
                    </a:lnTo>
                    <a:lnTo>
                      <a:pt x="111" y="95"/>
                    </a:lnTo>
                    <a:lnTo>
                      <a:pt x="119" y="93"/>
                    </a:lnTo>
                    <a:lnTo>
                      <a:pt x="123" y="85"/>
                    </a:lnTo>
                    <a:lnTo>
                      <a:pt x="126" y="51"/>
                    </a:lnTo>
                    <a:lnTo>
                      <a:pt x="134" y="48"/>
                    </a:lnTo>
                    <a:lnTo>
                      <a:pt x="137" y="36"/>
                    </a:lnTo>
                    <a:lnTo>
                      <a:pt x="133" y="4"/>
                    </a:lnTo>
                    <a:lnTo>
                      <a:pt x="125" y="0"/>
                    </a:lnTo>
                    <a:lnTo>
                      <a:pt x="128" y="8"/>
                    </a:lnTo>
                    <a:lnTo>
                      <a:pt x="119" y="5"/>
                    </a:lnTo>
                    <a:lnTo>
                      <a:pt x="113" y="38"/>
                    </a:lnTo>
                    <a:lnTo>
                      <a:pt x="97" y="59"/>
                    </a:lnTo>
                    <a:lnTo>
                      <a:pt x="77" y="70"/>
                    </a:lnTo>
                    <a:lnTo>
                      <a:pt x="78" y="59"/>
                    </a:lnTo>
                    <a:lnTo>
                      <a:pt x="72" y="63"/>
                    </a:lnTo>
                    <a:lnTo>
                      <a:pt x="60" y="87"/>
                    </a:lnTo>
                    <a:lnTo>
                      <a:pt x="54" y="85"/>
                    </a:lnTo>
                    <a:lnTo>
                      <a:pt x="23" y="87"/>
                    </a:lnTo>
                    <a:lnTo>
                      <a:pt x="0" y="103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5" name="Freeform 468"/>
              <p:cNvSpPr/>
              <p:nvPr/>
            </p:nvSpPr>
            <p:spPr>
              <a:xfrm>
                <a:off x="2554" y="1401"/>
                <a:ext cx="92" cy="81"/>
              </a:xfrm>
              <a:custGeom>
                <a:avLst/>
                <a:gdLst>
                  <a:gd name="txL" fmla="*/ 0 w 75"/>
                  <a:gd name="txT" fmla="*/ 0 h 66"/>
                  <a:gd name="txR" fmla="*/ 75 w 75"/>
                  <a:gd name="txB" fmla="*/ 66 h 66"/>
                </a:gdLst>
                <a:ahLst/>
                <a:cxnLst>
                  <a:cxn ang="0">
                    <a:pos x="0" y="161"/>
                  </a:cxn>
                  <a:cxn ang="0">
                    <a:pos x="0" y="225"/>
                  </a:cxn>
                  <a:cxn ang="0">
                    <a:pos x="48" y="206"/>
                  </a:cxn>
                  <a:cxn ang="0">
                    <a:pos x="16" y="180"/>
                  </a:cxn>
                  <a:cxn ang="0">
                    <a:pos x="20" y="168"/>
                  </a:cxn>
                  <a:cxn ang="0">
                    <a:pos x="48" y="180"/>
                  </a:cxn>
                  <a:cxn ang="0">
                    <a:pos x="81" y="161"/>
                  </a:cxn>
                  <a:cxn ang="0">
                    <a:pos x="147" y="196"/>
                  </a:cxn>
                  <a:cxn ang="0">
                    <a:pos x="180" y="139"/>
                  </a:cxn>
                  <a:cxn ang="0">
                    <a:pos x="206" y="146"/>
                  </a:cxn>
                  <a:cxn ang="0">
                    <a:pos x="258" y="119"/>
                  </a:cxn>
                  <a:cxn ang="0">
                    <a:pos x="228" y="120"/>
                  </a:cxn>
                  <a:cxn ang="0">
                    <a:pos x="212" y="102"/>
                  </a:cxn>
                  <a:cxn ang="0">
                    <a:pos x="231" y="71"/>
                  </a:cxn>
                  <a:cxn ang="0">
                    <a:pos x="206" y="87"/>
                  </a:cxn>
                  <a:cxn ang="0">
                    <a:pos x="152" y="72"/>
                  </a:cxn>
                  <a:cxn ang="0">
                    <a:pos x="81" y="0"/>
                  </a:cxn>
                  <a:cxn ang="0">
                    <a:pos x="71" y="14"/>
                  </a:cxn>
                  <a:cxn ang="0">
                    <a:pos x="79" y="41"/>
                  </a:cxn>
                  <a:cxn ang="0">
                    <a:pos x="58" y="133"/>
                  </a:cxn>
                  <a:cxn ang="0">
                    <a:pos x="20" y="122"/>
                  </a:cxn>
                  <a:cxn ang="0">
                    <a:pos x="25" y="146"/>
                  </a:cxn>
                  <a:cxn ang="0">
                    <a:pos x="0" y="161"/>
                  </a:cxn>
                </a:cxnLst>
                <a:rect l="txL" t="txT" r="txR" b="txB"/>
                <a:pathLst>
                  <a:path w="75" h="66">
                    <a:moveTo>
                      <a:pt x="0" y="47"/>
                    </a:moveTo>
                    <a:lnTo>
                      <a:pt x="0" y="66"/>
                    </a:lnTo>
                    <a:lnTo>
                      <a:pt x="14" y="60"/>
                    </a:lnTo>
                    <a:lnTo>
                      <a:pt x="5" y="53"/>
                    </a:lnTo>
                    <a:lnTo>
                      <a:pt x="6" y="49"/>
                    </a:lnTo>
                    <a:lnTo>
                      <a:pt x="14" y="53"/>
                    </a:lnTo>
                    <a:lnTo>
                      <a:pt x="24" y="47"/>
                    </a:lnTo>
                    <a:lnTo>
                      <a:pt x="43" y="57"/>
                    </a:lnTo>
                    <a:lnTo>
                      <a:pt x="53" y="41"/>
                    </a:lnTo>
                    <a:lnTo>
                      <a:pt x="60" y="42"/>
                    </a:lnTo>
                    <a:lnTo>
                      <a:pt x="75" y="34"/>
                    </a:lnTo>
                    <a:lnTo>
                      <a:pt x="67" y="35"/>
                    </a:lnTo>
                    <a:lnTo>
                      <a:pt x="63" y="30"/>
                    </a:lnTo>
                    <a:lnTo>
                      <a:pt x="68" y="20"/>
                    </a:lnTo>
                    <a:lnTo>
                      <a:pt x="60" y="25"/>
                    </a:lnTo>
                    <a:lnTo>
                      <a:pt x="45" y="21"/>
                    </a:lnTo>
                    <a:lnTo>
                      <a:pt x="24" y="0"/>
                    </a:lnTo>
                    <a:lnTo>
                      <a:pt x="20" y="4"/>
                    </a:lnTo>
                    <a:lnTo>
                      <a:pt x="23" y="12"/>
                    </a:lnTo>
                    <a:lnTo>
                      <a:pt x="16" y="39"/>
                    </a:lnTo>
                    <a:lnTo>
                      <a:pt x="6" y="36"/>
                    </a:lnTo>
                    <a:lnTo>
                      <a:pt x="7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6" name="Freeform 469"/>
              <p:cNvSpPr/>
              <p:nvPr/>
            </p:nvSpPr>
            <p:spPr>
              <a:xfrm>
                <a:off x="2554" y="1401"/>
                <a:ext cx="92" cy="81"/>
              </a:xfrm>
              <a:custGeom>
                <a:avLst/>
                <a:gdLst>
                  <a:gd name="txL" fmla="*/ 0 w 75"/>
                  <a:gd name="txT" fmla="*/ 0 h 66"/>
                  <a:gd name="txR" fmla="*/ 75 w 75"/>
                  <a:gd name="txB" fmla="*/ 66 h 66"/>
                </a:gdLst>
                <a:ahLst/>
                <a:cxnLst>
                  <a:cxn ang="0">
                    <a:pos x="0" y="161"/>
                  </a:cxn>
                  <a:cxn ang="0">
                    <a:pos x="0" y="225"/>
                  </a:cxn>
                  <a:cxn ang="0">
                    <a:pos x="48" y="206"/>
                  </a:cxn>
                  <a:cxn ang="0">
                    <a:pos x="16" y="180"/>
                  </a:cxn>
                  <a:cxn ang="0">
                    <a:pos x="20" y="168"/>
                  </a:cxn>
                  <a:cxn ang="0">
                    <a:pos x="48" y="180"/>
                  </a:cxn>
                  <a:cxn ang="0">
                    <a:pos x="81" y="161"/>
                  </a:cxn>
                  <a:cxn ang="0">
                    <a:pos x="147" y="196"/>
                  </a:cxn>
                  <a:cxn ang="0">
                    <a:pos x="180" y="139"/>
                  </a:cxn>
                  <a:cxn ang="0">
                    <a:pos x="206" y="146"/>
                  </a:cxn>
                  <a:cxn ang="0">
                    <a:pos x="258" y="119"/>
                  </a:cxn>
                  <a:cxn ang="0">
                    <a:pos x="228" y="120"/>
                  </a:cxn>
                  <a:cxn ang="0">
                    <a:pos x="212" y="102"/>
                  </a:cxn>
                  <a:cxn ang="0">
                    <a:pos x="231" y="71"/>
                  </a:cxn>
                  <a:cxn ang="0">
                    <a:pos x="206" y="87"/>
                  </a:cxn>
                  <a:cxn ang="0">
                    <a:pos x="152" y="72"/>
                  </a:cxn>
                  <a:cxn ang="0">
                    <a:pos x="81" y="0"/>
                  </a:cxn>
                  <a:cxn ang="0">
                    <a:pos x="71" y="14"/>
                  </a:cxn>
                  <a:cxn ang="0">
                    <a:pos x="79" y="41"/>
                  </a:cxn>
                  <a:cxn ang="0">
                    <a:pos x="58" y="133"/>
                  </a:cxn>
                  <a:cxn ang="0">
                    <a:pos x="20" y="122"/>
                  </a:cxn>
                  <a:cxn ang="0">
                    <a:pos x="25" y="146"/>
                  </a:cxn>
                  <a:cxn ang="0">
                    <a:pos x="0" y="161"/>
                  </a:cxn>
                </a:cxnLst>
                <a:rect l="txL" t="txT" r="txR" b="txB"/>
                <a:pathLst>
                  <a:path w="75" h="66">
                    <a:moveTo>
                      <a:pt x="0" y="47"/>
                    </a:moveTo>
                    <a:lnTo>
                      <a:pt x="0" y="66"/>
                    </a:lnTo>
                    <a:lnTo>
                      <a:pt x="14" y="60"/>
                    </a:lnTo>
                    <a:lnTo>
                      <a:pt x="5" y="53"/>
                    </a:lnTo>
                    <a:lnTo>
                      <a:pt x="6" y="49"/>
                    </a:lnTo>
                    <a:lnTo>
                      <a:pt x="14" y="53"/>
                    </a:lnTo>
                    <a:lnTo>
                      <a:pt x="24" y="47"/>
                    </a:lnTo>
                    <a:lnTo>
                      <a:pt x="43" y="57"/>
                    </a:lnTo>
                    <a:lnTo>
                      <a:pt x="53" y="41"/>
                    </a:lnTo>
                    <a:lnTo>
                      <a:pt x="60" y="42"/>
                    </a:lnTo>
                    <a:lnTo>
                      <a:pt x="75" y="34"/>
                    </a:lnTo>
                    <a:lnTo>
                      <a:pt x="67" y="35"/>
                    </a:lnTo>
                    <a:lnTo>
                      <a:pt x="63" y="30"/>
                    </a:lnTo>
                    <a:lnTo>
                      <a:pt x="68" y="20"/>
                    </a:lnTo>
                    <a:lnTo>
                      <a:pt x="60" y="25"/>
                    </a:lnTo>
                    <a:lnTo>
                      <a:pt x="45" y="21"/>
                    </a:lnTo>
                    <a:lnTo>
                      <a:pt x="24" y="0"/>
                    </a:lnTo>
                    <a:lnTo>
                      <a:pt x="20" y="4"/>
                    </a:lnTo>
                    <a:lnTo>
                      <a:pt x="23" y="12"/>
                    </a:lnTo>
                    <a:lnTo>
                      <a:pt x="16" y="39"/>
                    </a:lnTo>
                    <a:lnTo>
                      <a:pt x="6" y="36"/>
                    </a:lnTo>
                    <a:lnTo>
                      <a:pt x="7" y="42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7" name="Freeform 470"/>
              <p:cNvSpPr/>
              <p:nvPr/>
            </p:nvSpPr>
            <p:spPr>
              <a:xfrm>
                <a:off x="2663" y="1400"/>
                <a:ext cx="31" cy="22"/>
              </a:xfrm>
              <a:custGeom>
                <a:avLst/>
                <a:gdLst>
                  <a:gd name="txL" fmla="*/ 0 w 25"/>
                  <a:gd name="txT" fmla="*/ 0 h 18"/>
                  <a:gd name="txR" fmla="*/ 25 w 25"/>
                  <a:gd name="txB" fmla="*/ 18 h 18"/>
                </a:gdLst>
                <a:ahLst/>
                <a:cxnLst>
                  <a:cxn ang="0">
                    <a:pos x="0" y="60"/>
                  </a:cxn>
                  <a:cxn ang="0">
                    <a:pos x="89" y="0"/>
                  </a:cxn>
                  <a:cxn ang="0">
                    <a:pos x="47" y="2"/>
                  </a:cxn>
                  <a:cxn ang="0">
                    <a:pos x="0" y="60"/>
                  </a:cxn>
                </a:cxnLst>
                <a:rect l="txL" t="txT" r="txR" b="txB"/>
                <a:pathLst>
                  <a:path w="25" h="18">
                    <a:moveTo>
                      <a:pt x="0" y="18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8" name="Freeform 471"/>
              <p:cNvSpPr/>
              <p:nvPr/>
            </p:nvSpPr>
            <p:spPr>
              <a:xfrm>
                <a:off x="2663" y="1400"/>
                <a:ext cx="31" cy="22"/>
              </a:xfrm>
              <a:custGeom>
                <a:avLst/>
                <a:gdLst>
                  <a:gd name="txL" fmla="*/ 0 w 25"/>
                  <a:gd name="txT" fmla="*/ 0 h 18"/>
                  <a:gd name="txR" fmla="*/ 25 w 25"/>
                  <a:gd name="txB" fmla="*/ 18 h 18"/>
                </a:gdLst>
                <a:ahLst/>
                <a:cxnLst>
                  <a:cxn ang="0">
                    <a:pos x="0" y="60"/>
                  </a:cxn>
                  <a:cxn ang="0">
                    <a:pos x="89" y="0"/>
                  </a:cxn>
                  <a:cxn ang="0">
                    <a:pos x="47" y="2"/>
                  </a:cxn>
                  <a:cxn ang="0">
                    <a:pos x="0" y="60"/>
                  </a:cxn>
                </a:cxnLst>
                <a:rect l="txL" t="txT" r="txR" b="txB"/>
                <a:pathLst>
                  <a:path w="25" h="18">
                    <a:moveTo>
                      <a:pt x="0" y="18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9" name="Freeform 472"/>
              <p:cNvSpPr/>
              <p:nvPr/>
            </p:nvSpPr>
            <p:spPr>
              <a:xfrm>
                <a:off x="698" y="720"/>
                <a:ext cx="170" cy="339"/>
              </a:xfrm>
              <a:custGeom>
                <a:avLst/>
                <a:gdLst>
                  <a:gd name="txL" fmla="*/ 0 w 139"/>
                  <a:gd name="txT" fmla="*/ 0 h 277"/>
                  <a:gd name="txR" fmla="*/ 139 w 139"/>
                  <a:gd name="txB" fmla="*/ 277 h 277"/>
                </a:gdLst>
                <a:ahLst/>
                <a:cxnLst>
                  <a:cxn ang="0">
                    <a:pos x="361" y="108"/>
                  </a:cxn>
                  <a:cxn ang="0">
                    <a:pos x="347" y="195"/>
                  </a:cxn>
                  <a:cxn ang="0">
                    <a:pos x="402" y="244"/>
                  </a:cxn>
                  <a:cxn ang="0">
                    <a:pos x="378" y="319"/>
                  </a:cxn>
                  <a:cxn ang="0">
                    <a:pos x="408" y="421"/>
                  </a:cxn>
                  <a:cxn ang="0">
                    <a:pos x="394" y="514"/>
                  </a:cxn>
                  <a:cxn ang="0">
                    <a:pos x="429" y="574"/>
                  </a:cxn>
                  <a:cxn ang="0">
                    <a:pos x="418" y="622"/>
                  </a:cxn>
                  <a:cxn ang="0">
                    <a:pos x="465" y="682"/>
                  </a:cxn>
                  <a:cxn ang="0">
                    <a:pos x="465" y="710"/>
                  </a:cxn>
                  <a:cxn ang="0">
                    <a:pos x="380" y="811"/>
                  </a:cxn>
                  <a:cxn ang="0">
                    <a:pos x="303" y="885"/>
                  </a:cxn>
                  <a:cxn ang="0">
                    <a:pos x="284" y="885"/>
                  </a:cxn>
                  <a:cxn ang="0">
                    <a:pos x="122" y="931"/>
                  </a:cxn>
                  <a:cxn ang="0">
                    <a:pos x="29" y="882"/>
                  </a:cxn>
                  <a:cxn ang="0">
                    <a:pos x="48" y="811"/>
                  </a:cxn>
                  <a:cxn ang="0">
                    <a:pos x="24" y="734"/>
                  </a:cxn>
                  <a:cxn ang="0">
                    <a:pos x="43" y="689"/>
                  </a:cxn>
                  <a:cxn ang="0">
                    <a:pos x="181" y="524"/>
                  </a:cxn>
                  <a:cxn ang="0">
                    <a:pos x="207" y="514"/>
                  </a:cxn>
                  <a:cxn ang="0">
                    <a:pos x="207" y="468"/>
                  </a:cxn>
                  <a:cxn ang="0">
                    <a:pos x="163" y="437"/>
                  </a:cxn>
                  <a:cxn ang="0">
                    <a:pos x="149" y="421"/>
                  </a:cxn>
                  <a:cxn ang="0">
                    <a:pos x="149" y="420"/>
                  </a:cxn>
                  <a:cxn ang="0">
                    <a:pos x="119" y="212"/>
                  </a:cxn>
                  <a:cxn ang="0">
                    <a:pos x="0" y="108"/>
                  </a:cxn>
                  <a:cxn ang="0">
                    <a:pos x="29" y="76"/>
                  </a:cxn>
                  <a:cxn ang="0">
                    <a:pos x="88" y="140"/>
                  </a:cxn>
                  <a:cxn ang="0">
                    <a:pos x="109" y="148"/>
                  </a:cxn>
                  <a:cxn ang="0">
                    <a:pos x="146" y="130"/>
                  </a:cxn>
                  <a:cxn ang="0">
                    <a:pos x="182" y="147"/>
                  </a:cxn>
                  <a:cxn ang="0">
                    <a:pos x="219" y="114"/>
                  </a:cxn>
                  <a:cxn ang="0">
                    <a:pos x="241" y="20"/>
                  </a:cxn>
                  <a:cxn ang="0">
                    <a:pos x="309" y="0"/>
                  </a:cxn>
                  <a:cxn ang="0">
                    <a:pos x="369" y="43"/>
                  </a:cxn>
                  <a:cxn ang="0">
                    <a:pos x="361" y="108"/>
                  </a:cxn>
                </a:cxnLst>
                <a:rect l="txL" t="txT" r="txR" b="txB"/>
                <a:pathLst>
                  <a:path w="139" h="277">
                    <a:moveTo>
                      <a:pt x="108" y="32"/>
                    </a:moveTo>
                    <a:lnTo>
                      <a:pt x="104" y="58"/>
                    </a:lnTo>
                    <a:lnTo>
                      <a:pt x="120" y="73"/>
                    </a:lnTo>
                    <a:lnTo>
                      <a:pt x="113" y="95"/>
                    </a:lnTo>
                    <a:lnTo>
                      <a:pt x="122" y="126"/>
                    </a:lnTo>
                    <a:lnTo>
                      <a:pt x="118" y="153"/>
                    </a:lnTo>
                    <a:lnTo>
                      <a:pt x="128" y="171"/>
                    </a:lnTo>
                    <a:lnTo>
                      <a:pt x="125" y="185"/>
                    </a:lnTo>
                    <a:lnTo>
                      <a:pt x="139" y="203"/>
                    </a:lnTo>
                    <a:lnTo>
                      <a:pt x="139" y="211"/>
                    </a:lnTo>
                    <a:lnTo>
                      <a:pt x="114" y="242"/>
                    </a:lnTo>
                    <a:lnTo>
                      <a:pt x="91" y="264"/>
                    </a:lnTo>
                    <a:lnTo>
                      <a:pt x="85" y="264"/>
                    </a:lnTo>
                    <a:lnTo>
                      <a:pt x="37" y="277"/>
                    </a:lnTo>
                    <a:lnTo>
                      <a:pt x="9" y="262"/>
                    </a:lnTo>
                    <a:lnTo>
                      <a:pt x="14" y="242"/>
                    </a:lnTo>
                    <a:lnTo>
                      <a:pt x="7" y="218"/>
                    </a:lnTo>
                    <a:lnTo>
                      <a:pt x="13" y="205"/>
                    </a:lnTo>
                    <a:lnTo>
                      <a:pt x="54" y="156"/>
                    </a:lnTo>
                    <a:lnTo>
                      <a:pt x="61" y="153"/>
                    </a:lnTo>
                    <a:lnTo>
                      <a:pt x="61" y="139"/>
                    </a:lnTo>
                    <a:lnTo>
                      <a:pt x="49" y="130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35" y="63"/>
                    </a:lnTo>
                    <a:lnTo>
                      <a:pt x="0" y="32"/>
                    </a:lnTo>
                    <a:lnTo>
                      <a:pt x="9" y="23"/>
                    </a:lnTo>
                    <a:lnTo>
                      <a:pt x="26" y="42"/>
                    </a:lnTo>
                    <a:lnTo>
                      <a:pt x="33" y="44"/>
                    </a:lnTo>
                    <a:lnTo>
                      <a:pt x="43" y="38"/>
                    </a:lnTo>
                    <a:lnTo>
                      <a:pt x="55" y="43"/>
                    </a:lnTo>
                    <a:lnTo>
                      <a:pt x="65" y="34"/>
                    </a:lnTo>
                    <a:lnTo>
                      <a:pt x="72" y="6"/>
                    </a:lnTo>
                    <a:lnTo>
                      <a:pt x="92" y="0"/>
                    </a:lnTo>
                    <a:lnTo>
                      <a:pt x="110" y="13"/>
                    </a:lnTo>
                    <a:lnTo>
                      <a:pt x="108" y="3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0" name="Freeform 473"/>
              <p:cNvSpPr/>
              <p:nvPr/>
            </p:nvSpPr>
            <p:spPr>
              <a:xfrm>
                <a:off x="698" y="720"/>
                <a:ext cx="170" cy="339"/>
              </a:xfrm>
              <a:custGeom>
                <a:avLst/>
                <a:gdLst>
                  <a:gd name="txL" fmla="*/ 0 w 139"/>
                  <a:gd name="txT" fmla="*/ 0 h 277"/>
                  <a:gd name="txR" fmla="*/ 139 w 139"/>
                  <a:gd name="txB" fmla="*/ 277 h 277"/>
                </a:gdLst>
                <a:ahLst/>
                <a:cxnLst>
                  <a:cxn ang="0">
                    <a:pos x="361" y="108"/>
                  </a:cxn>
                  <a:cxn ang="0">
                    <a:pos x="347" y="195"/>
                  </a:cxn>
                  <a:cxn ang="0">
                    <a:pos x="402" y="244"/>
                  </a:cxn>
                  <a:cxn ang="0">
                    <a:pos x="378" y="319"/>
                  </a:cxn>
                  <a:cxn ang="0">
                    <a:pos x="408" y="421"/>
                  </a:cxn>
                  <a:cxn ang="0">
                    <a:pos x="394" y="514"/>
                  </a:cxn>
                  <a:cxn ang="0">
                    <a:pos x="429" y="574"/>
                  </a:cxn>
                  <a:cxn ang="0">
                    <a:pos x="418" y="622"/>
                  </a:cxn>
                  <a:cxn ang="0">
                    <a:pos x="465" y="682"/>
                  </a:cxn>
                  <a:cxn ang="0">
                    <a:pos x="465" y="710"/>
                  </a:cxn>
                  <a:cxn ang="0">
                    <a:pos x="380" y="811"/>
                  </a:cxn>
                  <a:cxn ang="0">
                    <a:pos x="303" y="885"/>
                  </a:cxn>
                  <a:cxn ang="0">
                    <a:pos x="284" y="885"/>
                  </a:cxn>
                  <a:cxn ang="0">
                    <a:pos x="122" y="931"/>
                  </a:cxn>
                  <a:cxn ang="0">
                    <a:pos x="29" y="882"/>
                  </a:cxn>
                  <a:cxn ang="0">
                    <a:pos x="48" y="811"/>
                  </a:cxn>
                  <a:cxn ang="0">
                    <a:pos x="24" y="734"/>
                  </a:cxn>
                  <a:cxn ang="0">
                    <a:pos x="43" y="689"/>
                  </a:cxn>
                  <a:cxn ang="0">
                    <a:pos x="181" y="524"/>
                  </a:cxn>
                  <a:cxn ang="0">
                    <a:pos x="207" y="514"/>
                  </a:cxn>
                  <a:cxn ang="0">
                    <a:pos x="207" y="468"/>
                  </a:cxn>
                  <a:cxn ang="0">
                    <a:pos x="163" y="437"/>
                  </a:cxn>
                  <a:cxn ang="0">
                    <a:pos x="149" y="421"/>
                  </a:cxn>
                  <a:cxn ang="0">
                    <a:pos x="149" y="420"/>
                  </a:cxn>
                  <a:cxn ang="0">
                    <a:pos x="119" y="212"/>
                  </a:cxn>
                  <a:cxn ang="0">
                    <a:pos x="0" y="108"/>
                  </a:cxn>
                  <a:cxn ang="0">
                    <a:pos x="29" y="76"/>
                  </a:cxn>
                  <a:cxn ang="0">
                    <a:pos x="88" y="140"/>
                  </a:cxn>
                  <a:cxn ang="0">
                    <a:pos x="109" y="148"/>
                  </a:cxn>
                  <a:cxn ang="0">
                    <a:pos x="146" y="130"/>
                  </a:cxn>
                  <a:cxn ang="0">
                    <a:pos x="182" y="147"/>
                  </a:cxn>
                  <a:cxn ang="0">
                    <a:pos x="219" y="114"/>
                  </a:cxn>
                  <a:cxn ang="0">
                    <a:pos x="241" y="20"/>
                  </a:cxn>
                  <a:cxn ang="0">
                    <a:pos x="309" y="0"/>
                  </a:cxn>
                  <a:cxn ang="0">
                    <a:pos x="369" y="43"/>
                  </a:cxn>
                  <a:cxn ang="0">
                    <a:pos x="361" y="108"/>
                  </a:cxn>
                </a:cxnLst>
                <a:rect l="txL" t="txT" r="txR" b="txB"/>
                <a:pathLst>
                  <a:path w="139" h="277">
                    <a:moveTo>
                      <a:pt x="108" y="32"/>
                    </a:moveTo>
                    <a:lnTo>
                      <a:pt x="104" y="58"/>
                    </a:lnTo>
                    <a:lnTo>
                      <a:pt x="120" y="73"/>
                    </a:lnTo>
                    <a:lnTo>
                      <a:pt x="113" y="95"/>
                    </a:lnTo>
                    <a:lnTo>
                      <a:pt x="122" y="126"/>
                    </a:lnTo>
                    <a:lnTo>
                      <a:pt x="118" y="153"/>
                    </a:lnTo>
                    <a:lnTo>
                      <a:pt x="128" y="171"/>
                    </a:lnTo>
                    <a:lnTo>
                      <a:pt x="125" y="185"/>
                    </a:lnTo>
                    <a:lnTo>
                      <a:pt x="139" y="203"/>
                    </a:lnTo>
                    <a:lnTo>
                      <a:pt x="139" y="211"/>
                    </a:lnTo>
                    <a:lnTo>
                      <a:pt x="114" y="242"/>
                    </a:lnTo>
                    <a:lnTo>
                      <a:pt x="91" y="264"/>
                    </a:lnTo>
                    <a:lnTo>
                      <a:pt x="85" y="264"/>
                    </a:lnTo>
                    <a:lnTo>
                      <a:pt x="37" y="277"/>
                    </a:lnTo>
                    <a:lnTo>
                      <a:pt x="9" y="262"/>
                    </a:lnTo>
                    <a:lnTo>
                      <a:pt x="14" y="242"/>
                    </a:lnTo>
                    <a:lnTo>
                      <a:pt x="7" y="218"/>
                    </a:lnTo>
                    <a:lnTo>
                      <a:pt x="13" y="205"/>
                    </a:lnTo>
                    <a:lnTo>
                      <a:pt x="54" y="156"/>
                    </a:lnTo>
                    <a:lnTo>
                      <a:pt x="61" y="153"/>
                    </a:lnTo>
                    <a:lnTo>
                      <a:pt x="61" y="139"/>
                    </a:lnTo>
                    <a:lnTo>
                      <a:pt x="49" y="130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35" y="63"/>
                    </a:lnTo>
                    <a:lnTo>
                      <a:pt x="0" y="32"/>
                    </a:lnTo>
                    <a:lnTo>
                      <a:pt x="9" y="23"/>
                    </a:lnTo>
                    <a:lnTo>
                      <a:pt x="26" y="42"/>
                    </a:lnTo>
                    <a:lnTo>
                      <a:pt x="33" y="44"/>
                    </a:lnTo>
                    <a:lnTo>
                      <a:pt x="43" y="38"/>
                    </a:lnTo>
                    <a:lnTo>
                      <a:pt x="55" y="43"/>
                    </a:lnTo>
                    <a:lnTo>
                      <a:pt x="65" y="34"/>
                    </a:lnTo>
                    <a:lnTo>
                      <a:pt x="72" y="6"/>
                    </a:lnTo>
                    <a:lnTo>
                      <a:pt x="92" y="0"/>
                    </a:lnTo>
                    <a:lnTo>
                      <a:pt x="110" y="13"/>
                    </a:lnTo>
                    <a:lnTo>
                      <a:pt x="108" y="3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1" name="Freeform 474"/>
              <p:cNvSpPr/>
              <p:nvPr/>
            </p:nvSpPr>
            <p:spPr>
              <a:xfrm>
                <a:off x="457" y="676"/>
                <a:ext cx="403" cy="438"/>
              </a:xfrm>
              <a:custGeom>
                <a:avLst/>
                <a:gdLst>
                  <a:gd name="txL" fmla="*/ 0 w 329"/>
                  <a:gd name="txT" fmla="*/ 0 h 358"/>
                  <a:gd name="txR" fmla="*/ 329 w 329"/>
                  <a:gd name="txB" fmla="*/ 358 h 358"/>
                </a:gdLst>
                <a:ahLst/>
                <a:cxnLst>
                  <a:cxn ang="0">
                    <a:pos x="260" y="1121"/>
                  </a:cxn>
                  <a:cxn ang="0">
                    <a:pos x="224" y="1126"/>
                  </a:cxn>
                  <a:cxn ang="0">
                    <a:pos x="109" y="1201"/>
                  </a:cxn>
                  <a:cxn ang="0">
                    <a:pos x="24" y="1161"/>
                  </a:cxn>
                  <a:cxn ang="0">
                    <a:pos x="20" y="1105"/>
                  </a:cxn>
                  <a:cxn ang="0">
                    <a:pos x="24" y="1060"/>
                  </a:cxn>
                  <a:cxn ang="0">
                    <a:pos x="0" y="960"/>
                  </a:cxn>
                  <a:cxn ang="0">
                    <a:pos x="0" y="903"/>
                  </a:cxn>
                  <a:cxn ang="0">
                    <a:pos x="132" y="811"/>
                  </a:cxn>
                  <a:cxn ang="0">
                    <a:pos x="194" y="770"/>
                  </a:cxn>
                  <a:cxn ang="0">
                    <a:pos x="303" y="612"/>
                  </a:cxn>
                  <a:cxn ang="0">
                    <a:pos x="426" y="361"/>
                  </a:cxn>
                  <a:cxn ang="0">
                    <a:pos x="381" y="329"/>
                  </a:cxn>
                  <a:cxn ang="0">
                    <a:pos x="365" y="321"/>
                  </a:cxn>
                  <a:cxn ang="0">
                    <a:pos x="401" y="273"/>
                  </a:cxn>
                  <a:cxn ang="0">
                    <a:pos x="464" y="268"/>
                  </a:cxn>
                  <a:cxn ang="0">
                    <a:pos x="495" y="273"/>
                  </a:cxn>
                  <a:cxn ang="0">
                    <a:pos x="512" y="230"/>
                  </a:cxn>
                  <a:cxn ang="0">
                    <a:pos x="556" y="180"/>
                  </a:cxn>
                  <a:cxn ang="0">
                    <a:pos x="648" y="122"/>
                  </a:cxn>
                  <a:cxn ang="0">
                    <a:pos x="782" y="27"/>
                  </a:cxn>
                  <a:cxn ang="0">
                    <a:pos x="843" y="13"/>
                  </a:cxn>
                  <a:cxn ang="0">
                    <a:pos x="879" y="65"/>
                  </a:cxn>
                  <a:cxn ang="0">
                    <a:pos x="930" y="76"/>
                  </a:cxn>
                  <a:cxn ang="0">
                    <a:pos x="1022" y="27"/>
                  </a:cxn>
                  <a:cxn ang="0">
                    <a:pos x="1063" y="122"/>
                  </a:cxn>
                  <a:cxn ang="0">
                    <a:pos x="1063" y="149"/>
                  </a:cxn>
                  <a:cxn ang="0">
                    <a:pos x="1093" y="181"/>
                  </a:cxn>
                  <a:cxn ang="0">
                    <a:pos x="1022" y="235"/>
                  </a:cxn>
                  <a:cxn ang="0">
                    <a:pos x="971" y="122"/>
                  </a:cxn>
                  <a:cxn ang="0">
                    <a:pos x="882" y="239"/>
                  </a:cxn>
                  <a:cxn ang="0">
                    <a:pos x="808" y="254"/>
                  </a:cxn>
                  <a:cxn ang="0">
                    <a:pos x="750" y="268"/>
                  </a:cxn>
                  <a:cxn ang="0">
                    <a:pos x="660" y="235"/>
                  </a:cxn>
                  <a:cxn ang="0">
                    <a:pos x="641" y="295"/>
                  </a:cxn>
                  <a:cxn ang="0">
                    <a:pos x="556" y="302"/>
                  </a:cxn>
                  <a:cxn ang="0">
                    <a:pos x="516" y="334"/>
                  </a:cxn>
                  <a:cxn ang="0">
                    <a:pos x="478" y="401"/>
                  </a:cxn>
                  <a:cxn ang="0">
                    <a:pos x="467" y="461"/>
                  </a:cxn>
                  <a:cxn ang="0">
                    <a:pos x="412" y="530"/>
                  </a:cxn>
                  <a:cxn ang="0">
                    <a:pos x="365" y="664"/>
                  </a:cxn>
                  <a:cxn ang="0">
                    <a:pos x="333" y="722"/>
                  </a:cxn>
                  <a:cxn ang="0">
                    <a:pos x="301" y="852"/>
                  </a:cxn>
                  <a:cxn ang="0">
                    <a:pos x="303" y="973"/>
                  </a:cxn>
                  <a:cxn ang="0">
                    <a:pos x="284" y="1083"/>
                  </a:cxn>
                  <a:cxn ang="0">
                    <a:pos x="267" y="1139"/>
                  </a:cxn>
                </a:cxnLst>
                <a:rect l="txL" t="txT" r="txR" b="txB"/>
                <a:pathLst>
                  <a:path w="329" h="358">
                    <a:moveTo>
                      <a:pt x="78" y="340"/>
                    </a:moveTo>
                    <a:lnTo>
                      <a:pt x="77" y="334"/>
                    </a:lnTo>
                    <a:lnTo>
                      <a:pt x="70" y="328"/>
                    </a:lnTo>
                    <a:lnTo>
                      <a:pt x="67" y="336"/>
                    </a:lnTo>
                    <a:lnTo>
                      <a:pt x="61" y="336"/>
                    </a:lnTo>
                    <a:lnTo>
                      <a:pt x="33" y="358"/>
                    </a:lnTo>
                    <a:lnTo>
                      <a:pt x="23" y="356"/>
                    </a:lnTo>
                    <a:lnTo>
                      <a:pt x="7" y="346"/>
                    </a:lnTo>
                    <a:lnTo>
                      <a:pt x="15" y="328"/>
                    </a:lnTo>
                    <a:lnTo>
                      <a:pt x="6" y="329"/>
                    </a:lnTo>
                    <a:lnTo>
                      <a:pt x="5" y="324"/>
                    </a:lnTo>
                    <a:lnTo>
                      <a:pt x="7" y="316"/>
                    </a:lnTo>
                    <a:lnTo>
                      <a:pt x="2" y="306"/>
                    </a:lnTo>
                    <a:lnTo>
                      <a:pt x="0" y="287"/>
                    </a:lnTo>
                    <a:lnTo>
                      <a:pt x="5" y="279"/>
                    </a:lnTo>
                    <a:lnTo>
                      <a:pt x="0" y="269"/>
                    </a:lnTo>
                    <a:lnTo>
                      <a:pt x="25" y="244"/>
                    </a:lnTo>
                    <a:lnTo>
                      <a:pt x="39" y="242"/>
                    </a:lnTo>
                    <a:lnTo>
                      <a:pt x="51" y="222"/>
                    </a:lnTo>
                    <a:lnTo>
                      <a:pt x="57" y="229"/>
                    </a:lnTo>
                    <a:lnTo>
                      <a:pt x="80" y="193"/>
                    </a:lnTo>
                    <a:lnTo>
                      <a:pt x="90" y="182"/>
                    </a:lnTo>
                    <a:lnTo>
                      <a:pt x="106" y="145"/>
                    </a:lnTo>
                    <a:lnTo>
                      <a:pt x="126" y="108"/>
                    </a:lnTo>
                    <a:lnTo>
                      <a:pt x="141" y="92"/>
                    </a:lnTo>
                    <a:lnTo>
                      <a:pt x="113" y="98"/>
                    </a:lnTo>
                    <a:lnTo>
                      <a:pt x="99" y="108"/>
                    </a:lnTo>
                    <a:lnTo>
                      <a:pt x="108" y="96"/>
                    </a:lnTo>
                    <a:lnTo>
                      <a:pt x="126" y="90"/>
                    </a:lnTo>
                    <a:lnTo>
                      <a:pt x="118" y="82"/>
                    </a:lnTo>
                    <a:lnTo>
                      <a:pt x="141" y="63"/>
                    </a:lnTo>
                    <a:lnTo>
                      <a:pt x="137" y="79"/>
                    </a:lnTo>
                    <a:lnTo>
                      <a:pt x="147" y="71"/>
                    </a:lnTo>
                    <a:lnTo>
                      <a:pt x="147" y="82"/>
                    </a:lnTo>
                    <a:lnTo>
                      <a:pt x="158" y="71"/>
                    </a:lnTo>
                    <a:lnTo>
                      <a:pt x="151" y="69"/>
                    </a:lnTo>
                    <a:lnTo>
                      <a:pt x="151" y="59"/>
                    </a:lnTo>
                    <a:lnTo>
                      <a:pt x="165" y="53"/>
                    </a:lnTo>
                    <a:lnTo>
                      <a:pt x="174" y="37"/>
                    </a:lnTo>
                    <a:lnTo>
                      <a:pt x="192" y="37"/>
                    </a:lnTo>
                    <a:lnTo>
                      <a:pt x="208" y="31"/>
                    </a:lnTo>
                    <a:lnTo>
                      <a:pt x="231" y="8"/>
                    </a:lnTo>
                    <a:lnTo>
                      <a:pt x="242" y="16"/>
                    </a:lnTo>
                    <a:lnTo>
                      <a:pt x="250" y="4"/>
                    </a:lnTo>
                    <a:lnTo>
                      <a:pt x="260" y="0"/>
                    </a:lnTo>
                    <a:lnTo>
                      <a:pt x="260" y="20"/>
                    </a:lnTo>
                    <a:lnTo>
                      <a:pt x="272" y="8"/>
                    </a:lnTo>
                    <a:lnTo>
                      <a:pt x="275" y="23"/>
                    </a:lnTo>
                    <a:lnTo>
                      <a:pt x="286" y="3"/>
                    </a:lnTo>
                    <a:lnTo>
                      <a:pt x="303" y="8"/>
                    </a:lnTo>
                    <a:lnTo>
                      <a:pt x="329" y="25"/>
                    </a:lnTo>
                    <a:lnTo>
                      <a:pt x="315" y="37"/>
                    </a:lnTo>
                    <a:lnTo>
                      <a:pt x="298" y="33"/>
                    </a:lnTo>
                    <a:lnTo>
                      <a:pt x="315" y="45"/>
                    </a:lnTo>
                    <a:lnTo>
                      <a:pt x="327" y="48"/>
                    </a:lnTo>
                    <a:lnTo>
                      <a:pt x="323" y="54"/>
                    </a:lnTo>
                    <a:lnTo>
                      <a:pt x="316" y="54"/>
                    </a:lnTo>
                    <a:lnTo>
                      <a:pt x="303" y="70"/>
                    </a:lnTo>
                    <a:lnTo>
                      <a:pt x="305" y="51"/>
                    </a:lnTo>
                    <a:lnTo>
                      <a:pt x="287" y="37"/>
                    </a:lnTo>
                    <a:lnTo>
                      <a:pt x="267" y="44"/>
                    </a:lnTo>
                    <a:lnTo>
                      <a:pt x="261" y="71"/>
                    </a:lnTo>
                    <a:lnTo>
                      <a:pt x="250" y="81"/>
                    </a:lnTo>
                    <a:lnTo>
                      <a:pt x="239" y="76"/>
                    </a:lnTo>
                    <a:lnTo>
                      <a:pt x="228" y="82"/>
                    </a:lnTo>
                    <a:lnTo>
                      <a:pt x="222" y="79"/>
                    </a:lnTo>
                    <a:lnTo>
                      <a:pt x="204" y="61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90" y="88"/>
                    </a:lnTo>
                    <a:lnTo>
                      <a:pt x="170" y="86"/>
                    </a:lnTo>
                    <a:lnTo>
                      <a:pt x="165" y="90"/>
                    </a:lnTo>
                    <a:lnTo>
                      <a:pt x="165" y="100"/>
                    </a:lnTo>
                    <a:lnTo>
                      <a:pt x="153" y="100"/>
                    </a:lnTo>
                    <a:lnTo>
                      <a:pt x="148" y="105"/>
                    </a:lnTo>
                    <a:lnTo>
                      <a:pt x="141" y="119"/>
                    </a:lnTo>
                    <a:lnTo>
                      <a:pt x="144" y="126"/>
                    </a:lnTo>
                    <a:lnTo>
                      <a:pt x="138" y="137"/>
                    </a:lnTo>
                    <a:lnTo>
                      <a:pt x="127" y="156"/>
                    </a:lnTo>
                    <a:lnTo>
                      <a:pt x="122" y="158"/>
                    </a:lnTo>
                    <a:lnTo>
                      <a:pt x="118" y="185"/>
                    </a:lnTo>
                    <a:lnTo>
                      <a:pt x="108" y="199"/>
                    </a:lnTo>
                    <a:lnTo>
                      <a:pt x="114" y="213"/>
                    </a:lnTo>
                    <a:lnTo>
                      <a:pt x="99" y="215"/>
                    </a:lnTo>
                    <a:lnTo>
                      <a:pt x="90" y="222"/>
                    </a:lnTo>
                    <a:lnTo>
                      <a:pt x="89" y="254"/>
                    </a:lnTo>
                    <a:lnTo>
                      <a:pt x="96" y="285"/>
                    </a:lnTo>
                    <a:lnTo>
                      <a:pt x="90" y="290"/>
                    </a:lnTo>
                    <a:lnTo>
                      <a:pt x="91" y="313"/>
                    </a:lnTo>
                    <a:lnTo>
                      <a:pt x="84" y="323"/>
                    </a:lnTo>
                    <a:lnTo>
                      <a:pt x="81" y="336"/>
                    </a:lnTo>
                    <a:lnTo>
                      <a:pt x="78" y="339"/>
                    </a:lnTo>
                    <a:lnTo>
                      <a:pt x="78" y="34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2" name="Freeform 475"/>
              <p:cNvSpPr/>
              <p:nvPr/>
            </p:nvSpPr>
            <p:spPr>
              <a:xfrm>
                <a:off x="457" y="676"/>
                <a:ext cx="403" cy="438"/>
              </a:xfrm>
              <a:custGeom>
                <a:avLst/>
                <a:gdLst>
                  <a:gd name="txL" fmla="*/ 0 w 329"/>
                  <a:gd name="txT" fmla="*/ 0 h 358"/>
                  <a:gd name="txR" fmla="*/ 329 w 329"/>
                  <a:gd name="txB" fmla="*/ 358 h 358"/>
                </a:gdLst>
                <a:ahLst/>
                <a:cxnLst>
                  <a:cxn ang="0">
                    <a:pos x="260" y="1121"/>
                  </a:cxn>
                  <a:cxn ang="0">
                    <a:pos x="224" y="1126"/>
                  </a:cxn>
                  <a:cxn ang="0">
                    <a:pos x="109" y="1201"/>
                  </a:cxn>
                  <a:cxn ang="0">
                    <a:pos x="24" y="1161"/>
                  </a:cxn>
                  <a:cxn ang="0">
                    <a:pos x="20" y="1105"/>
                  </a:cxn>
                  <a:cxn ang="0">
                    <a:pos x="24" y="1060"/>
                  </a:cxn>
                  <a:cxn ang="0">
                    <a:pos x="0" y="960"/>
                  </a:cxn>
                  <a:cxn ang="0">
                    <a:pos x="0" y="903"/>
                  </a:cxn>
                  <a:cxn ang="0">
                    <a:pos x="132" y="811"/>
                  </a:cxn>
                  <a:cxn ang="0">
                    <a:pos x="194" y="770"/>
                  </a:cxn>
                  <a:cxn ang="0">
                    <a:pos x="303" y="612"/>
                  </a:cxn>
                  <a:cxn ang="0">
                    <a:pos x="426" y="361"/>
                  </a:cxn>
                  <a:cxn ang="0">
                    <a:pos x="381" y="329"/>
                  </a:cxn>
                  <a:cxn ang="0">
                    <a:pos x="365" y="321"/>
                  </a:cxn>
                  <a:cxn ang="0">
                    <a:pos x="401" y="273"/>
                  </a:cxn>
                  <a:cxn ang="0">
                    <a:pos x="464" y="268"/>
                  </a:cxn>
                  <a:cxn ang="0">
                    <a:pos x="495" y="273"/>
                  </a:cxn>
                  <a:cxn ang="0">
                    <a:pos x="512" y="230"/>
                  </a:cxn>
                  <a:cxn ang="0">
                    <a:pos x="556" y="180"/>
                  </a:cxn>
                  <a:cxn ang="0">
                    <a:pos x="648" y="122"/>
                  </a:cxn>
                  <a:cxn ang="0">
                    <a:pos x="782" y="27"/>
                  </a:cxn>
                  <a:cxn ang="0">
                    <a:pos x="843" y="13"/>
                  </a:cxn>
                  <a:cxn ang="0">
                    <a:pos x="879" y="65"/>
                  </a:cxn>
                  <a:cxn ang="0">
                    <a:pos x="930" y="76"/>
                  </a:cxn>
                  <a:cxn ang="0">
                    <a:pos x="1022" y="27"/>
                  </a:cxn>
                  <a:cxn ang="0">
                    <a:pos x="1063" y="122"/>
                  </a:cxn>
                  <a:cxn ang="0">
                    <a:pos x="1063" y="149"/>
                  </a:cxn>
                  <a:cxn ang="0">
                    <a:pos x="1093" y="181"/>
                  </a:cxn>
                  <a:cxn ang="0">
                    <a:pos x="1022" y="235"/>
                  </a:cxn>
                  <a:cxn ang="0">
                    <a:pos x="971" y="122"/>
                  </a:cxn>
                  <a:cxn ang="0">
                    <a:pos x="882" y="239"/>
                  </a:cxn>
                  <a:cxn ang="0">
                    <a:pos x="808" y="254"/>
                  </a:cxn>
                  <a:cxn ang="0">
                    <a:pos x="750" y="268"/>
                  </a:cxn>
                  <a:cxn ang="0">
                    <a:pos x="660" y="235"/>
                  </a:cxn>
                  <a:cxn ang="0">
                    <a:pos x="641" y="295"/>
                  </a:cxn>
                  <a:cxn ang="0">
                    <a:pos x="556" y="302"/>
                  </a:cxn>
                  <a:cxn ang="0">
                    <a:pos x="516" y="334"/>
                  </a:cxn>
                  <a:cxn ang="0">
                    <a:pos x="478" y="401"/>
                  </a:cxn>
                  <a:cxn ang="0">
                    <a:pos x="467" y="461"/>
                  </a:cxn>
                  <a:cxn ang="0">
                    <a:pos x="412" y="530"/>
                  </a:cxn>
                  <a:cxn ang="0">
                    <a:pos x="365" y="664"/>
                  </a:cxn>
                  <a:cxn ang="0">
                    <a:pos x="333" y="722"/>
                  </a:cxn>
                  <a:cxn ang="0">
                    <a:pos x="301" y="852"/>
                  </a:cxn>
                  <a:cxn ang="0">
                    <a:pos x="303" y="973"/>
                  </a:cxn>
                  <a:cxn ang="0">
                    <a:pos x="284" y="1083"/>
                  </a:cxn>
                  <a:cxn ang="0">
                    <a:pos x="267" y="1139"/>
                  </a:cxn>
                </a:cxnLst>
                <a:rect l="txL" t="txT" r="txR" b="txB"/>
                <a:pathLst>
                  <a:path w="329" h="358">
                    <a:moveTo>
                      <a:pt x="78" y="340"/>
                    </a:moveTo>
                    <a:lnTo>
                      <a:pt x="77" y="334"/>
                    </a:lnTo>
                    <a:lnTo>
                      <a:pt x="70" y="328"/>
                    </a:lnTo>
                    <a:lnTo>
                      <a:pt x="67" y="336"/>
                    </a:lnTo>
                    <a:lnTo>
                      <a:pt x="61" y="336"/>
                    </a:lnTo>
                    <a:lnTo>
                      <a:pt x="33" y="358"/>
                    </a:lnTo>
                    <a:lnTo>
                      <a:pt x="23" y="356"/>
                    </a:lnTo>
                    <a:lnTo>
                      <a:pt x="7" y="346"/>
                    </a:lnTo>
                    <a:lnTo>
                      <a:pt x="15" y="328"/>
                    </a:lnTo>
                    <a:lnTo>
                      <a:pt x="6" y="329"/>
                    </a:lnTo>
                    <a:lnTo>
                      <a:pt x="5" y="324"/>
                    </a:lnTo>
                    <a:lnTo>
                      <a:pt x="7" y="316"/>
                    </a:lnTo>
                    <a:lnTo>
                      <a:pt x="2" y="306"/>
                    </a:lnTo>
                    <a:lnTo>
                      <a:pt x="0" y="287"/>
                    </a:lnTo>
                    <a:lnTo>
                      <a:pt x="5" y="279"/>
                    </a:lnTo>
                    <a:lnTo>
                      <a:pt x="0" y="269"/>
                    </a:lnTo>
                    <a:lnTo>
                      <a:pt x="25" y="244"/>
                    </a:lnTo>
                    <a:lnTo>
                      <a:pt x="39" y="242"/>
                    </a:lnTo>
                    <a:lnTo>
                      <a:pt x="51" y="222"/>
                    </a:lnTo>
                    <a:lnTo>
                      <a:pt x="57" y="229"/>
                    </a:lnTo>
                    <a:lnTo>
                      <a:pt x="80" y="193"/>
                    </a:lnTo>
                    <a:lnTo>
                      <a:pt x="90" y="182"/>
                    </a:lnTo>
                    <a:lnTo>
                      <a:pt x="106" y="145"/>
                    </a:lnTo>
                    <a:lnTo>
                      <a:pt x="126" y="108"/>
                    </a:lnTo>
                    <a:lnTo>
                      <a:pt x="141" y="92"/>
                    </a:lnTo>
                    <a:lnTo>
                      <a:pt x="113" y="98"/>
                    </a:lnTo>
                    <a:lnTo>
                      <a:pt x="99" y="108"/>
                    </a:lnTo>
                    <a:lnTo>
                      <a:pt x="108" y="96"/>
                    </a:lnTo>
                    <a:lnTo>
                      <a:pt x="126" y="90"/>
                    </a:lnTo>
                    <a:lnTo>
                      <a:pt x="118" y="82"/>
                    </a:lnTo>
                    <a:lnTo>
                      <a:pt x="141" y="63"/>
                    </a:lnTo>
                    <a:lnTo>
                      <a:pt x="137" y="79"/>
                    </a:lnTo>
                    <a:lnTo>
                      <a:pt x="147" y="71"/>
                    </a:lnTo>
                    <a:lnTo>
                      <a:pt x="147" y="82"/>
                    </a:lnTo>
                    <a:lnTo>
                      <a:pt x="158" y="71"/>
                    </a:lnTo>
                    <a:lnTo>
                      <a:pt x="151" y="69"/>
                    </a:lnTo>
                    <a:lnTo>
                      <a:pt x="151" y="59"/>
                    </a:lnTo>
                    <a:lnTo>
                      <a:pt x="165" y="53"/>
                    </a:lnTo>
                    <a:lnTo>
                      <a:pt x="174" y="37"/>
                    </a:lnTo>
                    <a:lnTo>
                      <a:pt x="192" y="37"/>
                    </a:lnTo>
                    <a:lnTo>
                      <a:pt x="208" y="31"/>
                    </a:lnTo>
                    <a:lnTo>
                      <a:pt x="231" y="8"/>
                    </a:lnTo>
                    <a:lnTo>
                      <a:pt x="242" y="16"/>
                    </a:lnTo>
                    <a:lnTo>
                      <a:pt x="250" y="4"/>
                    </a:lnTo>
                    <a:lnTo>
                      <a:pt x="260" y="0"/>
                    </a:lnTo>
                    <a:lnTo>
                      <a:pt x="260" y="20"/>
                    </a:lnTo>
                    <a:lnTo>
                      <a:pt x="272" y="8"/>
                    </a:lnTo>
                    <a:lnTo>
                      <a:pt x="275" y="23"/>
                    </a:lnTo>
                    <a:lnTo>
                      <a:pt x="286" y="3"/>
                    </a:lnTo>
                    <a:lnTo>
                      <a:pt x="303" y="8"/>
                    </a:lnTo>
                    <a:lnTo>
                      <a:pt x="329" y="25"/>
                    </a:lnTo>
                    <a:lnTo>
                      <a:pt x="315" y="37"/>
                    </a:lnTo>
                    <a:lnTo>
                      <a:pt x="298" y="33"/>
                    </a:lnTo>
                    <a:lnTo>
                      <a:pt x="315" y="45"/>
                    </a:lnTo>
                    <a:lnTo>
                      <a:pt x="327" y="48"/>
                    </a:lnTo>
                    <a:lnTo>
                      <a:pt x="323" y="54"/>
                    </a:lnTo>
                    <a:lnTo>
                      <a:pt x="316" y="54"/>
                    </a:lnTo>
                    <a:lnTo>
                      <a:pt x="303" y="70"/>
                    </a:lnTo>
                    <a:lnTo>
                      <a:pt x="305" y="51"/>
                    </a:lnTo>
                    <a:lnTo>
                      <a:pt x="287" y="37"/>
                    </a:lnTo>
                    <a:lnTo>
                      <a:pt x="267" y="44"/>
                    </a:lnTo>
                    <a:lnTo>
                      <a:pt x="261" y="71"/>
                    </a:lnTo>
                    <a:lnTo>
                      <a:pt x="250" y="81"/>
                    </a:lnTo>
                    <a:lnTo>
                      <a:pt x="239" y="76"/>
                    </a:lnTo>
                    <a:lnTo>
                      <a:pt x="228" y="82"/>
                    </a:lnTo>
                    <a:lnTo>
                      <a:pt x="222" y="79"/>
                    </a:lnTo>
                    <a:lnTo>
                      <a:pt x="204" y="61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90" y="88"/>
                    </a:lnTo>
                    <a:lnTo>
                      <a:pt x="170" y="86"/>
                    </a:lnTo>
                    <a:lnTo>
                      <a:pt x="165" y="90"/>
                    </a:lnTo>
                    <a:lnTo>
                      <a:pt x="165" y="100"/>
                    </a:lnTo>
                    <a:lnTo>
                      <a:pt x="153" y="100"/>
                    </a:lnTo>
                    <a:lnTo>
                      <a:pt x="148" y="105"/>
                    </a:lnTo>
                    <a:lnTo>
                      <a:pt x="141" y="119"/>
                    </a:lnTo>
                    <a:lnTo>
                      <a:pt x="144" y="126"/>
                    </a:lnTo>
                    <a:lnTo>
                      <a:pt x="138" y="137"/>
                    </a:lnTo>
                    <a:lnTo>
                      <a:pt x="127" y="156"/>
                    </a:lnTo>
                    <a:lnTo>
                      <a:pt x="122" y="158"/>
                    </a:lnTo>
                    <a:lnTo>
                      <a:pt x="118" y="185"/>
                    </a:lnTo>
                    <a:lnTo>
                      <a:pt x="108" y="199"/>
                    </a:lnTo>
                    <a:lnTo>
                      <a:pt x="114" y="213"/>
                    </a:lnTo>
                    <a:lnTo>
                      <a:pt x="99" y="215"/>
                    </a:lnTo>
                    <a:lnTo>
                      <a:pt x="90" y="222"/>
                    </a:lnTo>
                    <a:lnTo>
                      <a:pt x="89" y="254"/>
                    </a:lnTo>
                    <a:lnTo>
                      <a:pt x="96" y="285"/>
                    </a:lnTo>
                    <a:lnTo>
                      <a:pt x="90" y="290"/>
                    </a:lnTo>
                    <a:lnTo>
                      <a:pt x="91" y="313"/>
                    </a:lnTo>
                    <a:lnTo>
                      <a:pt x="84" y="323"/>
                    </a:lnTo>
                    <a:lnTo>
                      <a:pt x="81" y="336"/>
                    </a:lnTo>
                    <a:lnTo>
                      <a:pt x="78" y="339"/>
                    </a:lnTo>
                    <a:lnTo>
                      <a:pt x="78" y="34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3" name="Freeform 476"/>
              <p:cNvSpPr/>
              <p:nvPr/>
            </p:nvSpPr>
            <p:spPr>
              <a:xfrm>
                <a:off x="553" y="756"/>
                <a:ext cx="200" cy="421"/>
              </a:xfrm>
              <a:custGeom>
                <a:avLst/>
                <a:gdLst>
                  <a:gd name="txL" fmla="*/ 0 w 163"/>
                  <a:gd name="txT" fmla="*/ 0 h 344"/>
                  <a:gd name="txR" fmla="*/ 163 w 163"/>
                  <a:gd name="txB" fmla="*/ 344 h 344"/>
                </a:gdLst>
                <a:ahLst/>
                <a:cxnLst>
                  <a:cxn ang="0">
                    <a:pos x="0" y="915"/>
                  </a:cxn>
                  <a:cxn ang="0">
                    <a:pos x="2" y="903"/>
                  </a:cxn>
                  <a:cxn ang="0">
                    <a:pos x="16" y="858"/>
                  </a:cxn>
                  <a:cxn ang="0">
                    <a:pos x="47" y="824"/>
                  </a:cxn>
                  <a:cxn ang="0">
                    <a:pos x="33" y="740"/>
                  </a:cxn>
                  <a:cxn ang="0">
                    <a:pos x="58" y="723"/>
                  </a:cxn>
                  <a:cxn ang="0">
                    <a:pos x="31" y="624"/>
                  </a:cxn>
                  <a:cxn ang="0">
                    <a:pos x="33" y="515"/>
                  </a:cxn>
                  <a:cxn ang="0">
                    <a:pos x="72" y="493"/>
                  </a:cxn>
                  <a:cxn ang="0">
                    <a:pos x="120" y="482"/>
                  </a:cxn>
                  <a:cxn ang="0">
                    <a:pos x="107" y="437"/>
                  </a:cxn>
                  <a:cxn ang="0">
                    <a:pos x="137" y="388"/>
                  </a:cxn>
                  <a:cxn ang="0">
                    <a:pos x="148" y="299"/>
                  </a:cxn>
                  <a:cxn ang="0">
                    <a:pos x="168" y="292"/>
                  </a:cxn>
                  <a:cxn ang="0">
                    <a:pos x="206" y="223"/>
                  </a:cxn>
                  <a:cxn ang="0">
                    <a:pos x="221" y="188"/>
                  </a:cxn>
                  <a:cxn ang="0">
                    <a:pos x="211" y="163"/>
                  </a:cxn>
                  <a:cxn ang="0">
                    <a:pos x="240" y="114"/>
                  </a:cxn>
                  <a:cxn ang="0">
                    <a:pos x="253" y="108"/>
                  </a:cxn>
                  <a:cxn ang="0">
                    <a:pos x="298" y="108"/>
                  </a:cxn>
                  <a:cxn ang="0">
                    <a:pos x="298" y="62"/>
                  </a:cxn>
                  <a:cxn ang="0">
                    <a:pos x="310" y="59"/>
                  </a:cxn>
                  <a:cxn ang="0">
                    <a:pos x="380" y="60"/>
                  </a:cxn>
                  <a:cxn ang="0">
                    <a:pos x="389" y="0"/>
                  </a:cxn>
                  <a:cxn ang="0">
                    <a:pos x="402" y="0"/>
                  </a:cxn>
                  <a:cxn ang="0">
                    <a:pos x="526" y="106"/>
                  </a:cxn>
                  <a:cxn ang="0">
                    <a:pos x="556" y="313"/>
                  </a:cxn>
                  <a:cxn ang="0">
                    <a:pos x="556" y="319"/>
                  </a:cxn>
                  <a:cxn ang="0">
                    <a:pos x="480" y="328"/>
                  </a:cxn>
                  <a:cxn ang="0">
                    <a:pos x="439" y="372"/>
                  </a:cxn>
                  <a:cxn ang="0">
                    <a:pos x="449" y="401"/>
                  </a:cxn>
                  <a:cxn ang="0">
                    <a:pos x="423" y="431"/>
                  </a:cxn>
                  <a:cxn ang="0">
                    <a:pos x="449" y="448"/>
                  </a:cxn>
                  <a:cxn ang="0">
                    <a:pos x="406" y="508"/>
                  </a:cxn>
                  <a:cxn ang="0">
                    <a:pos x="307" y="581"/>
                  </a:cxn>
                  <a:cxn ang="0">
                    <a:pos x="270" y="640"/>
                  </a:cxn>
                  <a:cxn ang="0">
                    <a:pos x="259" y="755"/>
                  </a:cxn>
                  <a:cxn ang="0">
                    <a:pos x="331" y="836"/>
                  </a:cxn>
                  <a:cxn ang="0">
                    <a:pos x="286" y="882"/>
                  </a:cxn>
                  <a:cxn ang="0">
                    <a:pos x="307" y="885"/>
                  </a:cxn>
                  <a:cxn ang="0">
                    <a:pos x="240" y="931"/>
                  </a:cxn>
                  <a:cxn ang="0">
                    <a:pos x="200" y="1105"/>
                  </a:cxn>
                  <a:cxn ang="0">
                    <a:pos x="148" y="1105"/>
                  </a:cxn>
                  <a:cxn ang="0">
                    <a:pos x="124" y="1131"/>
                  </a:cxn>
                  <a:cxn ang="0">
                    <a:pos x="124" y="1155"/>
                  </a:cxn>
                  <a:cxn ang="0">
                    <a:pos x="79" y="1155"/>
                  </a:cxn>
                  <a:cxn ang="0">
                    <a:pos x="59" y="1105"/>
                  </a:cxn>
                  <a:cxn ang="0">
                    <a:pos x="72" y="1082"/>
                  </a:cxn>
                  <a:cxn ang="0">
                    <a:pos x="48" y="1055"/>
                  </a:cxn>
                  <a:cxn ang="0">
                    <a:pos x="0" y="915"/>
                  </a:cxn>
                </a:cxnLst>
                <a:rect l="txL" t="txT" r="txR" b="txB"/>
                <a:pathLst>
                  <a:path w="163" h="344">
                    <a:moveTo>
                      <a:pt x="0" y="272"/>
                    </a:moveTo>
                    <a:lnTo>
                      <a:pt x="2" y="269"/>
                    </a:lnTo>
                    <a:lnTo>
                      <a:pt x="5" y="255"/>
                    </a:lnTo>
                    <a:lnTo>
                      <a:pt x="13" y="245"/>
                    </a:lnTo>
                    <a:lnTo>
                      <a:pt x="10" y="221"/>
                    </a:lnTo>
                    <a:lnTo>
                      <a:pt x="16" y="216"/>
                    </a:lnTo>
                    <a:lnTo>
                      <a:pt x="9" y="186"/>
                    </a:lnTo>
                    <a:lnTo>
                      <a:pt x="10" y="154"/>
                    </a:lnTo>
                    <a:lnTo>
                      <a:pt x="21" y="147"/>
                    </a:lnTo>
                    <a:lnTo>
                      <a:pt x="35" y="144"/>
                    </a:lnTo>
                    <a:lnTo>
                      <a:pt x="31" y="130"/>
                    </a:lnTo>
                    <a:lnTo>
                      <a:pt x="40" y="115"/>
                    </a:lnTo>
                    <a:lnTo>
                      <a:pt x="44" y="89"/>
                    </a:lnTo>
                    <a:lnTo>
                      <a:pt x="49" y="87"/>
                    </a:lnTo>
                    <a:lnTo>
                      <a:pt x="60" y="67"/>
                    </a:lnTo>
                    <a:lnTo>
                      <a:pt x="65" y="56"/>
                    </a:lnTo>
                    <a:lnTo>
                      <a:pt x="62" y="49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87" y="32"/>
                    </a:lnTo>
                    <a:lnTo>
                      <a:pt x="87" y="19"/>
                    </a:lnTo>
                    <a:lnTo>
                      <a:pt x="91" y="17"/>
                    </a:lnTo>
                    <a:lnTo>
                      <a:pt x="112" y="18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54" y="31"/>
                    </a:lnTo>
                    <a:lnTo>
                      <a:pt x="163" y="93"/>
                    </a:lnTo>
                    <a:lnTo>
                      <a:pt x="163" y="95"/>
                    </a:lnTo>
                    <a:lnTo>
                      <a:pt x="141" y="97"/>
                    </a:lnTo>
                    <a:lnTo>
                      <a:pt x="129" y="111"/>
                    </a:lnTo>
                    <a:lnTo>
                      <a:pt x="131" y="119"/>
                    </a:lnTo>
                    <a:lnTo>
                      <a:pt x="124" y="128"/>
                    </a:lnTo>
                    <a:lnTo>
                      <a:pt x="131" y="133"/>
                    </a:lnTo>
                    <a:lnTo>
                      <a:pt x="119" y="151"/>
                    </a:lnTo>
                    <a:lnTo>
                      <a:pt x="90" y="173"/>
                    </a:lnTo>
                    <a:lnTo>
                      <a:pt x="79" y="190"/>
                    </a:lnTo>
                    <a:lnTo>
                      <a:pt x="76" y="225"/>
                    </a:lnTo>
                    <a:lnTo>
                      <a:pt x="97" y="249"/>
                    </a:lnTo>
                    <a:lnTo>
                      <a:pt x="84" y="262"/>
                    </a:lnTo>
                    <a:lnTo>
                      <a:pt x="90" y="264"/>
                    </a:lnTo>
                    <a:lnTo>
                      <a:pt x="70" y="277"/>
                    </a:lnTo>
                    <a:lnTo>
                      <a:pt x="59" y="329"/>
                    </a:lnTo>
                    <a:lnTo>
                      <a:pt x="44" y="329"/>
                    </a:lnTo>
                    <a:lnTo>
                      <a:pt x="37" y="337"/>
                    </a:lnTo>
                    <a:lnTo>
                      <a:pt x="37" y="344"/>
                    </a:lnTo>
                    <a:lnTo>
                      <a:pt x="23" y="344"/>
                    </a:lnTo>
                    <a:lnTo>
                      <a:pt x="17" y="329"/>
                    </a:lnTo>
                    <a:lnTo>
                      <a:pt x="21" y="322"/>
                    </a:lnTo>
                    <a:lnTo>
                      <a:pt x="14" y="314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4" name="Freeform 477"/>
              <p:cNvSpPr/>
              <p:nvPr/>
            </p:nvSpPr>
            <p:spPr>
              <a:xfrm>
                <a:off x="553" y="756"/>
                <a:ext cx="200" cy="421"/>
              </a:xfrm>
              <a:custGeom>
                <a:avLst/>
                <a:gdLst>
                  <a:gd name="txL" fmla="*/ 0 w 163"/>
                  <a:gd name="txT" fmla="*/ 0 h 344"/>
                  <a:gd name="txR" fmla="*/ 163 w 163"/>
                  <a:gd name="txB" fmla="*/ 344 h 344"/>
                </a:gdLst>
                <a:ahLst/>
                <a:cxnLst>
                  <a:cxn ang="0">
                    <a:pos x="0" y="915"/>
                  </a:cxn>
                  <a:cxn ang="0">
                    <a:pos x="2" y="903"/>
                  </a:cxn>
                  <a:cxn ang="0">
                    <a:pos x="16" y="858"/>
                  </a:cxn>
                  <a:cxn ang="0">
                    <a:pos x="47" y="824"/>
                  </a:cxn>
                  <a:cxn ang="0">
                    <a:pos x="33" y="740"/>
                  </a:cxn>
                  <a:cxn ang="0">
                    <a:pos x="58" y="723"/>
                  </a:cxn>
                  <a:cxn ang="0">
                    <a:pos x="31" y="624"/>
                  </a:cxn>
                  <a:cxn ang="0">
                    <a:pos x="33" y="515"/>
                  </a:cxn>
                  <a:cxn ang="0">
                    <a:pos x="72" y="493"/>
                  </a:cxn>
                  <a:cxn ang="0">
                    <a:pos x="120" y="482"/>
                  </a:cxn>
                  <a:cxn ang="0">
                    <a:pos x="107" y="437"/>
                  </a:cxn>
                  <a:cxn ang="0">
                    <a:pos x="137" y="388"/>
                  </a:cxn>
                  <a:cxn ang="0">
                    <a:pos x="148" y="299"/>
                  </a:cxn>
                  <a:cxn ang="0">
                    <a:pos x="168" y="292"/>
                  </a:cxn>
                  <a:cxn ang="0">
                    <a:pos x="206" y="223"/>
                  </a:cxn>
                  <a:cxn ang="0">
                    <a:pos x="221" y="188"/>
                  </a:cxn>
                  <a:cxn ang="0">
                    <a:pos x="211" y="163"/>
                  </a:cxn>
                  <a:cxn ang="0">
                    <a:pos x="240" y="114"/>
                  </a:cxn>
                  <a:cxn ang="0">
                    <a:pos x="253" y="108"/>
                  </a:cxn>
                  <a:cxn ang="0">
                    <a:pos x="298" y="108"/>
                  </a:cxn>
                  <a:cxn ang="0">
                    <a:pos x="298" y="62"/>
                  </a:cxn>
                  <a:cxn ang="0">
                    <a:pos x="310" y="59"/>
                  </a:cxn>
                  <a:cxn ang="0">
                    <a:pos x="380" y="60"/>
                  </a:cxn>
                  <a:cxn ang="0">
                    <a:pos x="389" y="0"/>
                  </a:cxn>
                  <a:cxn ang="0">
                    <a:pos x="402" y="0"/>
                  </a:cxn>
                  <a:cxn ang="0">
                    <a:pos x="526" y="106"/>
                  </a:cxn>
                  <a:cxn ang="0">
                    <a:pos x="556" y="313"/>
                  </a:cxn>
                  <a:cxn ang="0">
                    <a:pos x="556" y="319"/>
                  </a:cxn>
                  <a:cxn ang="0">
                    <a:pos x="480" y="328"/>
                  </a:cxn>
                  <a:cxn ang="0">
                    <a:pos x="439" y="372"/>
                  </a:cxn>
                  <a:cxn ang="0">
                    <a:pos x="449" y="401"/>
                  </a:cxn>
                  <a:cxn ang="0">
                    <a:pos x="423" y="431"/>
                  </a:cxn>
                  <a:cxn ang="0">
                    <a:pos x="449" y="448"/>
                  </a:cxn>
                  <a:cxn ang="0">
                    <a:pos x="406" y="508"/>
                  </a:cxn>
                  <a:cxn ang="0">
                    <a:pos x="307" y="581"/>
                  </a:cxn>
                  <a:cxn ang="0">
                    <a:pos x="270" y="640"/>
                  </a:cxn>
                  <a:cxn ang="0">
                    <a:pos x="259" y="755"/>
                  </a:cxn>
                  <a:cxn ang="0">
                    <a:pos x="331" y="836"/>
                  </a:cxn>
                  <a:cxn ang="0">
                    <a:pos x="286" y="882"/>
                  </a:cxn>
                  <a:cxn ang="0">
                    <a:pos x="307" y="885"/>
                  </a:cxn>
                  <a:cxn ang="0">
                    <a:pos x="240" y="931"/>
                  </a:cxn>
                  <a:cxn ang="0">
                    <a:pos x="200" y="1105"/>
                  </a:cxn>
                  <a:cxn ang="0">
                    <a:pos x="148" y="1105"/>
                  </a:cxn>
                  <a:cxn ang="0">
                    <a:pos x="124" y="1131"/>
                  </a:cxn>
                  <a:cxn ang="0">
                    <a:pos x="124" y="1155"/>
                  </a:cxn>
                  <a:cxn ang="0">
                    <a:pos x="79" y="1155"/>
                  </a:cxn>
                  <a:cxn ang="0">
                    <a:pos x="59" y="1105"/>
                  </a:cxn>
                  <a:cxn ang="0">
                    <a:pos x="72" y="1082"/>
                  </a:cxn>
                  <a:cxn ang="0">
                    <a:pos x="48" y="1055"/>
                  </a:cxn>
                  <a:cxn ang="0">
                    <a:pos x="0" y="915"/>
                  </a:cxn>
                </a:cxnLst>
                <a:rect l="txL" t="txT" r="txR" b="txB"/>
                <a:pathLst>
                  <a:path w="163" h="344">
                    <a:moveTo>
                      <a:pt x="0" y="272"/>
                    </a:moveTo>
                    <a:lnTo>
                      <a:pt x="2" y="269"/>
                    </a:lnTo>
                    <a:lnTo>
                      <a:pt x="5" y="255"/>
                    </a:lnTo>
                    <a:lnTo>
                      <a:pt x="13" y="245"/>
                    </a:lnTo>
                    <a:lnTo>
                      <a:pt x="10" y="221"/>
                    </a:lnTo>
                    <a:lnTo>
                      <a:pt x="16" y="216"/>
                    </a:lnTo>
                    <a:lnTo>
                      <a:pt x="9" y="186"/>
                    </a:lnTo>
                    <a:lnTo>
                      <a:pt x="10" y="154"/>
                    </a:lnTo>
                    <a:lnTo>
                      <a:pt x="21" y="147"/>
                    </a:lnTo>
                    <a:lnTo>
                      <a:pt x="35" y="144"/>
                    </a:lnTo>
                    <a:lnTo>
                      <a:pt x="31" y="130"/>
                    </a:lnTo>
                    <a:lnTo>
                      <a:pt x="40" y="115"/>
                    </a:lnTo>
                    <a:lnTo>
                      <a:pt x="44" y="89"/>
                    </a:lnTo>
                    <a:lnTo>
                      <a:pt x="49" y="87"/>
                    </a:lnTo>
                    <a:lnTo>
                      <a:pt x="60" y="67"/>
                    </a:lnTo>
                    <a:lnTo>
                      <a:pt x="65" y="56"/>
                    </a:lnTo>
                    <a:lnTo>
                      <a:pt x="62" y="49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87" y="32"/>
                    </a:lnTo>
                    <a:lnTo>
                      <a:pt x="87" y="19"/>
                    </a:lnTo>
                    <a:lnTo>
                      <a:pt x="91" y="17"/>
                    </a:lnTo>
                    <a:lnTo>
                      <a:pt x="112" y="18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54" y="31"/>
                    </a:lnTo>
                    <a:lnTo>
                      <a:pt x="163" y="93"/>
                    </a:lnTo>
                    <a:lnTo>
                      <a:pt x="163" y="95"/>
                    </a:lnTo>
                    <a:lnTo>
                      <a:pt x="141" y="97"/>
                    </a:lnTo>
                    <a:lnTo>
                      <a:pt x="129" y="111"/>
                    </a:lnTo>
                    <a:lnTo>
                      <a:pt x="131" y="119"/>
                    </a:lnTo>
                    <a:lnTo>
                      <a:pt x="124" y="128"/>
                    </a:lnTo>
                    <a:lnTo>
                      <a:pt x="131" y="133"/>
                    </a:lnTo>
                    <a:lnTo>
                      <a:pt x="119" y="151"/>
                    </a:lnTo>
                    <a:lnTo>
                      <a:pt x="90" y="173"/>
                    </a:lnTo>
                    <a:lnTo>
                      <a:pt x="79" y="190"/>
                    </a:lnTo>
                    <a:lnTo>
                      <a:pt x="76" y="225"/>
                    </a:lnTo>
                    <a:lnTo>
                      <a:pt x="97" y="249"/>
                    </a:lnTo>
                    <a:lnTo>
                      <a:pt x="84" y="262"/>
                    </a:lnTo>
                    <a:lnTo>
                      <a:pt x="90" y="264"/>
                    </a:lnTo>
                    <a:lnTo>
                      <a:pt x="70" y="277"/>
                    </a:lnTo>
                    <a:lnTo>
                      <a:pt x="59" y="329"/>
                    </a:lnTo>
                    <a:lnTo>
                      <a:pt x="44" y="329"/>
                    </a:lnTo>
                    <a:lnTo>
                      <a:pt x="37" y="337"/>
                    </a:lnTo>
                    <a:lnTo>
                      <a:pt x="37" y="344"/>
                    </a:lnTo>
                    <a:lnTo>
                      <a:pt x="23" y="344"/>
                    </a:lnTo>
                    <a:lnTo>
                      <a:pt x="17" y="329"/>
                    </a:lnTo>
                    <a:lnTo>
                      <a:pt x="21" y="322"/>
                    </a:lnTo>
                    <a:lnTo>
                      <a:pt x="14" y="31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5" name="Freeform 478"/>
              <p:cNvSpPr/>
              <p:nvPr/>
            </p:nvSpPr>
            <p:spPr>
              <a:xfrm>
                <a:off x="255" y="1184"/>
                <a:ext cx="37" cy="30"/>
              </a:xfrm>
              <a:custGeom>
                <a:avLst/>
                <a:gdLst>
                  <a:gd name="txL" fmla="*/ 0 w 30"/>
                  <a:gd name="txT" fmla="*/ 0 h 24"/>
                  <a:gd name="txR" fmla="*/ 30 w 30"/>
                  <a:gd name="txB" fmla="*/ 24 h 24"/>
                </a:gdLst>
                <a:ahLst/>
                <a:cxnLst>
                  <a:cxn ang="0">
                    <a:pos x="78" y="91"/>
                  </a:cxn>
                  <a:cxn ang="0">
                    <a:pos x="73" y="61"/>
                  </a:cxn>
                  <a:cxn ang="0">
                    <a:pos x="43" y="60"/>
                  </a:cxn>
                  <a:cxn ang="0">
                    <a:pos x="26" y="79"/>
                  </a:cxn>
                  <a:cxn ang="0">
                    <a:pos x="0" y="49"/>
                  </a:cxn>
                  <a:cxn ang="0">
                    <a:pos x="17" y="0"/>
                  </a:cxn>
                  <a:cxn ang="0">
                    <a:pos x="80" y="13"/>
                  </a:cxn>
                  <a:cxn ang="0">
                    <a:pos x="106" y="63"/>
                  </a:cxn>
                  <a:cxn ang="0">
                    <a:pos x="78" y="91"/>
                  </a:cxn>
                </a:cxnLst>
                <a:rect l="txL" t="txT" r="txR" b="txB"/>
                <a:pathLst>
                  <a:path w="30" h="24">
                    <a:moveTo>
                      <a:pt x="22" y="24"/>
                    </a:moveTo>
                    <a:lnTo>
                      <a:pt x="21" y="16"/>
                    </a:lnTo>
                    <a:lnTo>
                      <a:pt x="12" y="15"/>
                    </a:lnTo>
                    <a:lnTo>
                      <a:pt x="7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23" y="3"/>
                    </a:lnTo>
                    <a:lnTo>
                      <a:pt x="30" y="17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6" name="Freeform 479"/>
              <p:cNvSpPr/>
              <p:nvPr/>
            </p:nvSpPr>
            <p:spPr>
              <a:xfrm>
                <a:off x="255" y="1184"/>
                <a:ext cx="37" cy="30"/>
              </a:xfrm>
              <a:custGeom>
                <a:avLst/>
                <a:gdLst>
                  <a:gd name="txL" fmla="*/ 0 w 30"/>
                  <a:gd name="txT" fmla="*/ 0 h 24"/>
                  <a:gd name="txR" fmla="*/ 30 w 30"/>
                  <a:gd name="txB" fmla="*/ 24 h 24"/>
                </a:gdLst>
                <a:ahLst/>
                <a:cxnLst>
                  <a:cxn ang="0">
                    <a:pos x="78" y="91"/>
                  </a:cxn>
                  <a:cxn ang="0">
                    <a:pos x="73" y="61"/>
                  </a:cxn>
                  <a:cxn ang="0">
                    <a:pos x="43" y="60"/>
                  </a:cxn>
                  <a:cxn ang="0">
                    <a:pos x="26" y="79"/>
                  </a:cxn>
                  <a:cxn ang="0">
                    <a:pos x="0" y="49"/>
                  </a:cxn>
                  <a:cxn ang="0">
                    <a:pos x="17" y="0"/>
                  </a:cxn>
                  <a:cxn ang="0">
                    <a:pos x="80" y="13"/>
                  </a:cxn>
                  <a:cxn ang="0">
                    <a:pos x="106" y="63"/>
                  </a:cxn>
                  <a:cxn ang="0">
                    <a:pos x="78" y="91"/>
                  </a:cxn>
                </a:cxnLst>
                <a:rect l="txL" t="txT" r="txR" b="txB"/>
                <a:pathLst>
                  <a:path w="30" h="24">
                    <a:moveTo>
                      <a:pt x="22" y="24"/>
                    </a:moveTo>
                    <a:lnTo>
                      <a:pt x="21" y="16"/>
                    </a:lnTo>
                    <a:lnTo>
                      <a:pt x="12" y="15"/>
                    </a:lnTo>
                    <a:lnTo>
                      <a:pt x="7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23" y="3"/>
                    </a:lnTo>
                    <a:lnTo>
                      <a:pt x="30" y="17"/>
                    </a:lnTo>
                    <a:lnTo>
                      <a:pt x="22" y="2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7" name="Freeform 480"/>
              <p:cNvSpPr/>
              <p:nvPr/>
            </p:nvSpPr>
            <p:spPr>
              <a:xfrm>
                <a:off x="217" y="1186"/>
                <a:ext cx="69" cy="85"/>
              </a:xfrm>
              <a:custGeom>
                <a:avLst/>
                <a:gdLst>
                  <a:gd name="txL" fmla="*/ 0 w 56"/>
                  <a:gd name="txT" fmla="*/ 0 h 70"/>
                  <a:gd name="txR" fmla="*/ 56 w 56"/>
                  <a:gd name="txB" fmla="*/ 70 h 70"/>
                </a:gdLst>
                <a:ahLst/>
                <a:cxnLst>
                  <a:cxn ang="0">
                    <a:pos x="126" y="0"/>
                  </a:cxn>
                  <a:cxn ang="0">
                    <a:pos x="107" y="44"/>
                  </a:cxn>
                  <a:cxn ang="0">
                    <a:pos x="132" y="64"/>
                  </a:cxn>
                  <a:cxn ang="0">
                    <a:pos x="150" y="53"/>
                  </a:cxn>
                  <a:cxn ang="0">
                    <a:pos x="182" y="53"/>
                  </a:cxn>
                  <a:cxn ang="0">
                    <a:pos x="182" y="84"/>
                  </a:cxn>
                  <a:cxn ang="0">
                    <a:pos x="196" y="136"/>
                  </a:cxn>
                  <a:cxn ang="0">
                    <a:pos x="179" y="185"/>
                  </a:cxn>
                  <a:cxn ang="0">
                    <a:pos x="32" y="225"/>
                  </a:cxn>
                  <a:cxn ang="0">
                    <a:pos x="0" y="185"/>
                  </a:cxn>
                  <a:cxn ang="0">
                    <a:pos x="26" y="185"/>
                  </a:cxn>
                  <a:cxn ang="0">
                    <a:pos x="58" y="129"/>
                  </a:cxn>
                  <a:cxn ang="0">
                    <a:pos x="41" y="129"/>
                  </a:cxn>
                  <a:cxn ang="0">
                    <a:pos x="17" y="106"/>
                  </a:cxn>
                  <a:cxn ang="0">
                    <a:pos x="41" y="90"/>
                  </a:cxn>
                  <a:cxn ang="0">
                    <a:pos x="17" y="84"/>
                  </a:cxn>
                  <a:cxn ang="0">
                    <a:pos x="26" y="59"/>
                  </a:cxn>
                  <a:cxn ang="0">
                    <a:pos x="80" y="59"/>
                  </a:cxn>
                  <a:cxn ang="0">
                    <a:pos x="99" y="41"/>
                  </a:cxn>
                  <a:cxn ang="0">
                    <a:pos x="80" y="34"/>
                  </a:cxn>
                  <a:cxn ang="0">
                    <a:pos x="90" y="2"/>
                  </a:cxn>
                  <a:cxn ang="0">
                    <a:pos x="126" y="0"/>
                  </a:cxn>
                </a:cxnLst>
                <a:rect l="txL" t="txT" r="txR" b="txB"/>
                <a:pathLst>
                  <a:path w="56" h="70">
                    <a:moveTo>
                      <a:pt x="36" y="0"/>
                    </a:moveTo>
                    <a:lnTo>
                      <a:pt x="31" y="14"/>
                    </a:lnTo>
                    <a:lnTo>
                      <a:pt x="38" y="21"/>
                    </a:lnTo>
                    <a:lnTo>
                      <a:pt x="43" y="17"/>
                    </a:lnTo>
                    <a:lnTo>
                      <a:pt x="52" y="17"/>
                    </a:lnTo>
                    <a:lnTo>
                      <a:pt x="52" y="26"/>
                    </a:lnTo>
                    <a:lnTo>
                      <a:pt x="56" y="43"/>
                    </a:lnTo>
                    <a:lnTo>
                      <a:pt x="51" y="58"/>
                    </a:lnTo>
                    <a:lnTo>
                      <a:pt x="9" y="70"/>
                    </a:lnTo>
                    <a:lnTo>
                      <a:pt x="0" y="58"/>
                    </a:lnTo>
                    <a:lnTo>
                      <a:pt x="7" y="58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5" y="33"/>
                    </a:lnTo>
                    <a:lnTo>
                      <a:pt x="12" y="28"/>
                    </a:lnTo>
                    <a:lnTo>
                      <a:pt x="5" y="26"/>
                    </a:lnTo>
                    <a:lnTo>
                      <a:pt x="7" y="18"/>
                    </a:lnTo>
                    <a:lnTo>
                      <a:pt x="23" y="18"/>
                    </a:lnTo>
                    <a:lnTo>
                      <a:pt x="28" y="13"/>
                    </a:lnTo>
                    <a:lnTo>
                      <a:pt x="23" y="11"/>
                    </a:lnTo>
                    <a:lnTo>
                      <a:pt x="26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8" name="Freeform 481"/>
              <p:cNvSpPr/>
              <p:nvPr/>
            </p:nvSpPr>
            <p:spPr>
              <a:xfrm>
                <a:off x="217" y="1186"/>
                <a:ext cx="69" cy="85"/>
              </a:xfrm>
              <a:custGeom>
                <a:avLst/>
                <a:gdLst>
                  <a:gd name="txL" fmla="*/ 0 w 56"/>
                  <a:gd name="txT" fmla="*/ 0 h 70"/>
                  <a:gd name="txR" fmla="*/ 56 w 56"/>
                  <a:gd name="txB" fmla="*/ 70 h 70"/>
                </a:gdLst>
                <a:ahLst/>
                <a:cxnLst>
                  <a:cxn ang="0">
                    <a:pos x="126" y="0"/>
                  </a:cxn>
                  <a:cxn ang="0">
                    <a:pos x="107" y="44"/>
                  </a:cxn>
                  <a:cxn ang="0">
                    <a:pos x="132" y="64"/>
                  </a:cxn>
                  <a:cxn ang="0">
                    <a:pos x="150" y="53"/>
                  </a:cxn>
                  <a:cxn ang="0">
                    <a:pos x="182" y="53"/>
                  </a:cxn>
                  <a:cxn ang="0">
                    <a:pos x="182" y="84"/>
                  </a:cxn>
                  <a:cxn ang="0">
                    <a:pos x="196" y="136"/>
                  </a:cxn>
                  <a:cxn ang="0">
                    <a:pos x="179" y="185"/>
                  </a:cxn>
                  <a:cxn ang="0">
                    <a:pos x="32" y="225"/>
                  </a:cxn>
                  <a:cxn ang="0">
                    <a:pos x="0" y="185"/>
                  </a:cxn>
                  <a:cxn ang="0">
                    <a:pos x="26" y="185"/>
                  </a:cxn>
                  <a:cxn ang="0">
                    <a:pos x="58" y="129"/>
                  </a:cxn>
                  <a:cxn ang="0">
                    <a:pos x="41" y="129"/>
                  </a:cxn>
                  <a:cxn ang="0">
                    <a:pos x="17" y="106"/>
                  </a:cxn>
                  <a:cxn ang="0">
                    <a:pos x="41" y="90"/>
                  </a:cxn>
                  <a:cxn ang="0">
                    <a:pos x="17" y="84"/>
                  </a:cxn>
                  <a:cxn ang="0">
                    <a:pos x="26" y="59"/>
                  </a:cxn>
                  <a:cxn ang="0">
                    <a:pos x="80" y="59"/>
                  </a:cxn>
                  <a:cxn ang="0">
                    <a:pos x="99" y="41"/>
                  </a:cxn>
                  <a:cxn ang="0">
                    <a:pos x="80" y="34"/>
                  </a:cxn>
                  <a:cxn ang="0">
                    <a:pos x="90" y="2"/>
                  </a:cxn>
                  <a:cxn ang="0">
                    <a:pos x="126" y="0"/>
                  </a:cxn>
                </a:cxnLst>
                <a:rect l="txL" t="txT" r="txR" b="txB"/>
                <a:pathLst>
                  <a:path w="56" h="70">
                    <a:moveTo>
                      <a:pt x="36" y="0"/>
                    </a:moveTo>
                    <a:lnTo>
                      <a:pt x="31" y="14"/>
                    </a:lnTo>
                    <a:lnTo>
                      <a:pt x="38" y="21"/>
                    </a:lnTo>
                    <a:lnTo>
                      <a:pt x="43" y="17"/>
                    </a:lnTo>
                    <a:lnTo>
                      <a:pt x="52" y="17"/>
                    </a:lnTo>
                    <a:lnTo>
                      <a:pt x="52" y="26"/>
                    </a:lnTo>
                    <a:lnTo>
                      <a:pt x="56" y="43"/>
                    </a:lnTo>
                    <a:lnTo>
                      <a:pt x="51" y="58"/>
                    </a:lnTo>
                    <a:lnTo>
                      <a:pt x="9" y="70"/>
                    </a:lnTo>
                    <a:lnTo>
                      <a:pt x="0" y="58"/>
                    </a:lnTo>
                    <a:lnTo>
                      <a:pt x="7" y="58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5" y="33"/>
                    </a:lnTo>
                    <a:lnTo>
                      <a:pt x="12" y="28"/>
                    </a:lnTo>
                    <a:lnTo>
                      <a:pt x="5" y="26"/>
                    </a:lnTo>
                    <a:lnTo>
                      <a:pt x="7" y="18"/>
                    </a:lnTo>
                    <a:lnTo>
                      <a:pt x="23" y="18"/>
                    </a:lnTo>
                    <a:lnTo>
                      <a:pt x="28" y="13"/>
                    </a:lnTo>
                    <a:lnTo>
                      <a:pt x="23" y="11"/>
                    </a:lnTo>
                    <a:lnTo>
                      <a:pt x="26" y="2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89" name="Freeform 482"/>
              <p:cNvSpPr/>
              <p:nvPr/>
            </p:nvSpPr>
            <p:spPr>
              <a:xfrm>
                <a:off x="505" y="1128"/>
                <a:ext cx="39" cy="64"/>
              </a:xfrm>
              <a:custGeom>
                <a:avLst/>
                <a:gdLst>
                  <a:gd name="txL" fmla="*/ 0 w 32"/>
                  <a:gd name="txT" fmla="*/ 0 h 52"/>
                  <a:gd name="txR" fmla="*/ 32 w 32"/>
                  <a:gd name="txB" fmla="*/ 52 h 52"/>
                </a:gdLst>
                <a:ahLst/>
                <a:cxnLst>
                  <a:cxn ang="0">
                    <a:pos x="27" y="180"/>
                  </a:cxn>
                  <a:cxn ang="0">
                    <a:pos x="52" y="180"/>
                  </a:cxn>
                  <a:cxn ang="0">
                    <a:pos x="60" y="180"/>
                  </a:cxn>
                  <a:cxn ang="0">
                    <a:pos x="82" y="107"/>
                  </a:cxn>
                  <a:cxn ang="0">
                    <a:pos x="106" y="94"/>
                  </a:cxn>
                  <a:cxn ang="0">
                    <a:pos x="106" y="73"/>
                  </a:cxn>
                  <a:cxn ang="0">
                    <a:pos x="88" y="73"/>
                  </a:cxn>
                  <a:cxn ang="0">
                    <a:pos x="94" y="0"/>
                  </a:cxn>
                  <a:cxn ang="0">
                    <a:pos x="24" y="33"/>
                  </a:cxn>
                  <a:cxn ang="0">
                    <a:pos x="0" y="73"/>
                  </a:cxn>
                  <a:cxn ang="0">
                    <a:pos x="0" y="137"/>
                  </a:cxn>
                  <a:cxn ang="0">
                    <a:pos x="24" y="149"/>
                  </a:cxn>
                  <a:cxn ang="0">
                    <a:pos x="27" y="180"/>
                  </a:cxn>
                </a:cxnLst>
                <a:rect l="txL" t="txT" r="txR" b="txB"/>
                <a:pathLst>
                  <a:path w="32" h="52">
                    <a:moveTo>
                      <a:pt x="8" y="52"/>
                    </a:moveTo>
                    <a:lnTo>
                      <a:pt x="16" y="52"/>
                    </a:lnTo>
                    <a:lnTo>
                      <a:pt x="18" y="52"/>
                    </a:lnTo>
                    <a:lnTo>
                      <a:pt x="25" y="31"/>
                    </a:lnTo>
                    <a:lnTo>
                      <a:pt x="32" y="27"/>
                    </a:lnTo>
                    <a:lnTo>
                      <a:pt x="32" y="21"/>
                    </a:lnTo>
                    <a:lnTo>
                      <a:pt x="26" y="21"/>
                    </a:lnTo>
                    <a:lnTo>
                      <a:pt x="29" y="0"/>
                    </a:lnTo>
                    <a:lnTo>
                      <a:pt x="7" y="10"/>
                    </a:lnTo>
                    <a:lnTo>
                      <a:pt x="0" y="21"/>
                    </a:lnTo>
                    <a:lnTo>
                      <a:pt x="0" y="39"/>
                    </a:lnTo>
                    <a:lnTo>
                      <a:pt x="7" y="43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0" name="Freeform 483"/>
              <p:cNvSpPr/>
              <p:nvPr/>
            </p:nvSpPr>
            <p:spPr>
              <a:xfrm>
                <a:off x="505" y="1128"/>
                <a:ext cx="39" cy="64"/>
              </a:xfrm>
              <a:custGeom>
                <a:avLst/>
                <a:gdLst>
                  <a:gd name="txL" fmla="*/ 0 w 32"/>
                  <a:gd name="txT" fmla="*/ 0 h 52"/>
                  <a:gd name="txR" fmla="*/ 32 w 32"/>
                  <a:gd name="txB" fmla="*/ 52 h 52"/>
                </a:gdLst>
                <a:ahLst/>
                <a:cxnLst>
                  <a:cxn ang="0">
                    <a:pos x="27" y="180"/>
                  </a:cxn>
                  <a:cxn ang="0">
                    <a:pos x="52" y="180"/>
                  </a:cxn>
                  <a:cxn ang="0">
                    <a:pos x="60" y="180"/>
                  </a:cxn>
                  <a:cxn ang="0">
                    <a:pos x="82" y="107"/>
                  </a:cxn>
                  <a:cxn ang="0">
                    <a:pos x="106" y="94"/>
                  </a:cxn>
                  <a:cxn ang="0">
                    <a:pos x="106" y="73"/>
                  </a:cxn>
                  <a:cxn ang="0">
                    <a:pos x="88" y="73"/>
                  </a:cxn>
                  <a:cxn ang="0">
                    <a:pos x="94" y="0"/>
                  </a:cxn>
                  <a:cxn ang="0">
                    <a:pos x="24" y="33"/>
                  </a:cxn>
                  <a:cxn ang="0">
                    <a:pos x="0" y="73"/>
                  </a:cxn>
                  <a:cxn ang="0">
                    <a:pos x="0" y="137"/>
                  </a:cxn>
                  <a:cxn ang="0">
                    <a:pos x="24" y="149"/>
                  </a:cxn>
                  <a:cxn ang="0">
                    <a:pos x="27" y="180"/>
                  </a:cxn>
                </a:cxnLst>
                <a:rect l="txL" t="txT" r="txR" b="txB"/>
                <a:pathLst>
                  <a:path w="32" h="52">
                    <a:moveTo>
                      <a:pt x="8" y="52"/>
                    </a:moveTo>
                    <a:lnTo>
                      <a:pt x="16" y="52"/>
                    </a:lnTo>
                    <a:lnTo>
                      <a:pt x="18" y="52"/>
                    </a:lnTo>
                    <a:lnTo>
                      <a:pt x="25" y="31"/>
                    </a:lnTo>
                    <a:lnTo>
                      <a:pt x="32" y="27"/>
                    </a:lnTo>
                    <a:lnTo>
                      <a:pt x="32" y="21"/>
                    </a:lnTo>
                    <a:lnTo>
                      <a:pt x="26" y="21"/>
                    </a:lnTo>
                    <a:lnTo>
                      <a:pt x="29" y="0"/>
                    </a:lnTo>
                    <a:lnTo>
                      <a:pt x="7" y="10"/>
                    </a:lnTo>
                    <a:lnTo>
                      <a:pt x="0" y="21"/>
                    </a:lnTo>
                    <a:lnTo>
                      <a:pt x="0" y="39"/>
                    </a:lnTo>
                    <a:lnTo>
                      <a:pt x="7" y="43"/>
                    </a:lnTo>
                    <a:lnTo>
                      <a:pt x="8" y="5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1" name="Freeform 484"/>
              <p:cNvSpPr/>
              <p:nvPr/>
            </p:nvSpPr>
            <p:spPr>
              <a:xfrm>
                <a:off x="435" y="1228"/>
                <a:ext cx="54" cy="60"/>
              </a:xfrm>
              <a:custGeom>
                <a:avLst/>
                <a:gdLst>
                  <a:gd name="txL" fmla="*/ 0 w 44"/>
                  <a:gd name="txT" fmla="*/ 0 h 49"/>
                  <a:gd name="txR" fmla="*/ 44 w 44"/>
                  <a:gd name="txB" fmla="*/ 49 h 49"/>
                </a:gdLst>
                <a:ahLst/>
                <a:cxnLst>
                  <a:cxn ang="0">
                    <a:pos x="107" y="163"/>
                  </a:cxn>
                  <a:cxn ang="0">
                    <a:pos x="107" y="93"/>
                  </a:cxn>
                  <a:cxn ang="0">
                    <a:pos x="147" y="66"/>
                  </a:cxn>
                  <a:cxn ang="0">
                    <a:pos x="133" y="54"/>
                  </a:cxn>
                  <a:cxn ang="0">
                    <a:pos x="150" y="0"/>
                  </a:cxn>
                  <a:cxn ang="0">
                    <a:pos x="81" y="11"/>
                  </a:cxn>
                  <a:cxn ang="0">
                    <a:pos x="102" y="54"/>
                  </a:cxn>
                  <a:cxn ang="0">
                    <a:pos x="81" y="73"/>
                  </a:cxn>
                  <a:cxn ang="0">
                    <a:pos x="64" y="59"/>
                  </a:cxn>
                  <a:cxn ang="0">
                    <a:pos x="64" y="27"/>
                  </a:cxn>
                  <a:cxn ang="0">
                    <a:pos x="48" y="36"/>
                  </a:cxn>
                  <a:cxn ang="0">
                    <a:pos x="0" y="132"/>
                  </a:cxn>
                  <a:cxn ang="0">
                    <a:pos x="64" y="131"/>
                  </a:cxn>
                  <a:cxn ang="0">
                    <a:pos x="107" y="163"/>
                  </a:cxn>
                </a:cxnLst>
                <a:rect l="txL" t="txT" r="txR" b="txB"/>
                <a:pathLst>
                  <a:path w="44" h="49">
                    <a:moveTo>
                      <a:pt x="31" y="49"/>
                    </a:moveTo>
                    <a:lnTo>
                      <a:pt x="31" y="28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44" y="0"/>
                    </a:lnTo>
                    <a:lnTo>
                      <a:pt x="24" y="3"/>
                    </a:lnTo>
                    <a:lnTo>
                      <a:pt x="30" y="16"/>
                    </a:lnTo>
                    <a:lnTo>
                      <a:pt x="24" y="22"/>
                    </a:lnTo>
                    <a:lnTo>
                      <a:pt x="19" y="17"/>
                    </a:lnTo>
                    <a:lnTo>
                      <a:pt x="19" y="8"/>
                    </a:lnTo>
                    <a:lnTo>
                      <a:pt x="14" y="11"/>
                    </a:lnTo>
                    <a:lnTo>
                      <a:pt x="0" y="39"/>
                    </a:lnTo>
                    <a:lnTo>
                      <a:pt x="19" y="38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2" name="Freeform 485"/>
              <p:cNvSpPr/>
              <p:nvPr/>
            </p:nvSpPr>
            <p:spPr>
              <a:xfrm>
                <a:off x="435" y="1228"/>
                <a:ext cx="54" cy="60"/>
              </a:xfrm>
              <a:custGeom>
                <a:avLst/>
                <a:gdLst>
                  <a:gd name="txL" fmla="*/ 0 w 44"/>
                  <a:gd name="txT" fmla="*/ 0 h 49"/>
                  <a:gd name="txR" fmla="*/ 44 w 44"/>
                  <a:gd name="txB" fmla="*/ 49 h 49"/>
                </a:gdLst>
                <a:ahLst/>
                <a:cxnLst>
                  <a:cxn ang="0">
                    <a:pos x="107" y="163"/>
                  </a:cxn>
                  <a:cxn ang="0">
                    <a:pos x="107" y="93"/>
                  </a:cxn>
                  <a:cxn ang="0">
                    <a:pos x="147" y="66"/>
                  </a:cxn>
                  <a:cxn ang="0">
                    <a:pos x="133" y="54"/>
                  </a:cxn>
                  <a:cxn ang="0">
                    <a:pos x="150" y="0"/>
                  </a:cxn>
                  <a:cxn ang="0">
                    <a:pos x="81" y="11"/>
                  </a:cxn>
                  <a:cxn ang="0">
                    <a:pos x="102" y="54"/>
                  </a:cxn>
                  <a:cxn ang="0">
                    <a:pos x="81" y="73"/>
                  </a:cxn>
                  <a:cxn ang="0">
                    <a:pos x="64" y="59"/>
                  </a:cxn>
                  <a:cxn ang="0">
                    <a:pos x="64" y="27"/>
                  </a:cxn>
                  <a:cxn ang="0">
                    <a:pos x="48" y="36"/>
                  </a:cxn>
                  <a:cxn ang="0">
                    <a:pos x="0" y="132"/>
                  </a:cxn>
                  <a:cxn ang="0">
                    <a:pos x="64" y="131"/>
                  </a:cxn>
                  <a:cxn ang="0">
                    <a:pos x="107" y="163"/>
                  </a:cxn>
                </a:cxnLst>
                <a:rect l="txL" t="txT" r="txR" b="txB"/>
                <a:pathLst>
                  <a:path w="44" h="49">
                    <a:moveTo>
                      <a:pt x="31" y="49"/>
                    </a:moveTo>
                    <a:lnTo>
                      <a:pt x="31" y="28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44" y="0"/>
                    </a:lnTo>
                    <a:lnTo>
                      <a:pt x="24" y="3"/>
                    </a:lnTo>
                    <a:lnTo>
                      <a:pt x="30" y="16"/>
                    </a:lnTo>
                    <a:lnTo>
                      <a:pt x="24" y="22"/>
                    </a:lnTo>
                    <a:lnTo>
                      <a:pt x="19" y="17"/>
                    </a:lnTo>
                    <a:lnTo>
                      <a:pt x="19" y="8"/>
                    </a:lnTo>
                    <a:lnTo>
                      <a:pt x="14" y="11"/>
                    </a:lnTo>
                    <a:lnTo>
                      <a:pt x="0" y="39"/>
                    </a:lnTo>
                    <a:lnTo>
                      <a:pt x="19" y="38"/>
                    </a:lnTo>
                    <a:lnTo>
                      <a:pt x="31" y="4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3" name="Freeform 486"/>
              <p:cNvSpPr/>
              <p:nvPr/>
            </p:nvSpPr>
            <p:spPr>
              <a:xfrm>
                <a:off x="421" y="1270"/>
                <a:ext cx="51" cy="43"/>
              </a:xfrm>
              <a:custGeom>
                <a:avLst/>
                <a:gdLst>
                  <a:gd name="txL" fmla="*/ 0 w 42"/>
                  <a:gd name="txT" fmla="*/ 0 h 35"/>
                  <a:gd name="txR" fmla="*/ 42 w 42"/>
                  <a:gd name="txB" fmla="*/ 35 h 35"/>
                </a:gdLst>
                <a:ahLst/>
                <a:cxnLst>
                  <a:cxn ang="0">
                    <a:pos x="115" y="120"/>
                  </a:cxn>
                  <a:cxn ang="0">
                    <a:pos x="90" y="103"/>
                  </a:cxn>
                  <a:cxn ang="0">
                    <a:pos x="90" y="79"/>
                  </a:cxn>
                  <a:cxn ang="0">
                    <a:pos x="59" y="92"/>
                  </a:cxn>
                  <a:cxn ang="0">
                    <a:pos x="53" y="61"/>
                  </a:cxn>
                  <a:cxn ang="0">
                    <a:pos x="0" y="33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93" y="0"/>
                  </a:cxn>
                  <a:cxn ang="0">
                    <a:pos x="132" y="41"/>
                  </a:cxn>
                  <a:cxn ang="0">
                    <a:pos x="134" y="79"/>
                  </a:cxn>
                  <a:cxn ang="0">
                    <a:pos x="113" y="97"/>
                  </a:cxn>
                  <a:cxn ang="0">
                    <a:pos x="115" y="120"/>
                  </a:cxn>
                </a:cxnLst>
                <a:rect l="txL" t="txT" r="txR" b="txB"/>
                <a:pathLst>
                  <a:path w="42" h="35">
                    <a:moveTo>
                      <a:pt x="36" y="35"/>
                    </a:moveTo>
                    <a:lnTo>
                      <a:pt x="28" y="30"/>
                    </a:lnTo>
                    <a:lnTo>
                      <a:pt x="28" y="23"/>
                    </a:lnTo>
                    <a:lnTo>
                      <a:pt x="18" y="27"/>
                    </a:lnTo>
                    <a:lnTo>
                      <a:pt x="17" y="18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1" y="12"/>
                    </a:lnTo>
                    <a:lnTo>
                      <a:pt x="42" y="23"/>
                    </a:lnTo>
                    <a:lnTo>
                      <a:pt x="35" y="28"/>
                    </a:ln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4" name="Freeform 487"/>
              <p:cNvSpPr/>
              <p:nvPr/>
            </p:nvSpPr>
            <p:spPr>
              <a:xfrm>
                <a:off x="421" y="1270"/>
                <a:ext cx="51" cy="43"/>
              </a:xfrm>
              <a:custGeom>
                <a:avLst/>
                <a:gdLst>
                  <a:gd name="txL" fmla="*/ 0 w 42"/>
                  <a:gd name="txT" fmla="*/ 0 h 35"/>
                  <a:gd name="txR" fmla="*/ 42 w 42"/>
                  <a:gd name="txB" fmla="*/ 35 h 35"/>
                </a:gdLst>
                <a:ahLst/>
                <a:cxnLst>
                  <a:cxn ang="0">
                    <a:pos x="115" y="120"/>
                  </a:cxn>
                  <a:cxn ang="0">
                    <a:pos x="90" y="103"/>
                  </a:cxn>
                  <a:cxn ang="0">
                    <a:pos x="90" y="79"/>
                  </a:cxn>
                  <a:cxn ang="0">
                    <a:pos x="59" y="92"/>
                  </a:cxn>
                  <a:cxn ang="0">
                    <a:pos x="53" y="61"/>
                  </a:cxn>
                  <a:cxn ang="0">
                    <a:pos x="0" y="33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93" y="0"/>
                  </a:cxn>
                  <a:cxn ang="0">
                    <a:pos x="132" y="41"/>
                  </a:cxn>
                  <a:cxn ang="0">
                    <a:pos x="134" y="79"/>
                  </a:cxn>
                  <a:cxn ang="0">
                    <a:pos x="113" y="97"/>
                  </a:cxn>
                  <a:cxn ang="0">
                    <a:pos x="115" y="120"/>
                  </a:cxn>
                </a:cxnLst>
                <a:rect l="txL" t="txT" r="txR" b="txB"/>
                <a:pathLst>
                  <a:path w="42" h="35">
                    <a:moveTo>
                      <a:pt x="36" y="35"/>
                    </a:moveTo>
                    <a:lnTo>
                      <a:pt x="28" y="30"/>
                    </a:lnTo>
                    <a:lnTo>
                      <a:pt x="28" y="23"/>
                    </a:lnTo>
                    <a:lnTo>
                      <a:pt x="18" y="27"/>
                    </a:lnTo>
                    <a:lnTo>
                      <a:pt x="17" y="18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1" y="12"/>
                    </a:lnTo>
                    <a:lnTo>
                      <a:pt x="42" y="23"/>
                    </a:lnTo>
                    <a:lnTo>
                      <a:pt x="35" y="28"/>
                    </a:lnTo>
                    <a:lnTo>
                      <a:pt x="36" y="3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5" name="Freeform 488"/>
              <p:cNvSpPr/>
              <p:nvPr/>
            </p:nvSpPr>
            <p:spPr>
              <a:xfrm>
                <a:off x="475" y="1190"/>
                <a:ext cx="127" cy="171"/>
              </a:xfrm>
              <a:custGeom>
                <a:avLst/>
                <a:gdLst>
                  <a:gd name="txL" fmla="*/ 0 w 104"/>
                  <a:gd name="txT" fmla="*/ 0 h 139"/>
                  <a:gd name="txR" fmla="*/ 104 w 104"/>
                  <a:gd name="txB" fmla="*/ 139 h 139"/>
                </a:gdLst>
                <a:ahLst/>
                <a:cxnLst>
                  <a:cxn ang="0">
                    <a:pos x="344" y="76"/>
                  </a:cxn>
                  <a:cxn ang="0">
                    <a:pos x="339" y="100"/>
                  </a:cxn>
                  <a:cxn ang="0">
                    <a:pos x="332" y="169"/>
                  </a:cxn>
                  <a:cxn ang="0">
                    <a:pos x="344" y="242"/>
                  </a:cxn>
                  <a:cxn ang="0">
                    <a:pos x="344" y="256"/>
                  </a:cxn>
                  <a:cxn ang="0">
                    <a:pos x="343" y="245"/>
                  </a:cxn>
                  <a:cxn ang="0">
                    <a:pos x="298" y="277"/>
                  </a:cxn>
                  <a:cxn ang="0">
                    <a:pos x="242" y="298"/>
                  </a:cxn>
                  <a:cxn ang="0">
                    <a:pos x="269" y="349"/>
                  </a:cxn>
                  <a:cxn ang="0">
                    <a:pos x="319" y="396"/>
                  </a:cxn>
                  <a:cxn ang="0">
                    <a:pos x="272" y="438"/>
                  </a:cxn>
                  <a:cxn ang="0">
                    <a:pos x="282" y="463"/>
                  </a:cxn>
                  <a:cxn ang="0">
                    <a:pos x="182" y="467"/>
                  </a:cxn>
                  <a:cxn ang="0">
                    <a:pos x="175" y="480"/>
                  </a:cxn>
                  <a:cxn ang="0">
                    <a:pos x="143" y="477"/>
                  </a:cxn>
                  <a:cxn ang="0">
                    <a:pos x="60" y="467"/>
                  </a:cxn>
                  <a:cxn ang="0">
                    <a:pos x="60" y="466"/>
                  </a:cxn>
                  <a:cxn ang="0">
                    <a:pos x="76" y="390"/>
                  </a:cxn>
                  <a:cxn ang="0">
                    <a:pos x="2" y="347"/>
                  </a:cxn>
                  <a:cxn ang="0">
                    <a:pos x="0" y="308"/>
                  </a:cxn>
                  <a:cxn ang="0">
                    <a:pos x="0" y="272"/>
                  </a:cxn>
                  <a:cxn ang="0">
                    <a:pos x="0" y="269"/>
                  </a:cxn>
                  <a:cxn ang="0">
                    <a:pos x="0" y="199"/>
                  </a:cxn>
                  <a:cxn ang="0">
                    <a:pos x="35" y="170"/>
                  </a:cxn>
                  <a:cxn ang="0">
                    <a:pos x="27" y="151"/>
                  </a:cxn>
                  <a:cxn ang="0">
                    <a:pos x="40" y="100"/>
                  </a:cxn>
                  <a:cxn ang="0">
                    <a:pos x="40" y="97"/>
                  </a:cxn>
                  <a:cxn ang="0">
                    <a:pos x="49" y="79"/>
                  </a:cxn>
                  <a:cxn ang="0">
                    <a:pos x="101" y="90"/>
                  </a:cxn>
                  <a:cxn ang="0">
                    <a:pos x="122" y="50"/>
                  </a:cxn>
                  <a:cxn ang="0">
                    <a:pos x="107" y="41"/>
                  </a:cxn>
                  <a:cxn ang="0">
                    <a:pos x="122" y="26"/>
                  </a:cxn>
                  <a:cxn ang="0">
                    <a:pos x="117" y="0"/>
                  </a:cxn>
                  <a:cxn ang="0">
                    <a:pos x="143" y="0"/>
                  </a:cxn>
                  <a:cxn ang="0">
                    <a:pos x="149" y="0"/>
                  </a:cxn>
                  <a:cxn ang="0">
                    <a:pos x="162" y="2"/>
                  </a:cxn>
                  <a:cxn ang="0">
                    <a:pos x="162" y="26"/>
                  </a:cxn>
                  <a:cxn ang="0">
                    <a:pos x="200" y="47"/>
                  </a:cxn>
                  <a:cxn ang="0">
                    <a:pos x="195" y="64"/>
                  </a:cxn>
                  <a:cxn ang="0">
                    <a:pos x="221" y="64"/>
                  </a:cxn>
                  <a:cxn ang="0">
                    <a:pos x="304" y="17"/>
                  </a:cxn>
                  <a:cxn ang="0">
                    <a:pos x="315" y="41"/>
                  </a:cxn>
                  <a:cxn ang="0">
                    <a:pos x="298" y="48"/>
                  </a:cxn>
                  <a:cxn ang="0">
                    <a:pos x="332" y="76"/>
                  </a:cxn>
                  <a:cxn ang="0">
                    <a:pos x="344" y="76"/>
                  </a:cxn>
                </a:cxnLst>
                <a:rect l="txL" t="txT" r="txR" b="txB"/>
                <a:pathLst>
                  <a:path w="104" h="139">
                    <a:moveTo>
                      <a:pt x="104" y="22"/>
                    </a:moveTo>
                    <a:lnTo>
                      <a:pt x="102" y="29"/>
                    </a:lnTo>
                    <a:lnTo>
                      <a:pt x="101" y="48"/>
                    </a:lnTo>
                    <a:lnTo>
                      <a:pt x="104" y="70"/>
                    </a:lnTo>
                    <a:lnTo>
                      <a:pt x="104" y="73"/>
                    </a:lnTo>
                    <a:lnTo>
                      <a:pt x="103" y="71"/>
                    </a:lnTo>
                    <a:lnTo>
                      <a:pt x="90" y="80"/>
                    </a:lnTo>
                    <a:lnTo>
                      <a:pt x="73" y="86"/>
                    </a:lnTo>
                    <a:lnTo>
                      <a:pt x="80" y="101"/>
                    </a:lnTo>
                    <a:lnTo>
                      <a:pt x="96" y="115"/>
                    </a:lnTo>
                    <a:lnTo>
                      <a:pt x="83" y="126"/>
                    </a:lnTo>
                    <a:lnTo>
                      <a:pt x="85" y="133"/>
                    </a:lnTo>
                    <a:lnTo>
                      <a:pt x="55" y="135"/>
                    </a:lnTo>
                    <a:lnTo>
                      <a:pt x="53" y="139"/>
                    </a:lnTo>
                    <a:lnTo>
                      <a:pt x="43" y="137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23" y="113"/>
                    </a:lnTo>
                    <a:lnTo>
                      <a:pt x="2" y="100"/>
                    </a:lnTo>
                    <a:lnTo>
                      <a:pt x="0" y="8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11" y="49"/>
                    </a:lnTo>
                    <a:lnTo>
                      <a:pt x="8" y="44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5" y="23"/>
                    </a:lnTo>
                    <a:lnTo>
                      <a:pt x="31" y="26"/>
                    </a:lnTo>
                    <a:lnTo>
                      <a:pt x="37" y="15"/>
                    </a:lnTo>
                    <a:lnTo>
                      <a:pt x="32" y="12"/>
                    </a:lnTo>
                    <a:lnTo>
                      <a:pt x="37" y="7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49" y="7"/>
                    </a:lnTo>
                    <a:lnTo>
                      <a:pt x="61" y="13"/>
                    </a:lnTo>
                    <a:lnTo>
                      <a:pt x="59" y="19"/>
                    </a:lnTo>
                    <a:lnTo>
                      <a:pt x="66" y="19"/>
                    </a:lnTo>
                    <a:lnTo>
                      <a:pt x="92" y="5"/>
                    </a:lnTo>
                    <a:lnTo>
                      <a:pt x="95" y="12"/>
                    </a:lnTo>
                    <a:lnTo>
                      <a:pt x="90" y="14"/>
                    </a:lnTo>
                    <a:lnTo>
                      <a:pt x="101" y="22"/>
                    </a:lnTo>
                    <a:lnTo>
                      <a:pt x="104" y="2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6" name="Freeform 489"/>
              <p:cNvSpPr/>
              <p:nvPr/>
            </p:nvSpPr>
            <p:spPr>
              <a:xfrm>
                <a:off x="475" y="1190"/>
                <a:ext cx="127" cy="171"/>
              </a:xfrm>
              <a:custGeom>
                <a:avLst/>
                <a:gdLst>
                  <a:gd name="txL" fmla="*/ 0 w 104"/>
                  <a:gd name="txT" fmla="*/ 0 h 139"/>
                  <a:gd name="txR" fmla="*/ 104 w 104"/>
                  <a:gd name="txB" fmla="*/ 139 h 139"/>
                </a:gdLst>
                <a:ahLst/>
                <a:cxnLst>
                  <a:cxn ang="0">
                    <a:pos x="344" y="76"/>
                  </a:cxn>
                  <a:cxn ang="0">
                    <a:pos x="339" y="100"/>
                  </a:cxn>
                  <a:cxn ang="0">
                    <a:pos x="332" y="169"/>
                  </a:cxn>
                  <a:cxn ang="0">
                    <a:pos x="344" y="242"/>
                  </a:cxn>
                  <a:cxn ang="0">
                    <a:pos x="344" y="256"/>
                  </a:cxn>
                  <a:cxn ang="0">
                    <a:pos x="343" y="245"/>
                  </a:cxn>
                  <a:cxn ang="0">
                    <a:pos x="298" y="277"/>
                  </a:cxn>
                  <a:cxn ang="0">
                    <a:pos x="242" y="298"/>
                  </a:cxn>
                  <a:cxn ang="0">
                    <a:pos x="269" y="349"/>
                  </a:cxn>
                  <a:cxn ang="0">
                    <a:pos x="319" y="396"/>
                  </a:cxn>
                  <a:cxn ang="0">
                    <a:pos x="272" y="438"/>
                  </a:cxn>
                  <a:cxn ang="0">
                    <a:pos x="282" y="463"/>
                  </a:cxn>
                  <a:cxn ang="0">
                    <a:pos x="182" y="467"/>
                  </a:cxn>
                  <a:cxn ang="0">
                    <a:pos x="175" y="480"/>
                  </a:cxn>
                  <a:cxn ang="0">
                    <a:pos x="143" y="477"/>
                  </a:cxn>
                  <a:cxn ang="0">
                    <a:pos x="60" y="467"/>
                  </a:cxn>
                  <a:cxn ang="0">
                    <a:pos x="60" y="466"/>
                  </a:cxn>
                  <a:cxn ang="0">
                    <a:pos x="76" y="390"/>
                  </a:cxn>
                  <a:cxn ang="0">
                    <a:pos x="2" y="347"/>
                  </a:cxn>
                  <a:cxn ang="0">
                    <a:pos x="0" y="308"/>
                  </a:cxn>
                  <a:cxn ang="0">
                    <a:pos x="0" y="272"/>
                  </a:cxn>
                  <a:cxn ang="0">
                    <a:pos x="0" y="269"/>
                  </a:cxn>
                  <a:cxn ang="0">
                    <a:pos x="0" y="199"/>
                  </a:cxn>
                  <a:cxn ang="0">
                    <a:pos x="35" y="170"/>
                  </a:cxn>
                  <a:cxn ang="0">
                    <a:pos x="27" y="151"/>
                  </a:cxn>
                  <a:cxn ang="0">
                    <a:pos x="40" y="100"/>
                  </a:cxn>
                  <a:cxn ang="0">
                    <a:pos x="40" y="97"/>
                  </a:cxn>
                  <a:cxn ang="0">
                    <a:pos x="49" y="79"/>
                  </a:cxn>
                  <a:cxn ang="0">
                    <a:pos x="101" y="90"/>
                  </a:cxn>
                  <a:cxn ang="0">
                    <a:pos x="122" y="50"/>
                  </a:cxn>
                  <a:cxn ang="0">
                    <a:pos x="107" y="41"/>
                  </a:cxn>
                  <a:cxn ang="0">
                    <a:pos x="122" y="26"/>
                  </a:cxn>
                  <a:cxn ang="0">
                    <a:pos x="117" y="0"/>
                  </a:cxn>
                  <a:cxn ang="0">
                    <a:pos x="143" y="0"/>
                  </a:cxn>
                  <a:cxn ang="0">
                    <a:pos x="149" y="0"/>
                  </a:cxn>
                  <a:cxn ang="0">
                    <a:pos x="162" y="2"/>
                  </a:cxn>
                  <a:cxn ang="0">
                    <a:pos x="162" y="26"/>
                  </a:cxn>
                  <a:cxn ang="0">
                    <a:pos x="200" y="47"/>
                  </a:cxn>
                  <a:cxn ang="0">
                    <a:pos x="195" y="64"/>
                  </a:cxn>
                  <a:cxn ang="0">
                    <a:pos x="221" y="64"/>
                  </a:cxn>
                  <a:cxn ang="0">
                    <a:pos x="304" y="17"/>
                  </a:cxn>
                  <a:cxn ang="0">
                    <a:pos x="315" y="41"/>
                  </a:cxn>
                  <a:cxn ang="0">
                    <a:pos x="298" y="48"/>
                  </a:cxn>
                  <a:cxn ang="0">
                    <a:pos x="332" y="76"/>
                  </a:cxn>
                  <a:cxn ang="0">
                    <a:pos x="344" y="76"/>
                  </a:cxn>
                </a:cxnLst>
                <a:rect l="txL" t="txT" r="txR" b="txB"/>
                <a:pathLst>
                  <a:path w="104" h="139">
                    <a:moveTo>
                      <a:pt x="104" y="22"/>
                    </a:moveTo>
                    <a:lnTo>
                      <a:pt x="102" y="29"/>
                    </a:lnTo>
                    <a:lnTo>
                      <a:pt x="101" y="48"/>
                    </a:lnTo>
                    <a:lnTo>
                      <a:pt x="104" y="70"/>
                    </a:lnTo>
                    <a:lnTo>
                      <a:pt x="104" y="73"/>
                    </a:lnTo>
                    <a:lnTo>
                      <a:pt x="103" y="71"/>
                    </a:lnTo>
                    <a:lnTo>
                      <a:pt x="90" y="80"/>
                    </a:lnTo>
                    <a:lnTo>
                      <a:pt x="73" y="86"/>
                    </a:lnTo>
                    <a:lnTo>
                      <a:pt x="80" y="101"/>
                    </a:lnTo>
                    <a:lnTo>
                      <a:pt x="96" y="115"/>
                    </a:lnTo>
                    <a:lnTo>
                      <a:pt x="83" y="126"/>
                    </a:lnTo>
                    <a:lnTo>
                      <a:pt x="85" y="133"/>
                    </a:lnTo>
                    <a:lnTo>
                      <a:pt x="55" y="135"/>
                    </a:lnTo>
                    <a:lnTo>
                      <a:pt x="53" y="139"/>
                    </a:lnTo>
                    <a:lnTo>
                      <a:pt x="43" y="137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23" y="113"/>
                    </a:lnTo>
                    <a:lnTo>
                      <a:pt x="2" y="100"/>
                    </a:lnTo>
                    <a:lnTo>
                      <a:pt x="0" y="8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11" y="49"/>
                    </a:lnTo>
                    <a:lnTo>
                      <a:pt x="8" y="44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5" y="23"/>
                    </a:lnTo>
                    <a:lnTo>
                      <a:pt x="31" y="26"/>
                    </a:lnTo>
                    <a:lnTo>
                      <a:pt x="37" y="15"/>
                    </a:lnTo>
                    <a:lnTo>
                      <a:pt x="32" y="12"/>
                    </a:lnTo>
                    <a:lnTo>
                      <a:pt x="37" y="7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49" y="7"/>
                    </a:lnTo>
                    <a:lnTo>
                      <a:pt x="61" y="13"/>
                    </a:lnTo>
                    <a:lnTo>
                      <a:pt x="59" y="19"/>
                    </a:lnTo>
                    <a:lnTo>
                      <a:pt x="66" y="19"/>
                    </a:lnTo>
                    <a:lnTo>
                      <a:pt x="92" y="5"/>
                    </a:lnTo>
                    <a:lnTo>
                      <a:pt x="95" y="12"/>
                    </a:lnTo>
                    <a:lnTo>
                      <a:pt x="90" y="14"/>
                    </a:lnTo>
                    <a:lnTo>
                      <a:pt x="101" y="22"/>
                    </a:lnTo>
                    <a:lnTo>
                      <a:pt x="104" y="2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7" name="Freeform 490"/>
              <p:cNvSpPr/>
              <p:nvPr/>
            </p:nvSpPr>
            <p:spPr>
              <a:xfrm>
                <a:off x="471" y="1357"/>
                <a:ext cx="66" cy="39"/>
              </a:xfrm>
              <a:custGeom>
                <a:avLst/>
                <a:gdLst>
                  <a:gd name="txL" fmla="*/ 0 w 54"/>
                  <a:gd name="txT" fmla="*/ 0 h 32"/>
                  <a:gd name="txR" fmla="*/ 54 w 54"/>
                  <a:gd name="txB" fmla="*/ 32 h 32"/>
                </a:gdLst>
                <a:ahLst/>
                <a:cxnLst>
                  <a:cxn ang="0">
                    <a:pos x="43" y="106"/>
                  </a:cxn>
                  <a:cxn ang="0">
                    <a:pos x="100" y="74"/>
                  </a:cxn>
                  <a:cxn ang="0">
                    <a:pos x="122" y="101"/>
                  </a:cxn>
                  <a:cxn ang="0">
                    <a:pos x="139" y="72"/>
                  </a:cxn>
                  <a:cxn ang="0">
                    <a:pos x="170" y="82"/>
                  </a:cxn>
                  <a:cxn ang="0">
                    <a:pos x="181" y="48"/>
                  </a:cxn>
                  <a:cxn ang="0">
                    <a:pos x="150" y="35"/>
                  </a:cxn>
                  <a:cxn ang="0">
                    <a:pos x="139" y="11"/>
                  </a:cxn>
                  <a:cxn ang="0">
                    <a:pos x="62" y="0"/>
                  </a:cxn>
                  <a:cxn ang="0">
                    <a:pos x="40" y="1"/>
                  </a:cxn>
                  <a:cxn ang="0">
                    <a:pos x="0" y="72"/>
                  </a:cxn>
                  <a:cxn ang="0">
                    <a:pos x="2" y="88"/>
                  </a:cxn>
                  <a:cxn ang="0">
                    <a:pos x="24" y="72"/>
                  </a:cxn>
                  <a:cxn ang="0">
                    <a:pos x="40" y="106"/>
                  </a:cxn>
                  <a:cxn ang="0">
                    <a:pos x="43" y="106"/>
                  </a:cxn>
                </a:cxnLst>
                <a:rect l="txL" t="txT" r="txR" b="txB"/>
                <a:pathLst>
                  <a:path w="54" h="32">
                    <a:moveTo>
                      <a:pt x="13" y="32"/>
                    </a:moveTo>
                    <a:lnTo>
                      <a:pt x="30" y="23"/>
                    </a:lnTo>
                    <a:lnTo>
                      <a:pt x="37" y="31"/>
                    </a:lnTo>
                    <a:lnTo>
                      <a:pt x="42" y="21"/>
                    </a:lnTo>
                    <a:lnTo>
                      <a:pt x="51" y="25"/>
                    </a:lnTo>
                    <a:lnTo>
                      <a:pt x="54" y="14"/>
                    </a:lnTo>
                    <a:lnTo>
                      <a:pt x="46" y="11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7" y="21"/>
                    </a:lnTo>
                    <a:lnTo>
                      <a:pt x="12" y="32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8" name="Freeform 491"/>
              <p:cNvSpPr/>
              <p:nvPr/>
            </p:nvSpPr>
            <p:spPr>
              <a:xfrm>
                <a:off x="471" y="1357"/>
                <a:ext cx="66" cy="39"/>
              </a:xfrm>
              <a:custGeom>
                <a:avLst/>
                <a:gdLst>
                  <a:gd name="txL" fmla="*/ 0 w 54"/>
                  <a:gd name="txT" fmla="*/ 0 h 32"/>
                  <a:gd name="txR" fmla="*/ 54 w 54"/>
                  <a:gd name="txB" fmla="*/ 32 h 32"/>
                </a:gdLst>
                <a:ahLst/>
                <a:cxnLst>
                  <a:cxn ang="0">
                    <a:pos x="43" y="106"/>
                  </a:cxn>
                  <a:cxn ang="0">
                    <a:pos x="100" y="74"/>
                  </a:cxn>
                  <a:cxn ang="0">
                    <a:pos x="122" y="101"/>
                  </a:cxn>
                  <a:cxn ang="0">
                    <a:pos x="139" y="72"/>
                  </a:cxn>
                  <a:cxn ang="0">
                    <a:pos x="170" y="82"/>
                  </a:cxn>
                  <a:cxn ang="0">
                    <a:pos x="181" y="48"/>
                  </a:cxn>
                  <a:cxn ang="0">
                    <a:pos x="150" y="35"/>
                  </a:cxn>
                  <a:cxn ang="0">
                    <a:pos x="139" y="11"/>
                  </a:cxn>
                  <a:cxn ang="0">
                    <a:pos x="62" y="0"/>
                  </a:cxn>
                  <a:cxn ang="0">
                    <a:pos x="40" y="1"/>
                  </a:cxn>
                  <a:cxn ang="0">
                    <a:pos x="0" y="72"/>
                  </a:cxn>
                  <a:cxn ang="0">
                    <a:pos x="2" y="88"/>
                  </a:cxn>
                  <a:cxn ang="0">
                    <a:pos x="24" y="72"/>
                  </a:cxn>
                  <a:cxn ang="0">
                    <a:pos x="40" y="106"/>
                  </a:cxn>
                  <a:cxn ang="0">
                    <a:pos x="43" y="106"/>
                  </a:cxn>
                </a:cxnLst>
                <a:rect l="txL" t="txT" r="txR" b="txB"/>
                <a:pathLst>
                  <a:path w="54" h="32">
                    <a:moveTo>
                      <a:pt x="13" y="32"/>
                    </a:moveTo>
                    <a:lnTo>
                      <a:pt x="30" y="23"/>
                    </a:lnTo>
                    <a:lnTo>
                      <a:pt x="37" y="31"/>
                    </a:lnTo>
                    <a:lnTo>
                      <a:pt x="42" y="21"/>
                    </a:lnTo>
                    <a:lnTo>
                      <a:pt x="51" y="25"/>
                    </a:lnTo>
                    <a:lnTo>
                      <a:pt x="54" y="14"/>
                    </a:lnTo>
                    <a:lnTo>
                      <a:pt x="46" y="11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7" y="21"/>
                    </a:lnTo>
                    <a:lnTo>
                      <a:pt x="12" y="32"/>
                    </a:lnTo>
                    <a:lnTo>
                      <a:pt x="13" y="3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99" name="Freeform 492"/>
              <p:cNvSpPr/>
              <p:nvPr/>
            </p:nvSpPr>
            <p:spPr>
              <a:xfrm>
                <a:off x="307" y="1283"/>
                <a:ext cx="199" cy="179"/>
              </a:xfrm>
              <a:custGeom>
                <a:avLst/>
                <a:gdLst>
                  <a:gd name="txL" fmla="*/ 0 w 163"/>
                  <a:gd name="txT" fmla="*/ 0 h 146"/>
                  <a:gd name="txR" fmla="*/ 163 w 163"/>
                  <a:gd name="txB" fmla="*/ 146 h 146"/>
                </a:gdLst>
                <a:ahLst/>
                <a:cxnLst>
                  <a:cxn ang="0">
                    <a:pos x="319" y="0"/>
                  </a:cxn>
                  <a:cxn ang="0">
                    <a:pos x="271" y="13"/>
                  </a:cxn>
                  <a:cxn ang="0">
                    <a:pos x="258" y="59"/>
                  </a:cxn>
                  <a:cxn ang="0">
                    <a:pos x="208" y="87"/>
                  </a:cxn>
                  <a:cxn ang="0">
                    <a:pos x="198" y="112"/>
                  </a:cxn>
                  <a:cxn ang="0">
                    <a:pos x="150" y="112"/>
                  </a:cxn>
                  <a:cxn ang="0">
                    <a:pos x="140" y="87"/>
                  </a:cxn>
                  <a:cxn ang="0">
                    <a:pos x="114" y="87"/>
                  </a:cxn>
                  <a:cxn ang="0">
                    <a:pos x="139" y="148"/>
                  </a:cxn>
                  <a:cxn ang="0">
                    <a:pos x="83" y="152"/>
                  </a:cxn>
                  <a:cxn ang="0">
                    <a:pos x="73" y="137"/>
                  </a:cxn>
                  <a:cxn ang="0">
                    <a:pos x="0" y="152"/>
                  </a:cxn>
                  <a:cxn ang="0">
                    <a:pos x="0" y="180"/>
                  </a:cxn>
                  <a:cxn ang="0">
                    <a:pos x="93" y="218"/>
                  </a:cxn>
                  <a:cxn ang="0">
                    <a:pos x="140" y="282"/>
                  </a:cxn>
                  <a:cxn ang="0">
                    <a:pos x="155" y="310"/>
                  </a:cxn>
                  <a:cxn ang="0">
                    <a:pos x="139" y="427"/>
                  </a:cxn>
                  <a:cxn ang="0">
                    <a:pos x="121" y="433"/>
                  </a:cxn>
                  <a:cxn ang="0">
                    <a:pos x="182" y="479"/>
                  </a:cxn>
                  <a:cxn ang="0">
                    <a:pos x="332" y="494"/>
                  </a:cxn>
                  <a:cxn ang="0">
                    <a:pos x="326" y="463"/>
                  </a:cxn>
                  <a:cxn ang="0">
                    <a:pos x="370" y="433"/>
                  </a:cxn>
                  <a:cxn ang="0">
                    <a:pos x="446" y="463"/>
                  </a:cxn>
                  <a:cxn ang="0">
                    <a:pos x="475" y="461"/>
                  </a:cxn>
                  <a:cxn ang="0">
                    <a:pos x="525" y="417"/>
                  </a:cxn>
                  <a:cxn ang="0">
                    <a:pos x="483" y="359"/>
                  </a:cxn>
                  <a:cxn ang="0">
                    <a:pos x="494" y="307"/>
                  </a:cxn>
                  <a:cxn ang="0">
                    <a:pos x="480" y="272"/>
                  </a:cxn>
                  <a:cxn ang="0">
                    <a:pos x="461" y="282"/>
                  </a:cxn>
                  <a:cxn ang="0">
                    <a:pos x="453" y="271"/>
                  </a:cxn>
                  <a:cxn ang="0">
                    <a:pos x="494" y="212"/>
                  </a:cxn>
                  <a:cxn ang="0">
                    <a:pos x="520" y="211"/>
                  </a:cxn>
                  <a:cxn ang="0">
                    <a:pos x="520" y="206"/>
                  </a:cxn>
                  <a:cxn ang="0">
                    <a:pos x="541" y="137"/>
                  </a:cxn>
                  <a:cxn ang="0">
                    <a:pos x="461" y="88"/>
                  </a:cxn>
                  <a:cxn ang="0">
                    <a:pos x="438" y="88"/>
                  </a:cxn>
                  <a:cxn ang="0">
                    <a:pos x="410" y="81"/>
                  </a:cxn>
                  <a:cxn ang="0">
                    <a:pos x="410" y="59"/>
                  </a:cxn>
                  <a:cxn ang="0">
                    <a:pos x="380" y="63"/>
                  </a:cxn>
                  <a:cxn ang="0">
                    <a:pos x="371" y="47"/>
                  </a:cxn>
                  <a:cxn ang="0">
                    <a:pos x="319" y="13"/>
                  </a:cxn>
                  <a:cxn ang="0">
                    <a:pos x="319" y="0"/>
                  </a:cxn>
                </a:cxnLst>
                <a:rect l="txL" t="txT" r="txR" b="txB"/>
                <a:pathLst>
                  <a:path w="163" h="146">
                    <a:moveTo>
                      <a:pt x="96" y="0"/>
                    </a:moveTo>
                    <a:lnTo>
                      <a:pt x="82" y="4"/>
                    </a:lnTo>
                    <a:lnTo>
                      <a:pt x="78" y="17"/>
                    </a:lnTo>
                    <a:lnTo>
                      <a:pt x="62" y="25"/>
                    </a:lnTo>
                    <a:lnTo>
                      <a:pt x="60" y="33"/>
                    </a:lnTo>
                    <a:lnTo>
                      <a:pt x="46" y="33"/>
                    </a:lnTo>
                    <a:lnTo>
                      <a:pt x="43" y="25"/>
                    </a:lnTo>
                    <a:lnTo>
                      <a:pt x="34" y="25"/>
                    </a:lnTo>
                    <a:lnTo>
                      <a:pt x="42" y="44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8" y="64"/>
                    </a:lnTo>
                    <a:lnTo>
                      <a:pt x="43" y="83"/>
                    </a:lnTo>
                    <a:lnTo>
                      <a:pt x="47" y="91"/>
                    </a:lnTo>
                    <a:lnTo>
                      <a:pt x="42" y="126"/>
                    </a:lnTo>
                    <a:lnTo>
                      <a:pt x="36" y="128"/>
                    </a:lnTo>
                    <a:lnTo>
                      <a:pt x="55" y="141"/>
                    </a:lnTo>
                    <a:lnTo>
                      <a:pt x="101" y="146"/>
                    </a:lnTo>
                    <a:lnTo>
                      <a:pt x="98" y="136"/>
                    </a:lnTo>
                    <a:lnTo>
                      <a:pt x="111" y="128"/>
                    </a:lnTo>
                    <a:lnTo>
                      <a:pt x="135" y="136"/>
                    </a:lnTo>
                    <a:lnTo>
                      <a:pt x="143" y="135"/>
                    </a:lnTo>
                    <a:lnTo>
                      <a:pt x="158" y="122"/>
                    </a:lnTo>
                    <a:lnTo>
                      <a:pt x="146" y="106"/>
                    </a:lnTo>
                    <a:lnTo>
                      <a:pt x="150" y="90"/>
                    </a:lnTo>
                    <a:lnTo>
                      <a:pt x="145" y="81"/>
                    </a:lnTo>
                    <a:lnTo>
                      <a:pt x="139" y="83"/>
                    </a:lnTo>
                    <a:lnTo>
                      <a:pt x="137" y="80"/>
                    </a:lnTo>
                    <a:lnTo>
                      <a:pt x="150" y="63"/>
                    </a:lnTo>
                    <a:lnTo>
                      <a:pt x="157" y="62"/>
                    </a:lnTo>
                    <a:lnTo>
                      <a:pt x="157" y="60"/>
                    </a:lnTo>
                    <a:lnTo>
                      <a:pt x="163" y="40"/>
                    </a:lnTo>
                    <a:lnTo>
                      <a:pt x="139" y="26"/>
                    </a:lnTo>
                    <a:lnTo>
                      <a:pt x="132" y="26"/>
                    </a:lnTo>
                    <a:lnTo>
                      <a:pt x="124" y="24"/>
                    </a:lnTo>
                    <a:lnTo>
                      <a:pt x="124" y="17"/>
                    </a:lnTo>
                    <a:lnTo>
                      <a:pt x="115" y="19"/>
                    </a:lnTo>
                    <a:lnTo>
                      <a:pt x="112" y="13"/>
                    </a:lnTo>
                    <a:lnTo>
                      <a:pt x="96" y="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0" name="Freeform 493"/>
              <p:cNvSpPr/>
              <p:nvPr/>
            </p:nvSpPr>
            <p:spPr>
              <a:xfrm>
                <a:off x="307" y="1283"/>
                <a:ext cx="199" cy="179"/>
              </a:xfrm>
              <a:custGeom>
                <a:avLst/>
                <a:gdLst>
                  <a:gd name="txL" fmla="*/ 0 w 163"/>
                  <a:gd name="txT" fmla="*/ 0 h 146"/>
                  <a:gd name="txR" fmla="*/ 163 w 163"/>
                  <a:gd name="txB" fmla="*/ 146 h 146"/>
                </a:gdLst>
                <a:ahLst/>
                <a:cxnLst>
                  <a:cxn ang="0">
                    <a:pos x="319" y="0"/>
                  </a:cxn>
                  <a:cxn ang="0">
                    <a:pos x="271" y="13"/>
                  </a:cxn>
                  <a:cxn ang="0">
                    <a:pos x="258" y="59"/>
                  </a:cxn>
                  <a:cxn ang="0">
                    <a:pos x="208" y="87"/>
                  </a:cxn>
                  <a:cxn ang="0">
                    <a:pos x="198" y="112"/>
                  </a:cxn>
                  <a:cxn ang="0">
                    <a:pos x="150" y="112"/>
                  </a:cxn>
                  <a:cxn ang="0">
                    <a:pos x="140" y="87"/>
                  </a:cxn>
                  <a:cxn ang="0">
                    <a:pos x="114" y="87"/>
                  </a:cxn>
                  <a:cxn ang="0">
                    <a:pos x="139" y="148"/>
                  </a:cxn>
                  <a:cxn ang="0">
                    <a:pos x="83" y="152"/>
                  </a:cxn>
                  <a:cxn ang="0">
                    <a:pos x="73" y="137"/>
                  </a:cxn>
                  <a:cxn ang="0">
                    <a:pos x="0" y="152"/>
                  </a:cxn>
                  <a:cxn ang="0">
                    <a:pos x="0" y="180"/>
                  </a:cxn>
                  <a:cxn ang="0">
                    <a:pos x="93" y="218"/>
                  </a:cxn>
                  <a:cxn ang="0">
                    <a:pos x="140" y="282"/>
                  </a:cxn>
                  <a:cxn ang="0">
                    <a:pos x="155" y="310"/>
                  </a:cxn>
                  <a:cxn ang="0">
                    <a:pos x="139" y="427"/>
                  </a:cxn>
                  <a:cxn ang="0">
                    <a:pos x="121" y="433"/>
                  </a:cxn>
                  <a:cxn ang="0">
                    <a:pos x="182" y="479"/>
                  </a:cxn>
                  <a:cxn ang="0">
                    <a:pos x="332" y="494"/>
                  </a:cxn>
                  <a:cxn ang="0">
                    <a:pos x="326" y="463"/>
                  </a:cxn>
                  <a:cxn ang="0">
                    <a:pos x="370" y="433"/>
                  </a:cxn>
                  <a:cxn ang="0">
                    <a:pos x="446" y="463"/>
                  </a:cxn>
                  <a:cxn ang="0">
                    <a:pos x="475" y="461"/>
                  </a:cxn>
                  <a:cxn ang="0">
                    <a:pos x="525" y="417"/>
                  </a:cxn>
                  <a:cxn ang="0">
                    <a:pos x="483" y="359"/>
                  </a:cxn>
                  <a:cxn ang="0">
                    <a:pos x="494" y="307"/>
                  </a:cxn>
                  <a:cxn ang="0">
                    <a:pos x="480" y="272"/>
                  </a:cxn>
                  <a:cxn ang="0">
                    <a:pos x="461" y="282"/>
                  </a:cxn>
                  <a:cxn ang="0">
                    <a:pos x="453" y="271"/>
                  </a:cxn>
                  <a:cxn ang="0">
                    <a:pos x="494" y="212"/>
                  </a:cxn>
                  <a:cxn ang="0">
                    <a:pos x="520" y="211"/>
                  </a:cxn>
                  <a:cxn ang="0">
                    <a:pos x="520" y="206"/>
                  </a:cxn>
                  <a:cxn ang="0">
                    <a:pos x="541" y="137"/>
                  </a:cxn>
                  <a:cxn ang="0">
                    <a:pos x="461" y="88"/>
                  </a:cxn>
                  <a:cxn ang="0">
                    <a:pos x="438" y="88"/>
                  </a:cxn>
                  <a:cxn ang="0">
                    <a:pos x="410" y="81"/>
                  </a:cxn>
                  <a:cxn ang="0">
                    <a:pos x="410" y="59"/>
                  </a:cxn>
                  <a:cxn ang="0">
                    <a:pos x="380" y="63"/>
                  </a:cxn>
                  <a:cxn ang="0">
                    <a:pos x="371" y="47"/>
                  </a:cxn>
                  <a:cxn ang="0">
                    <a:pos x="319" y="13"/>
                  </a:cxn>
                  <a:cxn ang="0">
                    <a:pos x="319" y="0"/>
                  </a:cxn>
                </a:cxnLst>
                <a:rect l="txL" t="txT" r="txR" b="txB"/>
                <a:pathLst>
                  <a:path w="163" h="146">
                    <a:moveTo>
                      <a:pt x="96" y="0"/>
                    </a:moveTo>
                    <a:lnTo>
                      <a:pt x="82" y="4"/>
                    </a:lnTo>
                    <a:lnTo>
                      <a:pt x="78" y="17"/>
                    </a:lnTo>
                    <a:lnTo>
                      <a:pt x="62" y="25"/>
                    </a:lnTo>
                    <a:lnTo>
                      <a:pt x="60" y="33"/>
                    </a:lnTo>
                    <a:lnTo>
                      <a:pt x="46" y="33"/>
                    </a:lnTo>
                    <a:lnTo>
                      <a:pt x="43" y="25"/>
                    </a:lnTo>
                    <a:lnTo>
                      <a:pt x="34" y="25"/>
                    </a:lnTo>
                    <a:lnTo>
                      <a:pt x="42" y="44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8" y="64"/>
                    </a:lnTo>
                    <a:lnTo>
                      <a:pt x="43" y="83"/>
                    </a:lnTo>
                    <a:lnTo>
                      <a:pt x="47" y="91"/>
                    </a:lnTo>
                    <a:lnTo>
                      <a:pt x="42" y="126"/>
                    </a:lnTo>
                    <a:lnTo>
                      <a:pt x="36" y="128"/>
                    </a:lnTo>
                    <a:lnTo>
                      <a:pt x="55" y="141"/>
                    </a:lnTo>
                    <a:lnTo>
                      <a:pt x="101" y="146"/>
                    </a:lnTo>
                    <a:lnTo>
                      <a:pt x="98" y="136"/>
                    </a:lnTo>
                    <a:lnTo>
                      <a:pt x="111" y="128"/>
                    </a:lnTo>
                    <a:lnTo>
                      <a:pt x="135" y="136"/>
                    </a:lnTo>
                    <a:lnTo>
                      <a:pt x="143" y="135"/>
                    </a:lnTo>
                    <a:lnTo>
                      <a:pt x="158" y="122"/>
                    </a:lnTo>
                    <a:lnTo>
                      <a:pt x="146" y="106"/>
                    </a:lnTo>
                    <a:lnTo>
                      <a:pt x="150" y="90"/>
                    </a:lnTo>
                    <a:lnTo>
                      <a:pt x="145" y="81"/>
                    </a:lnTo>
                    <a:lnTo>
                      <a:pt x="139" y="83"/>
                    </a:lnTo>
                    <a:lnTo>
                      <a:pt x="137" y="80"/>
                    </a:lnTo>
                    <a:lnTo>
                      <a:pt x="150" y="63"/>
                    </a:lnTo>
                    <a:lnTo>
                      <a:pt x="157" y="62"/>
                    </a:lnTo>
                    <a:lnTo>
                      <a:pt x="157" y="60"/>
                    </a:lnTo>
                    <a:lnTo>
                      <a:pt x="163" y="40"/>
                    </a:lnTo>
                    <a:lnTo>
                      <a:pt x="139" y="26"/>
                    </a:lnTo>
                    <a:lnTo>
                      <a:pt x="132" y="26"/>
                    </a:lnTo>
                    <a:lnTo>
                      <a:pt x="124" y="24"/>
                    </a:lnTo>
                    <a:lnTo>
                      <a:pt x="124" y="17"/>
                    </a:lnTo>
                    <a:lnTo>
                      <a:pt x="115" y="19"/>
                    </a:lnTo>
                    <a:lnTo>
                      <a:pt x="112" y="13"/>
                    </a:lnTo>
                    <a:lnTo>
                      <a:pt x="96" y="4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1" name="Freeform 494"/>
              <p:cNvSpPr/>
              <p:nvPr/>
            </p:nvSpPr>
            <p:spPr>
              <a:xfrm>
                <a:off x="238" y="1435"/>
                <a:ext cx="186" cy="141"/>
              </a:xfrm>
              <a:custGeom>
                <a:avLst/>
                <a:gdLst>
                  <a:gd name="txL" fmla="*/ 0 w 152"/>
                  <a:gd name="txT" fmla="*/ 0 h 115"/>
                  <a:gd name="txR" fmla="*/ 152 w 152"/>
                  <a:gd name="txB" fmla="*/ 115 h 115"/>
                </a:gdLst>
                <a:ahLst/>
                <a:cxnLst>
                  <a:cxn ang="0">
                    <a:pos x="24" y="94"/>
                  </a:cxn>
                  <a:cxn ang="0">
                    <a:pos x="120" y="99"/>
                  </a:cxn>
                  <a:cxn ang="0">
                    <a:pos x="130" y="115"/>
                  </a:cxn>
                  <a:cxn ang="0">
                    <a:pos x="100" y="148"/>
                  </a:cxn>
                  <a:cxn ang="0">
                    <a:pos x="100" y="192"/>
                  </a:cxn>
                  <a:cxn ang="0">
                    <a:pos x="76" y="212"/>
                  </a:cxn>
                  <a:cxn ang="0">
                    <a:pos x="93" y="280"/>
                  </a:cxn>
                  <a:cxn ang="0">
                    <a:pos x="76" y="330"/>
                  </a:cxn>
                  <a:cxn ang="0">
                    <a:pos x="149" y="391"/>
                  </a:cxn>
                  <a:cxn ang="0">
                    <a:pos x="188" y="359"/>
                  </a:cxn>
                  <a:cxn ang="0">
                    <a:pos x="284" y="353"/>
                  </a:cxn>
                  <a:cxn ang="0">
                    <a:pos x="382" y="260"/>
                  </a:cxn>
                  <a:cxn ang="0">
                    <a:pos x="362" y="218"/>
                  </a:cxn>
                  <a:cxn ang="0">
                    <a:pos x="417" y="147"/>
                  </a:cxn>
                  <a:cxn ang="0">
                    <a:pos x="510" y="94"/>
                  </a:cxn>
                  <a:cxn ang="0">
                    <a:pos x="510" y="72"/>
                  </a:cxn>
                  <a:cxn ang="0">
                    <a:pos x="362" y="49"/>
                  </a:cxn>
                  <a:cxn ang="0">
                    <a:pos x="303" y="16"/>
                  </a:cxn>
                  <a:cxn ang="0">
                    <a:pos x="284" y="20"/>
                  </a:cxn>
                  <a:cxn ang="0">
                    <a:pos x="229" y="16"/>
                  </a:cxn>
                  <a:cxn ang="0">
                    <a:pos x="198" y="20"/>
                  </a:cxn>
                  <a:cxn ang="0">
                    <a:pos x="48" y="0"/>
                  </a:cxn>
                  <a:cxn ang="0">
                    <a:pos x="29" y="20"/>
                  </a:cxn>
                  <a:cxn ang="0">
                    <a:pos x="1" y="25"/>
                  </a:cxn>
                  <a:cxn ang="0">
                    <a:pos x="0" y="40"/>
                  </a:cxn>
                  <a:cxn ang="0">
                    <a:pos x="24" y="94"/>
                  </a:cxn>
                </a:cxnLst>
                <a:rect l="txL" t="txT" r="txR" b="txB"/>
                <a:pathLst>
                  <a:path w="152" h="115">
                    <a:moveTo>
                      <a:pt x="7" y="28"/>
                    </a:moveTo>
                    <a:lnTo>
                      <a:pt x="35" y="29"/>
                    </a:lnTo>
                    <a:lnTo>
                      <a:pt x="38" y="34"/>
                    </a:lnTo>
                    <a:lnTo>
                      <a:pt x="30" y="44"/>
                    </a:lnTo>
                    <a:lnTo>
                      <a:pt x="30" y="56"/>
                    </a:lnTo>
                    <a:lnTo>
                      <a:pt x="23" y="63"/>
                    </a:lnTo>
                    <a:lnTo>
                      <a:pt x="28" y="82"/>
                    </a:lnTo>
                    <a:lnTo>
                      <a:pt x="23" y="97"/>
                    </a:lnTo>
                    <a:lnTo>
                      <a:pt x="45" y="115"/>
                    </a:lnTo>
                    <a:lnTo>
                      <a:pt x="56" y="106"/>
                    </a:lnTo>
                    <a:lnTo>
                      <a:pt x="85" y="104"/>
                    </a:lnTo>
                    <a:lnTo>
                      <a:pt x="114" y="77"/>
                    </a:lnTo>
                    <a:lnTo>
                      <a:pt x="108" y="64"/>
                    </a:lnTo>
                    <a:lnTo>
                      <a:pt x="124" y="43"/>
                    </a:lnTo>
                    <a:lnTo>
                      <a:pt x="152" y="28"/>
                    </a:lnTo>
                    <a:lnTo>
                      <a:pt x="152" y="21"/>
                    </a:lnTo>
                    <a:lnTo>
                      <a:pt x="108" y="15"/>
                    </a:lnTo>
                    <a:lnTo>
                      <a:pt x="91" y="5"/>
                    </a:lnTo>
                    <a:lnTo>
                      <a:pt x="85" y="6"/>
                    </a:lnTo>
                    <a:lnTo>
                      <a:pt x="68" y="5"/>
                    </a:lnTo>
                    <a:lnTo>
                      <a:pt x="59" y="6"/>
                    </a:lnTo>
                    <a:lnTo>
                      <a:pt x="14" y="0"/>
                    </a:lnTo>
                    <a:lnTo>
                      <a:pt x="9" y="6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2" name="Freeform 495"/>
              <p:cNvSpPr/>
              <p:nvPr/>
            </p:nvSpPr>
            <p:spPr>
              <a:xfrm>
                <a:off x="238" y="1435"/>
                <a:ext cx="186" cy="141"/>
              </a:xfrm>
              <a:custGeom>
                <a:avLst/>
                <a:gdLst>
                  <a:gd name="txL" fmla="*/ 0 w 152"/>
                  <a:gd name="txT" fmla="*/ 0 h 115"/>
                  <a:gd name="txR" fmla="*/ 152 w 152"/>
                  <a:gd name="txB" fmla="*/ 115 h 115"/>
                </a:gdLst>
                <a:ahLst/>
                <a:cxnLst>
                  <a:cxn ang="0">
                    <a:pos x="24" y="94"/>
                  </a:cxn>
                  <a:cxn ang="0">
                    <a:pos x="120" y="99"/>
                  </a:cxn>
                  <a:cxn ang="0">
                    <a:pos x="130" y="115"/>
                  </a:cxn>
                  <a:cxn ang="0">
                    <a:pos x="100" y="148"/>
                  </a:cxn>
                  <a:cxn ang="0">
                    <a:pos x="100" y="192"/>
                  </a:cxn>
                  <a:cxn ang="0">
                    <a:pos x="76" y="212"/>
                  </a:cxn>
                  <a:cxn ang="0">
                    <a:pos x="93" y="280"/>
                  </a:cxn>
                  <a:cxn ang="0">
                    <a:pos x="76" y="330"/>
                  </a:cxn>
                  <a:cxn ang="0">
                    <a:pos x="149" y="391"/>
                  </a:cxn>
                  <a:cxn ang="0">
                    <a:pos x="188" y="359"/>
                  </a:cxn>
                  <a:cxn ang="0">
                    <a:pos x="284" y="353"/>
                  </a:cxn>
                  <a:cxn ang="0">
                    <a:pos x="382" y="260"/>
                  </a:cxn>
                  <a:cxn ang="0">
                    <a:pos x="362" y="218"/>
                  </a:cxn>
                  <a:cxn ang="0">
                    <a:pos x="417" y="147"/>
                  </a:cxn>
                  <a:cxn ang="0">
                    <a:pos x="510" y="94"/>
                  </a:cxn>
                  <a:cxn ang="0">
                    <a:pos x="510" y="72"/>
                  </a:cxn>
                  <a:cxn ang="0">
                    <a:pos x="362" y="49"/>
                  </a:cxn>
                  <a:cxn ang="0">
                    <a:pos x="303" y="16"/>
                  </a:cxn>
                  <a:cxn ang="0">
                    <a:pos x="284" y="20"/>
                  </a:cxn>
                  <a:cxn ang="0">
                    <a:pos x="229" y="16"/>
                  </a:cxn>
                  <a:cxn ang="0">
                    <a:pos x="198" y="20"/>
                  </a:cxn>
                  <a:cxn ang="0">
                    <a:pos x="48" y="0"/>
                  </a:cxn>
                  <a:cxn ang="0">
                    <a:pos x="29" y="20"/>
                  </a:cxn>
                  <a:cxn ang="0">
                    <a:pos x="1" y="25"/>
                  </a:cxn>
                  <a:cxn ang="0">
                    <a:pos x="0" y="40"/>
                  </a:cxn>
                  <a:cxn ang="0">
                    <a:pos x="24" y="94"/>
                  </a:cxn>
                </a:cxnLst>
                <a:rect l="txL" t="txT" r="txR" b="txB"/>
                <a:pathLst>
                  <a:path w="152" h="115">
                    <a:moveTo>
                      <a:pt x="7" y="28"/>
                    </a:moveTo>
                    <a:lnTo>
                      <a:pt x="35" y="29"/>
                    </a:lnTo>
                    <a:lnTo>
                      <a:pt x="38" y="34"/>
                    </a:lnTo>
                    <a:lnTo>
                      <a:pt x="30" y="44"/>
                    </a:lnTo>
                    <a:lnTo>
                      <a:pt x="30" y="56"/>
                    </a:lnTo>
                    <a:lnTo>
                      <a:pt x="23" y="63"/>
                    </a:lnTo>
                    <a:lnTo>
                      <a:pt x="28" y="82"/>
                    </a:lnTo>
                    <a:lnTo>
                      <a:pt x="23" y="97"/>
                    </a:lnTo>
                    <a:lnTo>
                      <a:pt x="45" y="115"/>
                    </a:lnTo>
                    <a:lnTo>
                      <a:pt x="56" y="106"/>
                    </a:lnTo>
                    <a:lnTo>
                      <a:pt x="85" y="104"/>
                    </a:lnTo>
                    <a:lnTo>
                      <a:pt x="114" y="77"/>
                    </a:lnTo>
                    <a:lnTo>
                      <a:pt x="108" y="64"/>
                    </a:lnTo>
                    <a:lnTo>
                      <a:pt x="124" y="43"/>
                    </a:lnTo>
                    <a:lnTo>
                      <a:pt x="152" y="28"/>
                    </a:lnTo>
                    <a:lnTo>
                      <a:pt x="152" y="21"/>
                    </a:lnTo>
                    <a:lnTo>
                      <a:pt x="108" y="15"/>
                    </a:lnTo>
                    <a:lnTo>
                      <a:pt x="91" y="5"/>
                    </a:lnTo>
                    <a:lnTo>
                      <a:pt x="85" y="6"/>
                    </a:lnTo>
                    <a:lnTo>
                      <a:pt x="68" y="5"/>
                    </a:lnTo>
                    <a:lnTo>
                      <a:pt x="59" y="6"/>
                    </a:lnTo>
                    <a:lnTo>
                      <a:pt x="14" y="0"/>
                    </a:lnTo>
                    <a:lnTo>
                      <a:pt x="9" y="6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7" y="2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3" name="Freeform 496"/>
              <p:cNvSpPr/>
              <p:nvPr/>
            </p:nvSpPr>
            <p:spPr>
              <a:xfrm>
                <a:off x="239" y="1468"/>
                <a:ext cx="49" cy="87"/>
              </a:xfrm>
              <a:custGeom>
                <a:avLst/>
                <a:gdLst>
                  <a:gd name="txL" fmla="*/ 0 w 40"/>
                  <a:gd name="txT" fmla="*/ 0 h 71"/>
                  <a:gd name="txR" fmla="*/ 40 w 40"/>
                  <a:gd name="txB" fmla="*/ 71 h 71"/>
                </a:gdLst>
                <a:ahLst/>
                <a:cxnLst>
                  <a:cxn ang="0">
                    <a:pos x="88" y="234"/>
                  </a:cxn>
                  <a:cxn ang="0">
                    <a:pos x="99" y="181"/>
                  </a:cxn>
                  <a:cxn ang="0">
                    <a:pos x="88" y="120"/>
                  </a:cxn>
                  <a:cxn ang="0">
                    <a:pos x="108" y="93"/>
                  </a:cxn>
                  <a:cxn ang="0">
                    <a:pos x="108" y="58"/>
                  </a:cxn>
                  <a:cxn ang="0">
                    <a:pos x="134" y="16"/>
                  </a:cxn>
                  <a:cxn ang="0">
                    <a:pos x="121" y="0"/>
                  </a:cxn>
                  <a:cxn ang="0">
                    <a:pos x="33" y="0"/>
                  </a:cxn>
                  <a:cxn ang="0">
                    <a:pos x="27" y="38"/>
                  </a:cxn>
                  <a:cxn ang="0">
                    <a:pos x="0" y="151"/>
                  </a:cxn>
                  <a:cxn ang="0">
                    <a:pos x="27" y="172"/>
                  </a:cxn>
                  <a:cxn ang="0">
                    <a:pos x="13" y="241"/>
                  </a:cxn>
                  <a:cxn ang="0">
                    <a:pos x="88" y="234"/>
                  </a:cxn>
                </a:cxnLst>
                <a:rect l="txL" t="txT" r="txR" b="txB"/>
                <a:pathLst>
                  <a:path w="40" h="71">
                    <a:moveTo>
                      <a:pt x="26" y="69"/>
                    </a:moveTo>
                    <a:lnTo>
                      <a:pt x="29" y="54"/>
                    </a:lnTo>
                    <a:lnTo>
                      <a:pt x="26" y="35"/>
                    </a:lnTo>
                    <a:lnTo>
                      <a:pt x="32" y="28"/>
                    </a:lnTo>
                    <a:lnTo>
                      <a:pt x="32" y="16"/>
                    </a:lnTo>
                    <a:lnTo>
                      <a:pt x="40" y="5"/>
                    </a:lnTo>
                    <a:lnTo>
                      <a:pt x="36" y="0"/>
                    </a:lnTo>
                    <a:lnTo>
                      <a:pt x="10" y="0"/>
                    </a:lnTo>
                    <a:lnTo>
                      <a:pt x="8" y="11"/>
                    </a:lnTo>
                    <a:lnTo>
                      <a:pt x="0" y="45"/>
                    </a:lnTo>
                    <a:lnTo>
                      <a:pt x="8" y="51"/>
                    </a:lnTo>
                    <a:lnTo>
                      <a:pt x="4" y="71"/>
                    </a:lnTo>
                    <a:lnTo>
                      <a:pt x="26" y="6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4" name="Freeform 497"/>
              <p:cNvSpPr/>
              <p:nvPr/>
            </p:nvSpPr>
            <p:spPr>
              <a:xfrm>
                <a:off x="239" y="1468"/>
                <a:ext cx="49" cy="87"/>
              </a:xfrm>
              <a:custGeom>
                <a:avLst/>
                <a:gdLst>
                  <a:gd name="txL" fmla="*/ 0 w 40"/>
                  <a:gd name="txT" fmla="*/ 0 h 71"/>
                  <a:gd name="txR" fmla="*/ 40 w 40"/>
                  <a:gd name="txB" fmla="*/ 71 h 71"/>
                </a:gdLst>
                <a:ahLst/>
                <a:cxnLst>
                  <a:cxn ang="0">
                    <a:pos x="88" y="234"/>
                  </a:cxn>
                  <a:cxn ang="0">
                    <a:pos x="99" y="181"/>
                  </a:cxn>
                  <a:cxn ang="0">
                    <a:pos x="88" y="120"/>
                  </a:cxn>
                  <a:cxn ang="0">
                    <a:pos x="108" y="93"/>
                  </a:cxn>
                  <a:cxn ang="0">
                    <a:pos x="108" y="58"/>
                  </a:cxn>
                  <a:cxn ang="0">
                    <a:pos x="134" y="16"/>
                  </a:cxn>
                  <a:cxn ang="0">
                    <a:pos x="121" y="0"/>
                  </a:cxn>
                  <a:cxn ang="0">
                    <a:pos x="33" y="0"/>
                  </a:cxn>
                  <a:cxn ang="0">
                    <a:pos x="27" y="38"/>
                  </a:cxn>
                  <a:cxn ang="0">
                    <a:pos x="0" y="151"/>
                  </a:cxn>
                  <a:cxn ang="0">
                    <a:pos x="27" y="172"/>
                  </a:cxn>
                  <a:cxn ang="0">
                    <a:pos x="13" y="241"/>
                  </a:cxn>
                  <a:cxn ang="0">
                    <a:pos x="88" y="234"/>
                  </a:cxn>
                </a:cxnLst>
                <a:rect l="txL" t="txT" r="txR" b="txB"/>
                <a:pathLst>
                  <a:path w="40" h="71">
                    <a:moveTo>
                      <a:pt x="26" y="69"/>
                    </a:moveTo>
                    <a:lnTo>
                      <a:pt x="29" y="54"/>
                    </a:lnTo>
                    <a:lnTo>
                      <a:pt x="26" y="35"/>
                    </a:lnTo>
                    <a:lnTo>
                      <a:pt x="32" y="28"/>
                    </a:lnTo>
                    <a:lnTo>
                      <a:pt x="32" y="16"/>
                    </a:lnTo>
                    <a:lnTo>
                      <a:pt x="40" y="5"/>
                    </a:lnTo>
                    <a:lnTo>
                      <a:pt x="36" y="0"/>
                    </a:lnTo>
                    <a:lnTo>
                      <a:pt x="10" y="0"/>
                    </a:lnTo>
                    <a:lnTo>
                      <a:pt x="8" y="11"/>
                    </a:lnTo>
                    <a:lnTo>
                      <a:pt x="0" y="45"/>
                    </a:lnTo>
                    <a:lnTo>
                      <a:pt x="8" y="51"/>
                    </a:lnTo>
                    <a:lnTo>
                      <a:pt x="4" y="71"/>
                    </a:lnTo>
                    <a:lnTo>
                      <a:pt x="26" y="6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5" name="Freeform 498"/>
              <p:cNvSpPr/>
              <p:nvPr/>
            </p:nvSpPr>
            <p:spPr>
              <a:xfrm>
                <a:off x="484" y="1370"/>
                <a:ext cx="182" cy="176"/>
              </a:xfrm>
              <a:custGeom>
                <a:avLst/>
                <a:gdLst>
                  <a:gd name="txL" fmla="*/ 0 w 148"/>
                  <a:gd name="txT" fmla="*/ 0 h 143"/>
                  <a:gd name="txR" fmla="*/ 148 w 148"/>
                  <a:gd name="txB" fmla="*/ 143 h 143"/>
                </a:gdLst>
                <a:ahLst/>
                <a:cxnLst>
                  <a:cxn ang="0">
                    <a:pos x="33" y="180"/>
                  </a:cxn>
                  <a:cxn ang="0">
                    <a:pos x="79" y="151"/>
                  </a:cxn>
                  <a:cxn ang="0">
                    <a:pos x="139" y="176"/>
                  </a:cxn>
                  <a:cxn ang="0">
                    <a:pos x="183" y="258"/>
                  </a:cxn>
                  <a:cxn ang="0">
                    <a:pos x="209" y="258"/>
                  </a:cxn>
                  <a:cxn ang="0">
                    <a:pos x="241" y="306"/>
                  </a:cxn>
                  <a:cxn ang="0">
                    <a:pos x="301" y="318"/>
                  </a:cxn>
                  <a:cxn ang="0">
                    <a:pos x="358" y="379"/>
                  </a:cxn>
                  <a:cxn ang="0">
                    <a:pos x="395" y="380"/>
                  </a:cxn>
                  <a:cxn ang="0">
                    <a:pos x="407" y="450"/>
                  </a:cxn>
                  <a:cxn ang="0">
                    <a:pos x="395" y="498"/>
                  </a:cxn>
                  <a:cxn ang="0">
                    <a:pos x="406" y="498"/>
                  </a:cxn>
                  <a:cxn ang="0">
                    <a:pos x="427" y="450"/>
                  </a:cxn>
                  <a:cxn ang="0">
                    <a:pos x="450" y="439"/>
                  </a:cxn>
                  <a:cxn ang="0">
                    <a:pos x="450" y="418"/>
                  </a:cxn>
                  <a:cxn ang="0">
                    <a:pos x="427" y="405"/>
                  </a:cxn>
                  <a:cxn ang="0">
                    <a:pos x="448" y="366"/>
                  </a:cxn>
                  <a:cxn ang="0">
                    <a:pos x="505" y="395"/>
                  </a:cxn>
                  <a:cxn ang="0">
                    <a:pos x="512" y="379"/>
                  </a:cxn>
                  <a:cxn ang="0">
                    <a:pos x="396" y="306"/>
                  </a:cxn>
                  <a:cxn ang="0">
                    <a:pos x="407" y="290"/>
                  </a:cxn>
                  <a:cxn ang="0">
                    <a:pos x="375" y="290"/>
                  </a:cxn>
                  <a:cxn ang="0">
                    <a:pos x="327" y="258"/>
                  </a:cxn>
                  <a:cxn ang="0">
                    <a:pos x="301" y="199"/>
                  </a:cxn>
                  <a:cxn ang="0">
                    <a:pos x="241" y="156"/>
                  </a:cxn>
                  <a:cxn ang="0">
                    <a:pos x="236" y="86"/>
                  </a:cxn>
                  <a:cxn ang="0">
                    <a:pos x="277" y="76"/>
                  </a:cxn>
                  <a:cxn ang="0">
                    <a:pos x="301" y="86"/>
                  </a:cxn>
                  <a:cxn ang="0">
                    <a:pos x="307" y="76"/>
                  </a:cxn>
                  <a:cxn ang="0">
                    <a:pos x="290" y="50"/>
                  </a:cxn>
                  <a:cxn ang="0">
                    <a:pos x="301" y="27"/>
                  </a:cxn>
                  <a:cxn ang="0">
                    <a:pos x="241" y="17"/>
                  </a:cxn>
                  <a:cxn ang="0">
                    <a:pos x="230" y="0"/>
                  </a:cxn>
                  <a:cxn ang="0">
                    <a:pos x="160" y="17"/>
                  </a:cxn>
                  <a:cxn ang="0">
                    <a:pos x="156" y="11"/>
                  </a:cxn>
                  <a:cxn ang="0">
                    <a:pos x="139" y="47"/>
                  </a:cxn>
                  <a:cxn ang="0">
                    <a:pos x="113" y="32"/>
                  </a:cxn>
                  <a:cxn ang="0">
                    <a:pos x="92" y="64"/>
                  </a:cxn>
                  <a:cxn ang="0">
                    <a:pos x="73" y="41"/>
                  </a:cxn>
                  <a:cxn ang="0">
                    <a:pos x="11" y="71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33" y="180"/>
                  </a:cxn>
                </a:cxnLst>
                <a:rect l="txL" t="txT" r="txR" b="txB"/>
                <a:pathLst>
                  <a:path w="148" h="143">
                    <a:moveTo>
                      <a:pt x="10" y="52"/>
                    </a:moveTo>
                    <a:lnTo>
                      <a:pt x="23" y="44"/>
                    </a:lnTo>
                    <a:lnTo>
                      <a:pt x="41" y="50"/>
                    </a:lnTo>
                    <a:lnTo>
                      <a:pt x="53" y="75"/>
                    </a:lnTo>
                    <a:lnTo>
                      <a:pt x="60" y="75"/>
                    </a:lnTo>
                    <a:lnTo>
                      <a:pt x="69" y="88"/>
                    </a:lnTo>
                    <a:lnTo>
                      <a:pt x="87" y="92"/>
                    </a:lnTo>
                    <a:lnTo>
                      <a:pt x="104" y="109"/>
                    </a:lnTo>
                    <a:lnTo>
                      <a:pt x="114" y="110"/>
                    </a:lnTo>
                    <a:lnTo>
                      <a:pt x="118" y="129"/>
                    </a:lnTo>
                    <a:lnTo>
                      <a:pt x="114" y="143"/>
                    </a:lnTo>
                    <a:lnTo>
                      <a:pt x="117" y="143"/>
                    </a:lnTo>
                    <a:lnTo>
                      <a:pt x="123" y="129"/>
                    </a:lnTo>
                    <a:lnTo>
                      <a:pt x="130" y="127"/>
                    </a:lnTo>
                    <a:lnTo>
                      <a:pt x="130" y="120"/>
                    </a:lnTo>
                    <a:lnTo>
                      <a:pt x="123" y="116"/>
                    </a:lnTo>
                    <a:lnTo>
                      <a:pt x="129" y="105"/>
                    </a:lnTo>
                    <a:lnTo>
                      <a:pt x="146" y="114"/>
                    </a:lnTo>
                    <a:lnTo>
                      <a:pt x="148" y="109"/>
                    </a:lnTo>
                    <a:lnTo>
                      <a:pt x="115" y="88"/>
                    </a:lnTo>
                    <a:lnTo>
                      <a:pt x="118" y="84"/>
                    </a:lnTo>
                    <a:lnTo>
                      <a:pt x="108" y="84"/>
                    </a:lnTo>
                    <a:lnTo>
                      <a:pt x="94" y="75"/>
                    </a:lnTo>
                    <a:lnTo>
                      <a:pt x="87" y="58"/>
                    </a:lnTo>
                    <a:lnTo>
                      <a:pt x="69" y="45"/>
                    </a:lnTo>
                    <a:lnTo>
                      <a:pt x="68" y="24"/>
                    </a:lnTo>
                    <a:lnTo>
                      <a:pt x="80" y="22"/>
                    </a:lnTo>
                    <a:lnTo>
                      <a:pt x="87" y="24"/>
                    </a:lnTo>
                    <a:lnTo>
                      <a:pt x="89" y="22"/>
                    </a:lnTo>
                    <a:lnTo>
                      <a:pt x="84" y="15"/>
                    </a:lnTo>
                    <a:lnTo>
                      <a:pt x="87" y="8"/>
                    </a:lnTo>
                    <a:lnTo>
                      <a:pt x="69" y="5"/>
                    </a:lnTo>
                    <a:lnTo>
                      <a:pt x="67" y="0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1" y="13"/>
                    </a:lnTo>
                    <a:lnTo>
                      <a:pt x="33" y="9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6" name="Freeform 499"/>
              <p:cNvSpPr/>
              <p:nvPr/>
            </p:nvSpPr>
            <p:spPr>
              <a:xfrm>
                <a:off x="484" y="1370"/>
                <a:ext cx="182" cy="176"/>
              </a:xfrm>
              <a:custGeom>
                <a:avLst/>
                <a:gdLst>
                  <a:gd name="txL" fmla="*/ 0 w 148"/>
                  <a:gd name="txT" fmla="*/ 0 h 143"/>
                  <a:gd name="txR" fmla="*/ 148 w 148"/>
                  <a:gd name="txB" fmla="*/ 143 h 143"/>
                </a:gdLst>
                <a:ahLst/>
                <a:cxnLst>
                  <a:cxn ang="0">
                    <a:pos x="33" y="180"/>
                  </a:cxn>
                  <a:cxn ang="0">
                    <a:pos x="79" y="151"/>
                  </a:cxn>
                  <a:cxn ang="0">
                    <a:pos x="139" y="176"/>
                  </a:cxn>
                  <a:cxn ang="0">
                    <a:pos x="183" y="258"/>
                  </a:cxn>
                  <a:cxn ang="0">
                    <a:pos x="209" y="258"/>
                  </a:cxn>
                  <a:cxn ang="0">
                    <a:pos x="241" y="306"/>
                  </a:cxn>
                  <a:cxn ang="0">
                    <a:pos x="301" y="318"/>
                  </a:cxn>
                  <a:cxn ang="0">
                    <a:pos x="358" y="379"/>
                  </a:cxn>
                  <a:cxn ang="0">
                    <a:pos x="395" y="380"/>
                  </a:cxn>
                  <a:cxn ang="0">
                    <a:pos x="407" y="450"/>
                  </a:cxn>
                  <a:cxn ang="0">
                    <a:pos x="395" y="498"/>
                  </a:cxn>
                  <a:cxn ang="0">
                    <a:pos x="406" y="498"/>
                  </a:cxn>
                  <a:cxn ang="0">
                    <a:pos x="427" y="450"/>
                  </a:cxn>
                  <a:cxn ang="0">
                    <a:pos x="450" y="439"/>
                  </a:cxn>
                  <a:cxn ang="0">
                    <a:pos x="450" y="418"/>
                  </a:cxn>
                  <a:cxn ang="0">
                    <a:pos x="427" y="405"/>
                  </a:cxn>
                  <a:cxn ang="0">
                    <a:pos x="448" y="366"/>
                  </a:cxn>
                  <a:cxn ang="0">
                    <a:pos x="505" y="395"/>
                  </a:cxn>
                  <a:cxn ang="0">
                    <a:pos x="512" y="379"/>
                  </a:cxn>
                  <a:cxn ang="0">
                    <a:pos x="396" y="306"/>
                  </a:cxn>
                  <a:cxn ang="0">
                    <a:pos x="407" y="290"/>
                  </a:cxn>
                  <a:cxn ang="0">
                    <a:pos x="375" y="290"/>
                  </a:cxn>
                  <a:cxn ang="0">
                    <a:pos x="327" y="258"/>
                  </a:cxn>
                  <a:cxn ang="0">
                    <a:pos x="301" y="199"/>
                  </a:cxn>
                  <a:cxn ang="0">
                    <a:pos x="241" y="156"/>
                  </a:cxn>
                  <a:cxn ang="0">
                    <a:pos x="236" y="86"/>
                  </a:cxn>
                  <a:cxn ang="0">
                    <a:pos x="277" y="76"/>
                  </a:cxn>
                  <a:cxn ang="0">
                    <a:pos x="301" y="86"/>
                  </a:cxn>
                  <a:cxn ang="0">
                    <a:pos x="307" y="76"/>
                  </a:cxn>
                  <a:cxn ang="0">
                    <a:pos x="290" y="50"/>
                  </a:cxn>
                  <a:cxn ang="0">
                    <a:pos x="301" y="27"/>
                  </a:cxn>
                  <a:cxn ang="0">
                    <a:pos x="241" y="17"/>
                  </a:cxn>
                  <a:cxn ang="0">
                    <a:pos x="230" y="0"/>
                  </a:cxn>
                  <a:cxn ang="0">
                    <a:pos x="160" y="17"/>
                  </a:cxn>
                  <a:cxn ang="0">
                    <a:pos x="156" y="11"/>
                  </a:cxn>
                  <a:cxn ang="0">
                    <a:pos x="139" y="47"/>
                  </a:cxn>
                  <a:cxn ang="0">
                    <a:pos x="113" y="32"/>
                  </a:cxn>
                  <a:cxn ang="0">
                    <a:pos x="92" y="64"/>
                  </a:cxn>
                  <a:cxn ang="0">
                    <a:pos x="73" y="41"/>
                  </a:cxn>
                  <a:cxn ang="0">
                    <a:pos x="11" y="71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33" y="180"/>
                  </a:cxn>
                </a:cxnLst>
                <a:rect l="txL" t="txT" r="txR" b="txB"/>
                <a:pathLst>
                  <a:path w="148" h="143">
                    <a:moveTo>
                      <a:pt x="10" y="52"/>
                    </a:moveTo>
                    <a:lnTo>
                      <a:pt x="23" y="44"/>
                    </a:lnTo>
                    <a:lnTo>
                      <a:pt x="41" y="50"/>
                    </a:lnTo>
                    <a:lnTo>
                      <a:pt x="53" y="75"/>
                    </a:lnTo>
                    <a:lnTo>
                      <a:pt x="60" y="75"/>
                    </a:lnTo>
                    <a:lnTo>
                      <a:pt x="69" y="88"/>
                    </a:lnTo>
                    <a:lnTo>
                      <a:pt x="87" y="92"/>
                    </a:lnTo>
                    <a:lnTo>
                      <a:pt x="104" y="109"/>
                    </a:lnTo>
                    <a:lnTo>
                      <a:pt x="114" y="110"/>
                    </a:lnTo>
                    <a:lnTo>
                      <a:pt x="118" y="129"/>
                    </a:lnTo>
                    <a:lnTo>
                      <a:pt x="114" y="143"/>
                    </a:lnTo>
                    <a:lnTo>
                      <a:pt x="117" y="143"/>
                    </a:lnTo>
                    <a:lnTo>
                      <a:pt x="123" y="129"/>
                    </a:lnTo>
                    <a:lnTo>
                      <a:pt x="130" y="127"/>
                    </a:lnTo>
                    <a:lnTo>
                      <a:pt x="130" y="120"/>
                    </a:lnTo>
                    <a:lnTo>
                      <a:pt x="123" y="116"/>
                    </a:lnTo>
                    <a:lnTo>
                      <a:pt x="129" y="105"/>
                    </a:lnTo>
                    <a:lnTo>
                      <a:pt x="146" y="114"/>
                    </a:lnTo>
                    <a:lnTo>
                      <a:pt x="148" y="109"/>
                    </a:lnTo>
                    <a:lnTo>
                      <a:pt x="115" y="88"/>
                    </a:lnTo>
                    <a:lnTo>
                      <a:pt x="118" y="84"/>
                    </a:lnTo>
                    <a:lnTo>
                      <a:pt x="108" y="84"/>
                    </a:lnTo>
                    <a:lnTo>
                      <a:pt x="94" y="75"/>
                    </a:lnTo>
                    <a:lnTo>
                      <a:pt x="87" y="58"/>
                    </a:lnTo>
                    <a:lnTo>
                      <a:pt x="69" y="45"/>
                    </a:lnTo>
                    <a:lnTo>
                      <a:pt x="68" y="24"/>
                    </a:lnTo>
                    <a:lnTo>
                      <a:pt x="80" y="22"/>
                    </a:lnTo>
                    <a:lnTo>
                      <a:pt x="87" y="24"/>
                    </a:lnTo>
                    <a:lnTo>
                      <a:pt x="89" y="22"/>
                    </a:lnTo>
                    <a:lnTo>
                      <a:pt x="84" y="15"/>
                    </a:lnTo>
                    <a:lnTo>
                      <a:pt x="87" y="8"/>
                    </a:lnTo>
                    <a:lnTo>
                      <a:pt x="69" y="5"/>
                    </a:lnTo>
                    <a:lnTo>
                      <a:pt x="67" y="0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1" y="13"/>
                    </a:lnTo>
                    <a:lnTo>
                      <a:pt x="33" y="9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10" y="5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7" name="Freeform 500"/>
              <p:cNvSpPr/>
              <p:nvPr/>
            </p:nvSpPr>
            <p:spPr>
              <a:xfrm>
                <a:off x="263" y="1100"/>
                <a:ext cx="24" cy="28"/>
              </a:xfrm>
              <a:custGeom>
                <a:avLst/>
                <a:gdLst>
                  <a:gd name="txL" fmla="*/ 0 w 20"/>
                  <a:gd name="txT" fmla="*/ 0 h 23"/>
                  <a:gd name="txR" fmla="*/ 20 w 20"/>
                  <a:gd name="txB" fmla="*/ 23 h 23"/>
                </a:gdLst>
                <a:ahLst/>
                <a:cxnLst>
                  <a:cxn ang="0">
                    <a:pos x="0" y="74"/>
                  </a:cxn>
                  <a:cxn ang="0">
                    <a:pos x="49" y="40"/>
                  </a:cxn>
                  <a:cxn ang="0">
                    <a:pos x="60" y="0"/>
                  </a:cxn>
                  <a:cxn ang="0">
                    <a:pos x="12" y="27"/>
                  </a:cxn>
                  <a:cxn ang="0">
                    <a:pos x="0" y="74"/>
                  </a:cxn>
                </a:cxnLst>
                <a:rect l="txL" t="txT" r="txR" b="txB"/>
                <a:pathLst>
                  <a:path w="20" h="23">
                    <a:moveTo>
                      <a:pt x="0" y="23"/>
                    </a:moveTo>
                    <a:lnTo>
                      <a:pt x="16" y="12"/>
                    </a:lnTo>
                    <a:lnTo>
                      <a:pt x="20" y="0"/>
                    </a:lnTo>
                    <a:lnTo>
                      <a:pt x="4" y="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8" name="Freeform 501"/>
              <p:cNvSpPr/>
              <p:nvPr/>
            </p:nvSpPr>
            <p:spPr>
              <a:xfrm>
                <a:off x="263" y="1100"/>
                <a:ext cx="24" cy="28"/>
              </a:xfrm>
              <a:custGeom>
                <a:avLst/>
                <a:gdLst>
                  <a:gd name="txL" fmla="*/ 0 w 20"/>
                  <a:gd name="txT" fmla="*/ 0 h 23"/>
                  <a:gd name="txR" fmla="*/ 20 w 20"/>
                  <a:gd name="txB" fmla="*/ 23 h 23"/>
                </a:gdLst>
                <a:ahLst/>
                <a:cxnLst>
                  <a:cxn ang="0">
                    <a:pos x="0" y="74"/>
                  </a:cxn>
                  <a:cxn ang="0">
                    <a:pos x="49" y="40"/>
                  </a:cxn>
                  <a:cxn ang="0">
                    <a:pos x="60" y="0"/>
                  </a:cxn>
                  <a:cxn ang="0">
                    <a:pos x="12" y="27"/>
                  </a:cxn>
                  <a:cxn ang="0">
                    <a:pos x="0" y="74"/>
                  </a:cxn>
                </a:cxnLst>
                <a:rect l="txL" t="txT" r="txR" b="txB"/>
                <a:pathLst>
                  <a:path w="20" h="23">
                    <a:moveTo>
                      <a:pt x="0" y="23"/>
                    </a:moveTo>
                    <a:lnTo>
                      <a:pt x="16" y="12"/>
                    </a:lnTo>
                    <a:lnTo>
                      <a:pt x="20" y="0"/>
                    </a:lnTo>
                    <a:lnTo>
                      <a:pt x="4" y="8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09" name="Freeform 502"/>
              <p:cNvSpPr/>
              <p:nvPr/>
            </p:nvSpPr>
            <p:spPr>
              <a:xfrm>
                <a:off x="531" y="1174"/>
                <a:ext cx="24" cy="24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20"/>
                  </a:cxn>
                  <a:cxn ang="0">
                    <a:pos x="17" y="77"/>
                  </a:cxn>
                  <a:cxn ang="0">
                    <a:pos x="53" y="77"/>
                  </a:cxn>
                  <a:cxn ang="0">
                    <a:pos x="60" y="29"/>
                  </a:cxn>
                  <a:cxn ang="0">
                    <a:pos x="29" y="0"/>
                  </a:cxn>
                  <a:cxn ang="0">
                    <a:pos x="0" y="20"/>
                  </a:cxn>
                </a:cxnLst>
                <a:rect l="txL" t="txT" r="txR" b="txB"/>
                <a:pathLst>
                  <a:path w="20" h="19">
                    <a:moveTo>
                      <a:pt x="0" y="5"/>
                    </a:moveTo>
                    <a:lnTo>
                      <a:pt x="6" y="19"/>
                    </a:lnTo>
                    <a:lnTo>
                      <a:pt x="18" y="19"/>
                    </a:lnTo>
                    <a:lnTo>
                      <a:pt x="20" y="7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0" name="Freeform 503"/>
              <p:cNvSpPr/>
              <p:nvPr/>
            </p:nvSpPr>
            <p:spPr>
              <a:xfrm>
                <a:off x="531" y="1174"/>
                <a:ext cx="24" cy="24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20"/>
                  </a:cxn>
                  <a:cxn ang="0">
                    <a:pos x="17" y="77"/>
                  </a:cxn>
                  <a:cxn ang="0">
                    <a:pos x="53" y="77"/>
                  </a:cxn>
                  <a:cxn ang="0">
                    <a:pos x="60" y="29"/>
                  </a:cxn>
                  <a:cxn ang="0">
                    <a:pos x="29" y="0"/>
                  </a:cxn>
                  <a:cxn ang="0">
                    <a:pos x="0" y="20"/>
                  </a:cxn>
                </a:cxnLst>
                <a:rect l="txL" t="txT" r="txR" b="txB"/>
                <a:pathLst>
                  <a:path w="20" h="19">
                    <a:moveTo>
                      <a:pt x="0" y="5"/>
                    </a:moveTo>
                    <a:lnTo>
                      <a:pt x="6" y="19"/>
                    </a:lnTo>
                    <a:lnTo>
                      <a:pt x="18" y="19"/>
                    </a:lnTo>
                    <a:lnTo>
                      <a:pt x="20" y="7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1" name="Freeform 504"/>
              <p:cNvSpPr/>
              <p:nvPr/>
            </p:nvSpPr>
            <p:spPr>
              <a:xfrm>
                <a:off x="549" y="1163"/>
                <a:ext cx="26" cy="26"/>
              </a:xfrm>
              <a:custGeom>
                <a:avLst/>
                <a:gdLst>
                  <a:gd name="txL" fmla="*/ 0 w 21"/>
                  <a:gd name="txT" fmla="*/ 0 h 21"/>
                  <a:gd name="txR" fmla="*/ 21 w 21"/>
                  <a:gd name="txB" fmla="*/ 21 h 21"/>
                </a:gdLst>
                <a:ahLst/>
                <a:cxnLst>
                  <a:cxn ang="0">
                    <a:pos x="0" y="30"/>
                  </a:cxn>
                  <a:cxn ang="0">
                    <a:pos x="1" y="77"/>
                  </a:cxn>
                  <a:cxn ang="0">
                    <a:pos x="62" y="63"/>
                  </a:cxn>
                  <a:cxn ang="0">
                    <a:pos x="47" y="50"/>
                  </a:cxn>
                  <a:cxn ang="0">
                    <a:pos x="77" y="30"/>
                  </a:cxn>
                  <a:cxn ang="0">
                    <a:pos x="62" y="0"/>
                  </a:cxn>
                  <a:cxn ang="0">
                    <a:pos x="0" y="30"/>
                  </a:cxn>
                </a:cxnLst>
                <a:rect l="txL" t="txT" r="txR" b="txB"/>
                <a:pathLst>
                  <a:path w="21" h="21">
                    <a:moveTo>
                      <a:pt x="0" y="8"/>
                    </a:moveTo>
                    <a:lnTo>
                      <a:pt x="1" y="21"/>
                    </a:lnTo>
                    <a:lnTo>
                      <a:pt x="17" y="18"/>
                    </a:lnTo>
                    <a:lnTo>
                      <a:pt x="13" y="14"/>
                    </a:lnTo>
                    <a:lnTo>
                      <a:pt x="21" y="8"/>
                    </a:lnTo>
                    <a:lnTo>
                      <a:pt x="1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2" name="Freeform 505"/>
              <p:cNvSpPr/>
              <p:nvPr/>
            </p:nvSpPr>
            <p:spPr>
              <a:xfrm>
                <a:off x="549" y="1163"/>
                <a:ext cx="26" cy="26"/>
              </a:xfrm>
              <a:custGeom>
                <a:avLst/>
                <a:gdLst>
                  <a:gd name="txL" fmla="*/ 0 w 21"/>
                  <a:gd name="txT" fmla="*/ 0 h 21"/>
                  <a:gd name="txR" fmla="*/ 21 w 21"/>
                  <a:gd name="txB" fmla="*/ 21 h 21"/>
                </a:gdLst>
                <a:ahLst/>
                <a:cxnLst>
                  <a:cxn ang="0">
                    <a:pos x="0" y="30"/>
                  </a:cxn>
                  <a:cxn ang="0">
                    <a:pos x="1" y="77"/>
                  </a:cxn>
                  <a:cxn ang="0">
                    <a:pos x="62" y="63"/>
                  </a:cxn>
                  <a:cxn ang="0">
                    <a:pos x="47" y="50"/>
                  </a:cxn>
                  <a:cxn ang="0">
                    <a:pos x="77" y="30"/>
                  </a:cxn>
                  <a:cxn ang="0">
                    <a:pos x="62" y="0"/>
                  </a:cxn>
                  <a:cxn ang="0">
                    <a:pos x="0" y="30"/>
                  </a:cxn>
                </a:cxnLst>
                <a:rect l="txL" t="txT" r="txR" b="txB"/>
                <a:pathLst>
                  <a:path w="21" h="21">
                    <a:moveTo>
                      <a:pt x="0" y="8"/>
                    </a:moveTo>
                    <a:lnTo>
                      <a:pt x="1" y="21"/>
                    </a:lnTo>
                    <a:lnTo>
                      <a:pt x="17" y="18"/>
                    </a:lnTo>
                    <a:lnTo>
                      <a:pt x="13" y="14"/>
                    </a:lnTo>
                    <a:lnTo>
                      <a:pt x="21" y="8"/>
                    </a:lnTo>
                    <a:lnTo>
                      <a:pt x="17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3" name="Freeform 506"/>
              <p:cNvSpPr/>
              <p:nvPr/>
            </p:nvSpPr>
            <p:spPr>
              <a:xfrm>
                <a:off x="549" y="1193"/>
                <a:ext cx="25" cy="23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0"/>
                  </a:cxn>
                  <a:cxn ang="0">
                    <a:pos x="18" y="61"/>
                  </a:cxn>
                  <a:cxn ang="0">
                    <a:pos x="76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" h="19">
                    <a:moveTo>
                      <a:pt x="0" y="0"/>
                    </a:moveTo>
                    <a:lnTo>
                      <a:pt x="5" y="1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4" name="Freeform 507"/>
              <p:cNvSpPr/>
              <p:nvPr/>
            </p:nvSpPr>
            <p:spPr>
              <a:xfrm>
                <a:off x="549" y="1193"/>
                <a:ext cx="25" cy="23"/>
              </a:xfrm>
              <a:custGeom>
                <a:avLst/>
                <a:gdLst>
                  <a:gd name="txL" fmla="*/ 0 w 20"/>
                  <a:gd name="txT" fmla="*/ 0 h 19"/>
                  <a:gd name="txR" fmla="*/ 20 w 20"/>
                  <a:gd name="txB" fmla="*/ 19 h 19"/>
                </a:gdLst>
                <a:ahLst/>
                <a:cxnLst>
                  <a:cxn ang="0">
                    <a:pos x="0" y="0"/>
                  </a:cxn>
                  <a:cxn ang="0">
                    <a:pos x="18" y="61"/>
                  </a:cxn>
                  <a:cxn ang="0">
                    <a:pos x="76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" h="19">
                    <a:moveTo>
                      <a:pt x="0" y="0"/>
                    </a:moveTo>
                    <a:lnTo>
                      <a:pt x="5" y="1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5" name="Freeform 508"/>
              <p:cNvSpPr/>
              <p:nvPr/>
            </p:nvSpPr>
            <p:spPr>
              <a:xfrm>
                <a:off x="279" y="1100"/>
                <a:ext cx="129" cy="206"/>
              </a:xfrm>
              <a:custGeom>
                <a:avLst/>
                <a:gdLst>
                  <a:gd name="txL" fmla="*/ 0 w 106"/>
                  <a:gd name="txT" fmla="*/ 0 h 168"/>
                  <a:gd name="txR" fmla="*/ 106 w 106"/>
                  <a:gd name="txB" fmla="*/ 168 h 168"/>
                </a:gdLst>
                <a:ahLst/>
                <a:cxnLst>
                  <a:cxn ang="0">
                    <a:pos x="47" y="569"/>
                  </a:cxn>
                  <a:cxn ang="0">
                    <a:pos x="60" y="571"/>
                  </a:cxn>
                  <a:cxn ang="0">
                    <a:pos x="82" y="553"/>
                  </a:cxn>
                  <a:cxn ang="0">
                    <a:pos x="122" y="560"/>
                  </a:cxn>
                  <a:cxn ang="0">
                    <a:pos x="123" y="538"/>
                  </a:cxn>
                  <a:cxn ang="0">
                    <a:pos x="151" y="530"/>
                  </a:cxn>
                  <a:cxn ang="0">
                    <a:pos x="183" y="540"/>
                  </a:cxn>
                  <a:cxn ang="0">
                    <a:pos x="211" y="530"/>
                  </a:cxn>
                  <a:cxn ang="0">
                    <a:pos x="309" y="521"/>
                  </a:cxn>
                  <a:cxn ang="0">
                    <a:pos x="332" y="497"/>
                  </a:cxn>
                  <a:cxn ang="0">
                    <a:pos x="296" y="490"/>
                  </a:cxn>
                  <a:cxn ang="0">
                    <a:pos x="343" y="421"/>
                  </a:cxn>
                  <a:cxn ang="0">
                    <a:pos x="309" y="390"/>
                  </a:cxn>
                  <a:cxn ang="0">
                    <a:pos x="273" y="407"/>
                  </a:cxn>
                  <a:cxn ang="0">
                    <a:pos x="271" y="401"/>
                  </a:cxn>
                  <a:cxn ang="0">
                    <a:pos x="285" y="380"/>
                  </a:cxn>
                  <a:cxn ang="0">
                    <a:pos x="273" y="358"/>
                  </a:cxn>
                  <a:cxn ang="0">
                    <a:pos x="246" y="292"/>
                  </a:cxn>
                  <a:cxn ang="0">
                    <a:pos x="223" y="283"/>
                  </a:cxn>
                  <a:cxn ang="0">
                    <a:pos x="192" y="194"/>
                  </a:cxn>
                  <a:cxn ang="0">
                    <a:pos x="134" y="181"/>
                  </a:cxn>
                  <a:cxn ang="0">
                    <a:pos x="194" y="88"/>
                  </a:cxn>
                  <a:cxn ang="0">
                    <a:pos x="192" y="71"/>
                  </a:cxn>
                  <a:cxn ang="0">
                    <a:pos x="101" y="74"/>
                  </a:cxn>
                  <a:cxn ang="0">
                    <a:pos x="110" y="40"/>
                  </a:cxn>
                  <a:cxn ang="0">
                    <a:pos x="148" y="13"/>
                  </a:cxn>
                  <a:cxn ang="0">
                    <a:pos x="139" y="0"/>
                  </a:cxn>
                  <a:cxn ang="0">
                    <a:pos x="63" y="1"/>
                  </a:cxn>
                  <a:cxn ang="0">
                    <a:pos x="27" y="81"/>
                  </a:cxn>
                  <a:cxn ang="0">
                    <a:pos x="11" y="74"/>
                  </a:cxn>
                  <a:cxn ang="0">
                    <a:pos x="0" y="81"/>
                  </a:cxn>
                  <a:cxn ang="0">
                    <a:pos x="13" y="96"/>
                  </a:cxn>
                  <a:cxn ang="0">
                    <a:pos x="47" y="96"/>
                  </a:cxn>
                  <a:cxn ang="0">
                    <a:pos x="23" y="161"/>
                  </a:cxn>
                  <a:cxn ang="0">
                    <a:pos x="49" y="148"/>
                  </a:cxn>
                  <a:cxn ang="0">
                    <a:pos x="49" y="180"/>
                  </a:cxn>
                  <a:cxn ang="0">
                    <a:pos x="13" y="206"/>
                  </a:cxn>
                  <a:cxn ang="0">
                    <a:pos x="47" y="206"/>
                  </a:cxn>
                  <a:cxn ang="0">
                    <a:pos x="47" y="228"/>
                  </a:cxn>
                  <a:cxn ang="0">
                    <a:pos x="60" y="194"/>
                  </a:cxn>
                  <a:cxn ang="0">
                    <a:pos x="77" y="218"/>
                  </a:cxn>
                  <a:cxn ang="0">
                    <a:pos x="60" y="259"/>
                  </a:cxn>
                  <a:cxn ang="0">
                    <a:pos x="77" y="283"/>
                  </a:cxn>
                  <a:cxn ang="0">
                    <a:pos x="139" y="259"/>
                  </a:cxn>
                  <a:cxn ang="0">
                    <a:pos x="122" y="284"/>
                  </a:cxn>
                  <a:cxn ang="0">
                    <a:pos x="139" y="310"/>
                  </a:cxn>
                  <a:cxn ang="0">
                    <a:pos x="156" y="310"/>
                  </a:cxn>
                  <a:cxn ang="0">
                    <a:pos x="148" y="364"/>
                  </a:cxn>
                  <a:cxn ang="0">
                    <a:pos x="82" y="364"/>
                  </a:cxn>
                  <a:cxn ang="0">
                    <a:pos x="94" y="380"/>
                  </a:cxn>
                  <a:cxn ang="0">
                    <a:pos x="77" y="401"/>
                  </a:cxn>
                  <a:cxn ang="0">
                    <a:pos x="101" y="401"/>
                  </a:cxn>
                  <a:cxn ang="0">
                    <a:pos x="101" y="432"/>
                  </a:cxn>
                  <a:cxn ang="0">
                    <a:pos x="57" y="461"/>
                  </a:cxn>
                  <a:cxn ang="0">
                    <a:pos x="63" y="478"/>
                  </a:cxn>
                  <a:cxn ang="0">
                    <a:pos x="94" y="467"/>
                  </a:cxn>
                  <a:cxn ang="0">
                    <a:pos x="134" y="490"/>
                  </a:cxn>
                  <a:cxn ang="0">
                    <a:pos x="156" y="478"/>
                  </a:cxn>
                  <a:cxn ang="0">
                    <a:pos x="148" y="497"/>
                  </a:cxn>
                  <a:cxn ang="0">
                    <a:pos x="101" y="497"/>
                  </a:cxn>
                  <a:cxn ang="0">
                    <a:pos x="47" y="569"/>
                  </a:cxn>
                </a:cxnLst>
                <a:rect l="txL" t="txT" r="txR" b="txB"/>
                <a:pathLst>
                  <a:path w="106" h="168">
                    <a:moveTo>
                      <a:pt x="14" y="167"/>
                    </a:moveTo>
                    <a:lnTo>
                      <a:pt x="18" y="168"/>
                    </a:lnTo>
                    <a:lnTo>
                      <a:pt x="25" y="163"/>
                    </a:lnTo>
                    <a:lnTo>
                      <a:pt x="37" y="165"/>
                    </a:lnTo>
                    <a:lnTo>
                      <a:pt x="38" y="158"/>
                    </a:lnTo>
                    <a:lnTo>
                      <a:pt x="47" y="156"/>
                    </a:lnTo>
                    <a:lnTo>
                      <a:pt x="56" y="159"/>
                    </a:lnTo>
                    <a:lnTo>
                      <a:pt x="65" y="156"/>
                    </a:lnTo>
                    <a:lnTo>
                      <a:pt x="95" y="153"/>
                    </a:lnTo>
                    <a:lnTo>
                      <a:pt x="102" y="146"/>
                    </a:lnTo>
                    <a:lnTo>
                      <a:pt x="91" y="144"/>
                    </a:lnTo>
                    <a:lnTo>
                      <a:pt x="106" y="124"/>
                    </a:lnTo>
                    <a:lnTo>
                      <a:pt x="95" y="114"/>
                    </a:lnTo>
                    <a:lnTo>
                      <a:pt x="84" y="120"/>
                    </a:lnTo>
                    <a:lnTo>
                      <a:pt x="83" y="118"/>
                    </a:lnTo>
                    <a:lnTo>
                      <a:pt x="88" y="112"/>
                    </a:lnTo>
                    <a:lnTo>
                      <a:pt x="84" y="105"/>
                    </a:lnTo>
                    <a:lnTo>
                      <a:pt x="76" y="86"/>
                    </a:lnTo>
                    <a:lnTo>
                      <a:pt x="68" y="83"/>
                    </a:lnTo>
                    <a:lnTo>
                      <a:pt x="59" y="57"/>
                    </a:lnTo>
                    <a:lnTo>
                      <a:pt x="41" y="54"/>
                    </a:lnTo>
                    <a:lnTo>
                      <a:pt x="60" y="26"/>
                    </a:lnTo>
                    <a:lnTo>
                      <a:pt x="59" y="20"/>
                    </a:lnTo>
                    <a:lnTo>
                      <a:pt x="31" y="22"/>
                    </a:lnTo>
                    <a:lnTo>
                      <a:pt x="34" y="12"/>
                    </a:lnTo>
                    <a:lnTo>
                      <a:pt x="45" y="4"/>
                    </a:lnTo>
                    <a:lnTo>
                      <a:pt x="43" y="0"/>
                    </a:lnTo>
                    <a:lnTo>
                      <a:pt x="20" y="1"/>
                    </a:lnTo>
                    <a:lnTo>
                      <a:pt x="8" y="24"/>
                    </a:lnTo>
                    <a:lnTo>
                      <a:pt x="3" y="22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14" y="28"/>
                    </a:lnTo>
                    <a:lnTo>
                      <a:pt x="7" y="47"/>
                    </a:lnTo>
                    <a:lnTo>
                      <a:pt x="15" y="44"/>
                    </a:lnTo>
                    <a:lnTo>
                      <a:pt x="15" y="53"/>
                    </a:lnTo>
                    <a:lnTo>
                      <a:pt x="4" y="60"/>
                    </a:lnTo>
                    <a:lnTo>
                      <a:pt x="14" y="60"/>
                    </a:lnTo>
                    <a:lnTo>
                      <a:pt x="14" y="67"/>
                    </a:lnTo>
                    <a:lnTo>
                      <a:pt x="18" y="5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24" y="83"/>
                    </a:lnTo>
                    <a:lnTo>
                      <a:pt x="43" y="76"/>
                    </a:lnTo>
                    <a:lnTo>
                      <a:pt x="37" y="84"/>
                    </a:lnTo>
                    <a:lnTo>
                      <a:pt x="43" y="91"/>
                    </a:lnTo>
                    <a:lnTo>
                      <a:pt x="48" y="91"/>
                    </a:lnTo>
                    <a:lnTo>
                      <a:pt x="45" y="107"/>
                    </a:lnTo>
                    <a:lnTo>
                      <a:pt x="25" y="107"/>
                    </a:lnTo>
                    <a:lnTo>
                      <a:pt x="29" y="112"/>
                    </a:lnTo>
                    <a:lnTo>
                      <a:pt x="24" y="118"/>
                    </a:lnTo>
                    <a:lnTo>
                      <a:pt x="31" y="118"/>
                    </a:lnTo>
                    <a:lnTo>
                      <a:pt x="31" y="127"/>
                    </a:lnTo>
                    <a:lnTo>
                      <a:pt x="17" y="135"/>
                    </a:lnTo>
                    <a:lnTo>
                      <a:pt x="20" y="140"/>
                    </a:lnTo>
                    <a:lnTo>
                      <a:pt x="29" y="138"/>
                    </a:lnTo>
                    <a:lnTo>
                      <a:pt x="41" y="144"/>
                    </a:lnTo>
                    <a:lnTo>
                      <a:pt x="48" y="140"/>
                    </a:lnTo>
                    <a:lnTo>
                      <a:pt x="45" y="146"/>
                    </a:lnTo>
                    <a:lnTo>
                      <a:pt x="31" y="146"/>
                    </a:lnTo>
                    <a:lnTo>
                      <a:pt x="14" y="16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6" name="Freeform 509"/>
              <p:cNvSpPr/>
              <p:nvPr/>
            </p:nvSpPr>
            <p:spPr>
              <a:xfrm>
                <a:off x="279" y="1100"/>
                <a:ext cx="129" cy="206"/>
              </a:xfrm>
              <a:custGeom>
                <a:avLst/>
                <a:gdLst>
                  <a:gd name="txL" fmla="*/ 0 w 106"/>
                  <a:gd name="txT" fmla="*/ 0 h 168"/>
                  <a:gd name="txR" fmla="*/ 106 w 106"/>
                  <a:gd name="txB" fmla="*/ 168 h 168"/>
                </a:gdLst>
                <a:ahLst/>
                <a:cxnLst>
                  <a:cxn ang="0">
                    <a:pos x="47" y="569"/>
                  </a:cxn>
                  <a:cxn ang="0">
                    <a:pos x="60" y="571"/>
                  </a:cxn>
                  <a:cxn ang="0">
                    <a:pos x="82" y="553"/>
                  </a:cxn>
                  <a:cxn ang="0">
                    <a:pos x="122" y="560"/>
                  </a:cxn>
                  <a:cxn ang="0">
                    <a:pos x="123" y="538"/>
                  </a:cxn>
                  <a:cxn ang="0">
                    <a:pos x="151" y="530"/>
                  </a:cxn>
                  <a:cxn ang="0">
                    <a:pos x="183" y="540"/>
                  </a:cxn>
                  <a:cxn ang="0">
                    <a:pos x="211" y="530"/>
                  </a:cxn>
                  <a:cxn ang="0">
                    <a:pos x="309" y="521"/>
                  </a:cxn>
                  <a:cxn ang="0">
                    <a:pos x="332" y="497"/>
                  </a:cxn>
                  <a:cxn ang="0">
                    <a:pos x="296" y="490"/>
                  </a:cxn>
                  <a:cxn ang="0">
                    <a:pos x="343" y="421"/>
                  </a:cxn>
                  <a:cxn ang="0">
                    <a:pos x="309" y="390"/>
                  </a:cxn>
                  <a:cxn ang="0">
                    <a:pos x="273" y="407"/>
                  </a:cxn>
                  <a:cxn ang="0">
                    <a:pos x="271" y="401"/>
                  </a:cxn>
                  <a:cxn ang="0">
                    <a:pos x="285" y="380"/>
                  </a:cxn>
                  <a:cxn ang="0">
                    <a:pos x="273" y="358"/>
                  </a:cxn>
                  <a:cxn ang="0">
                    <a:pos x="246" y="292"/>
                  </a:cxn>
                  <a:cxn ang="0">
                    <a:pos x="223" y="283"/>
                  </a:cxn>
                  <a:cxn ang="0">
                    <a:pos x="192" y="194"/>
                  </a:cxn>
                  <a:cxn ang="0">
                    <a:pos x="134" y="181"/>
                  </a:cxn>
                  <a:cxn ang="0">
                    <a:pos x="194" y="88"/>
                  </a:cxn>
                  <a:cxn ang="0">
                    <a:pos x="192" y="71"/>
                  </a:cxn>
                  <a:cxn ang="0">
                    <a:pos x="101" y="74"/>
                  </a:cxn>
                  <a:cxn ang="0">
                    <a:pos x="110" y="40"/>
                  </a:cxn>
                  <a:cxn ang="0">
                    <a:pos x="148" y="13"/>
                  </a:cxn>
                  <a:cxn ang="0">
                    <a:pos x="139" y="0"/>
                  </a:cxn>
                  <a:cxn ang="0">
                    <a:pos x="63" y="1"/>
                  </a:cxn>
                  <a:cxn ang="0">
                    <a:pos x="27" y="81"/>
                  </a:cxn>
                  <a:cxn ang="0">
                    <a:pos x="11" y="74"/>
                  </a:cxn>
                  <a:cxn ang="0">
                    <a:pos x="0" y="81"/>
                  </a:cxn>
                  <a:cxn ang="0">
                    <a:pos x="13" y="96"/>
                  </a:cxn>
                  <a:cxn ang="0">
                    <a:pos x="47" y="96"/>
                  </a:cxn>
                  <a:cxn ang="0">
                    <a:pos x="23" y="161"/>
                  </a:cxn>
                  <a:cxn ang="0">
                    <a:pos x="49" y="148"/>
                  </a:cxn>
                  <a:cxn ang="0">
                    <a:pos x="49" y="180"/>
                  </a:cxn>
                  <a:cxn ang="0">
                    <a:pos x="13" y="206"/>
                  </a:cxn>
                  <a:cxn ang="0">
                    <a:pos x="47" y="206"/>
                  </a:cxn>
                  <a:cxn ang="0">
                    <a:pos x="47" y="228"/>
                  </a:cxn>
                  <a:cxn ang="0">
                    <a:pos x="60" y="194"/>
                  </a:cxn>
                  <a:cxn ang="0">
                    <a:pos x="77" y="218"/>
                  </a:cxn>
                  <a:cxn ang="0">
                    <a:pos x="60" y="259"/>
                  </a:cxn>
                  <a:cxn ang="0">
                    <a:pos x="77" y="283"/>
                  </a:cxn>
                  <a:cxn ang="0">
                    <a:pos x="139" y="259"/>
                  </a:cxn>
                  <a:cxn ang="0">
                    <a:pos x="122" y="284"/>
                  </a:cxn>
                  <a:cxn ang="0">
                    <a:pos x="139" y="310"/>
                  </a:cxn>
                  <a:cxn ang="0">
                    <a:pos x="156" y="310"/>
                  </a:cxn>
                  <a:cxn ang="0">
                    <a:pos x="148" y="364"/>
                  </a:cxn>
                  <a:cxn ang="0">
                    <a:pos x="82" y="364"/>
                  </a:cxn>
                  <a:cxn ang="0">
                    <a:pos x="94" y="380"/>
                  </a:cxn>
                  <a:cxn ang="0">
                    <a:pos x="77" y="401"/>
                  </a:cxn>
                  <a:cxn ang="0">
                    <a:pos x="101" y="401"/>
                  </a:cxn>
                  <a:cxn ang="0">
                    <a:pos x="101" y="432"/>
                  </a:cxn>
                  <a:cxn ang="0">
                    <a:pos x="57" y="461"/>
                  </a:cxn>
                  <a:cxn ang="0">
                    <a:pos x="63" y="478"/>
                  </a:cxn>
                  <a:cxn ang="0">
                    <a:pos x="94" y="467"/>
                  </a:cxn>
                  <a:cxn ang="0">
                    <a:pos x="134" y="490"/>
                  </a:cxn>
                  <a:cxn ang="0">
                    <a:pos x="156" y="478"/>
                  </a:cxn>
                  <a:cxn ang="0">
                    <a:pos x="148" y="497"/>
                  </a:cxn>
                  <a:cxn ang="0">
                    <a:pos x="101" y="497"/>
                  </a:cxn>
                  <a:cxn ang="0">
                    <a:pos x="47" y="569"/>
                  </a:cxn>
                </a:cxnLst>
                <a:rect l="txL" t="txT" r="txR" b="txB"/>
                <a:pathLst>
                  <a:path w="106" h="168">
                    <a:moveTo>
                      <a:pt x="14" y="167"/>
                    </a:moveTo>
                    <a:lnTo>
                      <a:pt x="18" y="168"/>
                    </a:lnTo>
                    <a:lnTo>
                      <a:pt x="25" y="163"/>
                    </a:lnTo>
                    <a:lnTo>
                      <a:pt x="37" y="165"/>
                    </a:lnTo>
                    <a:lnTo>
                      <a:pt x="38" y="158"/>
                    </a:lnTo>
                    <a:lnTo>
                      <a:pt x="47" y="156"/>
                    </a:lnTo>
                    <a:lnTo>
                      <a:pt x="56" y="159"/>
                    </a:lnTo>
                    <a:lnTo>
                      <a:pt x="65" y="156"/>
                    </a:lnTo>
                    <a:lnTo>
                      <a:pt x="95" y="153"/>
                    </a:lnTo>
                    <a:lnTo>
                      <a:pt x="102" y="146"/>
                    </a:lnTo>
                    <a:lnTo>
                      <a:pt x="91" y="144"/>
                    </a:lnTo>
                    <a:lnTo>
                      <a:pt x="106" y="124"/>
                    </a:lnTo>
                    <a:lnTo>
                      <a:pt x="95" y="114"/>
                    </a:lnTo>
                    <a:lnTo>
                      <a:pt x="84" y="120"/>
                    </a:lnTo>
                    <a:lnTo>
                      <a:pt x="83" y="118"/>
                    </a:lnTo>
                    <a:lnTo>
                      <a:pt x="88" y="112"/>
                    </a:lnTo>
                    <a:lnTo>
                      <a:pt x="84" y="105"/>
                    </a:lnTo>
                    <a:lnTo>
                      <a:pt x="76" y="86"/>
                    </a:lnTo>
                    <a:lnTo>
                      <a:pt x="68" y="83"/>
                    </a:lnTo>
                    <a:lnTo>
                      <a:pt x="59" y="57"/>
                    </a:lnTo>
                    <a:lnTo>
                      <a:pt x="41" y="54"/>
                    </a:lnTo>
                    <a:lnTo>
                      <a:pt x="60" y="26"/>
                    </a:lnTo>
                    <a:lnTo>
                      <a:pt x="59" y="20"/>
                    </a:lnTo>
                    <a:lnTo>
                      <a:pt x="31" y="22"/>
                    </a:lnTo>
                    <a:lnTo>
                      <a:pt x="34" y="12"/>
                    </a:lnTo>
                    <a:lnTo>
                      <a:pt x="45" y="4"/>
                    </a:lnTo>
                    <a:lnTo>
                      <a:pt x="43" y="0"/>
                    </a:lnTo>
                    <a:lnTo>
                      <a:pt x="20" y="1"/>
                    </a:lnTo>
                    <a:lnTo>
                      <a:pt x="8" y="24"/>
                    </a:lnTo>
                    <a:lnTo>
                      <a:pt x="3" y="22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14" y="28"/>
                    </a:lnTo>
                    <a:lnTo>
                      <a:pt x="7" y="47"/>
                    </a:lnTo>
                    <a:lnTo>
                      <a:pt x="15" y="44"/>
                    </a:lnTo>
                    <a:lnTo>
                      <a:pt x="15" y="53"/>
                    </a:lnTo>
                    <a:lnTo>
                      <a:pt x="4" y="60"/>
                    </a:lnTo>
                    <a:lnTo>
                      <a:pt x="14" y="60"/>
                    </a:lnTo>
                    <a:lnTo>
                      <a:pt x="14" y="67"/>
                    </a:lnTo>
                    <a:lnTo>
                      <a:pt x="18" y="5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24" y="83"/>
                    </a:lnTo>
                    <a:lnTo>
                      <a:pt x="43" y="76"/>
                    </a:lnTo>
                    <a:lnTo>
                      <a:pt x="37" y="84"/>
                    </a:lnTo>
                    <a:lnTo>
                      <a:pt x="43" y="91"/>
                    </a:lnTo>
                    <a:lnTo>
                      <a:pt x="48" y="91"/>
                    </a:lnTo>
                    <a:lnTo>
                      <a:pt x="45" y="107"/>
                    </a:lnTo>
                    <a:lnTo>
                      <a:pt x="25" y="107"/>
                    </a:lnTo>
                    <a:lnTo>
                      <a:pt x="29" y="112"/>
                    </a:lnTo>
                    <a:lnTo>
                      <a:pt x="24" y="118"/>
                    </a:lnTo>
                    <a:lnTo>
                      <a:pt x="31" y="118"/>
                    </a:lnTo>
                    <a:lnTo>
                      <a:pt x="31" y="127"/>
                    </a:lnTo>
                    <a:lnTo>
                      <a:pt x="17" y="135"/>
                    </a:lnTo>
                    <a:lnTo>
                      <a:pt x="20" y="140"/>
                    </a:lnTo>
                    <a:lnTo>
                      <a:pt x="29" y="138"/>
                    </a:lnTo>
                    <a:lnTo>
                      <a:pt x="41" y="144"/>
                    </a:lnTo>
                    <a:lnTo>
                      <a:pt x="48" y="140"/>
                    </a:lnTo>
                    <a:lnTo>
                      <a:pt x="45" y="146"/>
                    </a:lnTo>
                    <a:lnTo>
                      <a:pt x="31" y="146"/>
                    </a:lnTo>
                    <a:lnTo>
                      <a:pt x="14" y="16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7" name="Freeform 510"/>
              <p:cNvSpPr/>
              <p:nvPr/>
            </p:nvSpPr>
            <p:spPr>
              <a:xfrm>
                <a:off x="516" y="1452"/>
                <a:ext cx="22" cy="29"/>
              </a:xfrm>
              <a:custGeom>
                <a:avLst/>
                <a:gdLst>
                  <a:gd name="txL" fmla="*/ 0 w 18"/>
                  <a:gd name="txT" fmla="*/ 0 h 23"/>
                  <a:gd name="txR" fmla="*/ 18 w 18"/>
                  <a:gd name="txB" fmla="*/ 23 h 23"/>
                </a:gdLst>
                <a:ahLst/>
                <a:cxnLst>
                  <a:cxn ang="0">
                    <a:pos x="0" y="20"/>
                  </a:cxn>
                  <a:cxn ang="0">
                    <a:pos x="0" y="67"/>
                  </a:cxn>
                  <a:cxn ang="0">
                    <a:pos x="35" y="93"/>
                  </a:cxn>
                  <a:cxn ang="0">
                    <a:pos x="60" y="0"/>
                  </a:cxn>
                  <a:cxn ang="0">
                    <a:pos x="0" y="20"/>
                  </a:cxn>
                </a:cxnLst>
                <a:rect l="txL" t="txT" r="txR" b="txB"/>
                <a:pathLst>
                  <a:path w="18" h="23">
                    <a:moveTo>
                      <a:pt x="0" y="5"/>
                    </a:moveTo>
                    <a:lnTo>
                      <a:pt x="0" y="17"/>
                    </a:lnTo>
                    <a:lnTo>
                      <a:pt x="11" y="23"/>
                    </a:lnTo>
                    <a:lnTo>
                      <a:pt x="1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8" name="Freeform 511"/>
              <p:cNvSpPr/>
              <p:nvPr/>
            </p:nvSpPr>
            <p:spPr>
              <a:xfrm>
                <a:off x="516" y="1452"/>
                <a:ext cx="22" cy="29"/>
              </a:xfrm>
              <a:custGeom>
                <a:avLst/>
                <a:gdLst>
                  <a:gd name="txL" fmla="*/ 0 w 18"/>
                  <a:gd name="txT" fmla="*/ 0 h 23"/>
                  <a:gd name="txR" fmla="*/ 18 w 18"/>
                  <a:gd name="txB" fmla="*/ 23 h 23"/>
                </a:gdLst>
                <a:ahLst/>
                <a:cxnLst>
                  <a:cxn ang="0">
                    <a:pos x="0" y="20"/>
                  </a:cxn>
                  <a:cxn ang="0">
                    <a:pos x="0" y="67"/>
                  </a:cxn>
                  <a:cxn ang="0">
                    <a:pos x="35" y="93"/>
                  </a:cxn>
                  <a:cxn ang="0">
                    <a:pos x="60" y="0"/>
                  </a:cxn>
                  <a:cxn ang="0">
                    <a:pos x="0" y="20"/>
                  </a:cxn>
                </a:cxnLst>
                <a:rect l="txL" t="txT" r="txR" b="txB"/>
                <a:pathLst>
                  <a:path w="18" h="23">
                    <a:moveTo>
                      <a:pt x="0" y="5"/>
                    </a:moveTo>
                    <a:lnTo>
                      <a:pt x="0" y="17"/>
                    </a:lnTo>
                    <a:lnTo>
                      <a:pt x="11" y="23"/>
                    </a:lnTo>
                    <a:lnTo>
                      <a:pt x="18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9" name="Freeform 512"/>
              <p:cNvSpPr/>
              <p:nvPr/>
            </p:nvSpPr>
            <p:spPr>
              <a:xfrm>
                <a:off x="509" y="1483"/>
                <a:ext cx="22" cy="44"/>
              </a:xfrm>
              <a:custGeom>
                <a:avLst/>
                <a:gdLst>
                  <a:gd name="txL" fmla="*/ 0 w 18"/>
                  <a:gd name="txT" fmla="*/ 0 h 36"/>
                  <a:gd name="txR" fmla="*/ 18 w 18"/>
                  <a:gd name="txB" fmla="*/ 36 h 36"/>
                </a:gdLst>
                <a:ahLst/>
                <a:cxnLst>
                  <a:cxn ang="0">
                    <a:pos x="0" y="16"/>
                  </a:cxn>
                  <a:cxn ang="0">
                    <a:pos x="2" y="101"/>
                  </a:cxn>
                  <a:cxn ang="0">
                    <a:pos x="16" y="121"/>
                  </a:cxn>
                  <a:cxn ang="0">
                    <a:pos x="53" y="101"/>
                  </a:cxn>
                  <a:cxn ang="0">
                    <a:pos x="60" y="20"/>
                  </a:cxn>
                  <a:cxn ang="0">
                    <a:pos x="43" y="0"/>
                  </a:cxn>
                  <a:cxn ang="0">
                    <a:pos x="0" y="16"/>
                  </a:cxn>
                </a:cxnLst>
                <a:rect l="txL" t="txT" r="txR" b="txB"/>
                <a:pathLst>
                  <a:path w="18" h="36">
                    <a:moveTo>
                      <a:pt x="0" y="5"/>
                    </a:moveTo>
                    <a:lnTo>
                      <a:pt x="2" y="31"/>
                    </a:lnTo>
                    <a:lnTo>
                      <a:pt x="5" y="36"/>
                    </a:lnTo>
                    <a:lnTo>
                      <a:pt x="16" y="31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0" name="Freeform 513"/>
              <p:cNvSpPr/>
              <p:nvPr/>
            </p:nvSpPr>
            <p:spPr>
              <a:xfrm>
                <a:off x="509" y="1483"/>
                <a:ext cx="22" cy="44"/>
              </a:xfrm>
              <a:custGeom>
                <a:avLst/>
                <a:gdLst>
                  <a:gd name="txL" fmla="*/ 0 w 18"/>
                  <a:gd name="txT" fmla="*/ 0 h 36"/>
                  <a:gd name="txR" fmla="*/ 18 w 18"/>
                  <a:gd name="txB" fmla="*/ 36 h 36"/>
                </a:gdLst>
                <a:ahLst/>
                <a:cxnLst>
                  <a:cxn ang="0">
                    <a:pos x="0" y="16"/>
                  </a:cxn>
                  <a:cxn ang="0">
                    <a:pos x="2" y="101"/>
                  </a:cxn>
                  <a:cxn ang="0">
                    <a:pos x="16" y="121"/>
                  </a:cxn>
                  <a:cxn ang="0">
                    <a:pos x="53" y="101"/>
                  </a:cxn>
                  <a:cxn ang="0">
                    <a:pos x="60" y="20"/>
                  </a:cxn>
                  <a:cxn ang="0">
                    <a:pos x="43" y="0"/>
                  </a:cxn>
                  <a:cxn ang="0">
                    <a:pos x="0" y="16"/>
                  </a:cxn>
                </a:cxnLst>
                <a:rect l="txL" t="txT" r="txR" b="txB"/>
                <a:pathLst>
                  <a:path w="18" h="36">
                    <a:moveTo>
                      <a:pt x="0" y="5"/>
                    </a:moveTo>
                    <a:lnTo>
                      <a:pt x="2" y="31"/>
                    </a:lnTo>
                    <a:lnTo>
                      <a:pt x="5" y="36"/>
                    </a:lnTo>
                    <a:lnTo>
                      <a:pt x="16" y="31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1" name="Freeform 514"/>
              <p:cNvSpPr/>
              <p:nvPr/>
            </p:nvSpPr>
            <p:spPr>
              <a:xfrm>
                <a:off x="570" y="1541"/>
                <a:ext cx="52" cy="24"/>
              </a:xfrm>
              <a:custGeom>
                <a:avLst/>
                <a:gdLst>
                  <a:gd name="txL" fmla="*/ 0 w 42"/>
                  <a:gd name="txT" fmla="*/ 0 h 20"/>
                  <a:gd name="txR" fmla="*/ 42 w 42"/>
                  <a:gd name="txB" fmla="*/ 20 h 20"/>
                </a:gdLst>
                <a:ahLst/>
                <a:cxnLst>
                  <a:cxn ang="0">
                    <a:pos x="0" y="12"/>
                  </a:cxn>
                  <a:cxn ang="0">
                    <a:pos x="17" y="28"/>
                  </a:cxn>
                  <a:cxn ang="0">
                    <a:pos x="126" y="60"/>
                  </a:cxn>
                  <a:cxn ang="0">
                    <a:pos x="150" y="0"/>
                  </a:cxn>
                  <a:cxn ang="0">
                    <a:pos x="82" y="2"/>
                  </a:cxn>
                  <a:cxn ang="0">
                    <a:pos x="21" y="0"/>
                  </a:cxn>
                  <a:cxn ang="0">
                    <a:pos x="0" y="12"/>
                  </a:cxn>
                </a:cxnLst>
                <a:rect l="txL" t="txT" r="txR" b="txB"/>
                <a:pathLst>
                  <a:path w="42" h="20">
                    <a:moveTo>
                      <a:pt x="0" y="4"/>
                    </a:moveTo>
                    <a:lnTo>
                      <a:pt x="5" y="9"/>
                    </a:lnTo>
                    <a:lnTo>
                      <a:pt x="35" y="20"/>
                    </a:lnTo>
                    <a:lnTo>
                      <a:pt x="42" y="0"/>
                    </a:lnTo>
                    <a:lnTo>
                      <a:pt x="23" y="2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2" name="Freeform 515"/>
              <p:cNvSpPr/>
              <p:nvPr/>
            </p:nvSpPr>
            <p:spPr>
              <a:xfrm>
                <a:off x="570" y="1541"/>
                <a:ext cx="52" cy="24"/>
              </a:xfrm>
              <a:custGeom>
                <a:avLst/>
                <a:gdLst>
                  <a:gd name="txL" fmla="*/ 0 w 42"/>
                  <a:gd name="txT" fmla="*/ 0 h 20"/>
                  <a:gd name="txR" fmla="*/ 42 w 42"/>
                  <a:gd name="txB" fmla="*/ 20 h 20"/>
                </a:gdLst>
                <a:ahLst/>
                <a:cxnLst>
                  <a:cxn ang="0">
                    <a:pos x="0" y="12"/>
                  </a:cxn>
                  <a:cxn ang="0">
                    <a:pos x="17" y="28"/>
                  </a:cxn>
                  <a:cxn ang="0">
                    <a:pos x="126" y="60"/>
                  </a:cxn>
                  <a:cxn ang="0">
                    <a:pos x="150" y="0"/>
                  </a:cxn>
                  <a:cxn ang="0">
                    <a:pos x="82" y="2"/>
                  </a:cxn>
                  <a:cxn ang="0">
                    <a:pos x="21" y="0"/>
                  </a:cxn>
                  <a:cxn ang="0">
                    <a:pos x="0" y="12"/>
                  </a:cxn>
                </a:cxnLst>
                <a:rect l="txL" t="txT" r="txR" b="txB"/>
                <a:pathLst>
                  <a:path w="42" h="20">
                    <a:moveTo>
                      <a:pt x="0" y="4"/>
                    </a:moveTo>
                    <a:lnTo>
                      <a:pt x="5" y="9"/>
                    </a:lnTo>
                    <a:lnTo>
                      <a:pt x="35" y="20"/>
                    </a:lnTo>
                    <a:lnTo>
                      <a:pt x="42" y="0"/>
                    </a:lnTo>
                    <a:lnTo>
                      <a:pt x="23" y="2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3" name="Freeform 516"/>
              <p:cNvSpPr/>
              <p:nvPr/>
            </p:nvSpPr>
            <p:spPr>
              <a:xfrm>
                <a:off x="2142" y="2269"/>
                <a:ext cx="624" cy="445"/>
              </a:xfrm>
              <a:custGeom>
                <a:avLst/>
                <a:gdLst>
                  <a:gd name="txL" fmla="*/ 0 w 510"/>
                  <a:gd name="txT" fmla="*/ 0 h 363"/>
                  <a:gd name="txR" fmla="*/ 510 w 510"/>
                  <a:gd name="txB" fmla="*/ 363 h 363"/>
                </a:gdLst>
                <a:ahLst/>
                <a:cxnLst>
                  <a:cxn ang="0">
                    <a:pos x="138" y="1029"/>
                  </a:cxn>
                  <a:cxn ang="0">
                    <a:pos x="281" y="977"/>
                  </a:cxn>
                  <a:cxn ang="0">
                    <a:pos x="454" y="932"/>
                  </a:cxn>
                  <a:cxn ang="0">
                    <a:pos x="761" y="867"/>
                  </a:cxn>
                  <a:cxn ang="0">
                    <a:pos x="882" y="932"/>
                  </a:cxn>
                  <a:cxn ang="0">
                    <a:pos x="945" y="1029"/>
                  </a:cxn>
                  <a:cxn ang="0">
                    <a:pos x="1034" y="960"/>
                  </a:cxn>
                  <a:cxn ang="0">
                    <a:pos x="1031" y="1033"/>
                  </a:cxn>
                  <a:cxn ang="0">
                    <a:pos x="1066" y="1029"/>
                  </a:cxn>
                  <a:cxn ang="0">
                    <a:pos x="1080" y="1058"/>
                  </a:cxn>
                  <a:cxn ang="0">
                    <a:pos x="1124" y="1112"/>
                  </a:cxn>
                  <a:cxn ang="0">
                    <a:pos x="1156" y="1173"/>
                  </a:cxn>
                  <a:cxn ang="0">
                    <a:pos x="1243" y="1198"/>
                  </a:cxn>
                  <a:cxn ang="0">
                    <a:pos x="1335" y="1168"/>
                  </a:cxn>
                  <a:cxn ang="0">
                    <a:pos x="1362" y="1190"/>
                  </a:cxn>
                  <a:cxn ang="0">
                    <a:pos x="1401" y="1232"/>
                  </a:cxn>
                  <a:cxn ang="0">
                    <a:pos x="1548" y="1152"/>
                  </a:cxn>
                  <a:cxn ang="0">
                    <a:pos x="1682" y="839"/>
                  </a:cxn>
                  <a:cxn ang="0">
                    <a:pos x="1682" y="620"/>
                  </a:cxn>
                  <a:cxn ang="0">
                    <a:pos x="1595" y="515"/>
                  </a:cxn>
                  <a:cxn ang="0">
                    <a:pos x="1548" y="451"/>
                  </a:cxn>
                  <a:cxn ang="0">
                    <a:pos x="1506" y="380"/>
                  </a:cxn>
                  <a:cxn ang="0">
                    <a:pos x="1385" y="259"/>
                  </a:cxn>
                  <a:cxn ang="0">
                    <a:pos x="1353" y="162"/>
                  </a:cxn>
                  <a:cxn ang="0">
                    <a:pos x="1288" y="137"/>
                  </a:cxn>
                  <a:cxn ang="0">
                    <a:pos x="1231" y="0"/>
                  </a:cxn>
                  <a:cxn ang="0">
                    <a:pos x="1199" y="162"/>
                  </a:cxn>
                  <a:cxn ang="0">
                    <a:pos x="1126" y="272"/>
                  </a:cxn>
                  <a:cxn ang="0">
                    <a:pos x="980" y="199"/>
                  </a:cxn>
                  <a:cxn ang="0">
                    <a:pos x="942" y="162"/>
                  </a:cxn>
                  <a:cxn ang="0">
                    <a:pos x="980" y="99"/>
                  </a:cxn>
                  <a:cxn ang="0">
                    <a:pos x="980" y="47"/>
                  </a:cxn>
                  <a:cxn ang="0">
                    <a:pos x="952" y="47"/>
                  </a:cxn>
                  <a:cxn ang="0">
                    <a:pos x="805" y="13"/>
                  </a:cxn>
                  <a:cxn ang="0">
                    <a:pos x="810" y="58"/>
                  </a:cxn>
                  <a:cxn ang="0">
                    <a:pos x="723" y="74"/>
                  </a:cxn>
                  <a:cxn ang="0">
                    <a:pos x="702" y="108"/>
                  </a:cxn>
                  <a:cxn ang="0">
                    <a:pos x="702" y="156"/>
                  </a:cxn>
                  <a:cxn ang="0">
                    <a:pos x="650" y="156"/>
                  </a:cxn>
                  <a:cxn ang="0">
                    <a:pos x="629" y="152"/>
                  </a:cxn>
                  <a:cxn ang="0">
                    <a:pos x="568" y="115"/>
                  </a:cxn>
                  <a:cxn ang="0">
                    <a:pos x="503" y="147"/>
                  </a:cxn>
                  <a:cxn ang="0">
                    <a:pos x="437" y="211"/>
                  </a:cxn>
                  <a:cxn ang="0">
                    <a:pos x="450" y="244"/>
                  </a:cxn>
                  <a:cxn ang="0">
                    <a:pos x="404" y="221"/>
                  </a:cxn>
                  <a:cxn ang="0">
                    <a:pos x="377" y="292"/>
                  </a:cxn>
                  <a:cxn ang="0">
                    <a:pos x="121" y="403"/>
                  </a:cxn>
                  <a:cxn ang="0">
                    <a:pos x="27" y="440"/>
                  </a:cxn>
                  <a:cxn ang="0">
                    <a:pos x="16" y="512"/>
                  </a:cxn>
                  <a:cxn ang="0">
                    <a:pos x="29" y="637"/>
                  </a:cxn>
                  <a:cxn ang="0">
                    <a:pos x="16" y="646"/>
                  </a:cxn>
                  <a:cxn ang="0">
                    <a:pos x="62" y="758"/>
                  </a:cxn>
                  <a:cxn ang="0">
                    <a:pos x="103" y="944"/>
                  </a:cxn>
                  <a:cxn ang="0">
                    <a:pos x="76" y="989"/>
                  </a:cxn>
                </a:cxnLst>
                <a:rect l="txL" t="txT" r="txR" b="txB"/>
                <a:pathLst>
                  <a:path w="510" h="363">
                    <a:moveTo>
                      <a:pt x="23" y="291"/>
                    </a:moveTo>
                    <a:lnTo>
                      <a:pt x="41" y="303"/>
                    </a:lnTo>
                    <a:lnTo>
                      <a:pt x="63" y="303"/>
                    </a:lnTo>
                    <a:lnTo>
                      <a:pt x="84" y="287"/>
                    </a:lnTo>
                    <a:lnTo>
                      <a:pt x="129" y="285"/>
                    </a:lnTo>
                    <a:lnTo>
                      <a:pt x="136" y="275"/>
                    </a:lnTo>
                    <a:lnTo>
                      <a:pt x="161" y="263"/>
                    </a:lnTo>
                    <a:lnTo>
                      <a:pt x="226" y="255"/>
                    </a:lnTo>
                    <a:lnTo>
                      <a:pt x="265" y="269"/>
                    </a:lnTo>
                    <a:lnTo>
                      <a:pt x="262" y="275"/>
                    </a:lnTo>
                    <a:lnTo>
                      <a:pt x="271" y="278"/>
                    </a:lnTo>
                    <a:lnTo>
                      <a:pt x="282" y="303"/>
                    </a:lnTo>
                    <a:lnTo>
                      <a:pt x="308" y="273"/>
                    </a:lnTo>
                    <a:lnTo>
                      <a:pt x="309" y="283"/>
                    </a:lnTo>
                    <a:lnTo>
                      <a:pt x="298" y="306"/>
                    </a:lnTo>
                    <a:lnTo>
                      <a:pt x="307" y="305"/>
                    </a:lnTo>
                    <a:lnTo>
                      <a:pt x="313" y="292"/>
                    </a:lnTo>
                    <a:lnTo>
                      <a:pt x="318" y="303"/>
                    </a:lnTo>
                    <a:lnTo>
                      <a:pt x="314" y="312"/>
                    </a:lnTo>
                    <a:lnTo>
                      <a:pt x="322" y="312"/>
                    </a:lnTo>
                    <a:lnTo>
                      <a:pt x="328" y="316"/>
                    </a:lnTo>
                    <a:lnTo>
                      <a:pt x="335" y="328"/>
                    </a:lnTo>
                    <a:lnTo>
                      <a:pt x="335" y="337"/>
                    </a:lnTo>
                    <a:lnTo>
                      <a:pt x="345" y="346"/>
                    </a:lnTo>
                    <a:lnTo>
                      <a:pt x="355" y="352"/>
                    </a:lnTo>
                    <a:lnTo>
                      <a:pt x="370" y="352"/>
                    </a:lnTo>
                    <a:lnTo>
                      <a:pt x="380" y="359"/>
                    </a:lnTo>
                    <a:lnTo>
                      <a:pt x="398" y="344"/>
                    </a:lnTo>
                    <a:lnTo>
                      <a:pt x="400" y="352"/>
                    </a:lnTo>
                    <a:lnTo>
                      <a:pt x="406" y="351"/>
                    </a:lnTo>
                    <a:lnTo>
                      <a:pt x="407" y="356"/>
                    </a:lnTo>
                    <a:lnTo>
                      <a:pt x="418" y="363"/>
                    </a:lnTo>
                    <a:lnTo>
                      <a:pt x="440" y="345"/>
                    </a:lnTo>
                    <a:lnTo>
                      <a:pt x="462" y="340"/>
                    </a:lnTo>
                    <a:lnTo>
                      <a:pt x="467" y="313"/>
                    </a:lnTo>
                    <a:lnTo>
                      <a:pt x="502" y="247"/>
                    </a:lnTo>
                    <a:lnTo>
                      <a:pt x="510" y="217"/>
                    </a:lnTo>
                    <a:lnTo>
                      <a:pt x="502" y="183"/>
                    </a:lnTo>
                    <a:lnTo>
                      <a:pt x="487" y="158"/>
                    </a:lnTo>
                    <a:lnTo>
                      <a:pt x="476" y="152"/>
                    </a:lnTo>
                    <a:lnTo>
                      <a:pt x="474" y="140"/>
                    </a:lnTo>
                    <a:lnTo>
                      <a:pt x="462" y="133"/>
                    </a:lnTo>
                    <a:lnTo>
                      <a:pt x="460" y="139"/>
                    </a:lnTo>
                    <a:lnTo>
                      <a:pt x="449" y="112"/>
                    </a:lnTo>
                    <a:lnTo>
                      <a:pt x="418" y="95"/>
                    </a:lnTo>
                    <a:lnTo>
                      <a:pt x="413" y="76"/>
                    </a:lnTo>
                    <a:lnTo>
                      <a:pt x="406" y="68"/>
                    </a:lnTo>
                    <a:lnTo>
                      <a:pt x="404" y="48"/>
                    </a:lnTo>
                    <a:lnTo>
                      <a:pt x="394" y="40"/>
                    </a:lnTo>
                    <a:lnTo>
                      <a:pt x="384" y="40"/>
                    </a:lnTo>
                    <a:lnTo>
                      <a:pt x="372" y="2"/>
                    </a:lnTo>
                    <a:lnTo>
                      <a:pt x="367" y="0"/>
                    </a:lnTo>
                    <a:lnTo>
                      <a:pt x="358" y="13"/>
                    </a:lnTo>
                    <a:lnTo>
                      <a:pt x="357" y="48"/>
                    </a:lnTo>
                    <a:lnTo>
                      <a:pt x="349" y="79"/>
                    </a:lnTo>
                    <a:lnTo>
                      <a:pt x="336" y="81"/>
                    </a:lnTo>
                    <a:lnTo>
                      <a:pt x="303" y="59"/>
                    </a:lnTo>
                    <a:lnTo>
                      <a:pt x="292" y="59"/>
                    </a:lnTo>
                    <a:lnTo>
                      <a:pt x="291" y="53"/>
                    </a:lnTo>
                    <a:lnTo>
                      <a:pt x="280" y="48"/>
                    </a:lnTo>
                    <a:lnTo>
                      <a:pt x="285" y="29"/>
                    </a:lnTo>
                    <a:lnTo>
                      <a:pt x="292" y="29"/>
                    </a:lnTo>
                    <a:lnTo>
                      <a:pt x="299" y="17"/>
                    </a:lnTo>
                    <a:lnTo>
                      <a:pt x="292" y="13"/>
                    </a:lnTo>
                    <a:lnTo>
                      <a:pt x="287" y="20"/>
                    </a:lnTo>
                    <a:lnTo>
                      <a:pt x="284" y="13"/>
                    </a:lnTo>
                    <a:lnTo>
                      <a:pt x="276" y="16"/>
                    </a:lnTo>
                    <a:lnTo>
                      <a:pt x="240" y="4"/>
                    </a:lnTo>
                    <a:lnTo>
                      <a:pt x="243" y="11"/>
                    </a:lnTo>
                    <a:lnTo>
                      <a:pt x="241" y="16"/>
                    </a:lnTo>
                    <a:lnTo>
                      <a:pt x="224" y="16"/>
                    </a:lnTo>
                    <a:lnTo>
                      <a:pt x="216" y="22"/>
                    </a:lnTo>
                    <a:lnTo>
                      <a:pt x="214" y="31"/>
                    </a:lnTo>
                    <a:lnTo>
                      <a:pt x="209" y="32"/>
                    </a:lnTo>
                    <a:lnTo>
                      <a:pt x="203" y="43"/>
                    </a:lnTo>
                    <a:lnTo>
                      <a:pt x="209" y="46"/>
                    </a:lnTo>
                    <a:lnTo>
                      <a:pt x="205" y="51"/>
                    </a:lnTo>
                    <a:lnTo>
                      <a:pt x="194" y="4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77" y="37"/>
                    </a:lnTo>
                    <a:lnTo>
                      <a:pt x="169" y="34"/>
                    </a:lnTo>
                    <a:lnTo>
                      <a:pt x="159" y="43"/>
                    </a:lnTo>
                    <a:lnTo>
                      <a:pt x="150" y="43"/>
                    </a:lnTo>
                    <a:lnTo>
                      <a:pt x="137" y="65"/>
                    </a:lnTo>
                    <a:lnTo>
                      <a:pt x="130" y="62"/>
                    </a:lnTo>
                    <a:lnTo>
                      <a:pt x="129" y="68"/>
                    </a:lnTo>
                    <a:lnTo>
                      <a:pt x="134" y="72"/>
                    </a:lnTo>
                    <a:lnTo>
                      <a:pt x="128" y="79"/>
                    </a:lnTo>
                    <a:lnTo>
                      <a:pt x="121" y="65"/>
                    </a:lnTo>
                    <a:lnTo>
                      <a:pt x="111" y="76"/>
                    </a:lnTo>
                    <a:lnTo>
                      <a:pt x="112" y="86"/>
                    </a:lnTo>
                    <a:lnTo>
                      <a:pt x="95" y="105"/>
                    </a:lnTo>
                    <a:lnTo>
                      <a:pt x="36" y="119"/>
                    </a:lnTo>
                    <a:lnTo>
                      <a:pt x="11" y="137"/>
                    </a:lnTo>
                    <a:lnTo>
                      <a:pt x="8" y="130"/>
                    </a:lnTo>
                    <a:lnTo>
                      <a:pt x="4" y="140"/>
                    </a:lnTo>
                    <a:lnTo>
                      <a:pt x="5" y="151"/>
                    </a:lnTo>
                    <a:lnTo>
                      <a:pt x="0" y="156"/>
                    </a:lnTo>
                    <a:lnTo>
                      <a:pt x="9" y="188"/>
                    </a:lnTo>
                    <a:lnTo>
                      <a:pt x="0" y="177"/>
                    </a:lnTo>
                    <a:lnTo>
                      <a:pt x="5" y="190"/>
                    </a:lnTo>
                    <a:lnTo>
                      <a:pt x="0" y="184"/>
                    </a:lnTo>
                    <a:lnTo>
                      <a:pt x="19" y="223"/>
                    </a:lnTo>
                    <a:lnTo>
                      <a:pt x="31" y="259"/>
                    </a:lnTo>
                    <a:lnTo>
                      <a:pt x="31" y="278"/>
                    </a:lnTo>
                    <a:lnTo>
                      <a:pt x="23" y="283"/>
                    </a:lnTo>
                    <a:lnTo>
                      <a:pt x="23" y="291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4" name="Freeform 517"/>
              <p:cNvSpPr/>
              <p:nvPr/>
            </p:nvSpPr>
            <p:spPr>
              <a:xfrm>
                <a:off x="2142" y="2269"/>
                <a:ext cx="624" cy="445"/>
              </a:xfrm>
              <a:custGeom>
                <a:avLst/>
                <a:gdLst>
                  <a:gd name="txL" fmla="*/ 0 w 510"/>
                  <a:gd name="txT" fmla="*/ 0 h 363"/>
                  <a:gd name="txR" fmla="*/ 510 w 510"/>
                  <a:gd name="txB" fmla="*/ 363 h 363"/>
                </a:gdLst>
                <a:ahLst/>
                <a:cxnLst>
                  <a:cxn ang="0">
                    <a:pos x="138" y="1029"/>
                  </a:cxn>
                  <a:cxn ang="0">
                    <a:pos x="281" y="977"/>
                  </a:cxn>
                  <a:cxn ang="0">
                    <a:pos x="454" y="932"/>
                  </a:cxn>
                  <a:cxn ang="0">
                    <a:pos x="761" y="867"/>
                  </a:cxn>
                  <a:cxn ang="0">
                    <a:pos x="882" y="932"/>
                  </a:cxn>
                  <a:cxn ang="0">
                    <a:pos x="945" y="1029"/>
                  </a:cxn>
                  <a:cxn ang="0">
                    <a:pos x="1034" y="960"/>
                  </a:cxn>
                  <a:cxn ang="0">
                    <a:pos x="1031" y="1033"/>
                  </a:cxn>
                  <a:cxn ang="0">
                    <a:pos x="1066" y="1029"/>
                  </a:cxn>
                  <a:cxn ang="0">
                    <a:pos x="1080" y="1058"/>
                  </a:cxn>
                  <a:cxn ang="0">
                    <a:pos x="1124" y="1112"/>
                  </a:cxn>
                  <a:cxn ang="0">
                    <a:pos x="1156" y="1173"/>
                  </a:cxn>
                  <a:cxn ang="0">
                    <a:pos x="1243" y="1198"/>
                  </a:cxn>
                  <a:cxn ang="0">
                    <a:pos x="1335" y="1168"/>
                  </a:cxn>
                  <a:cxn ang="0">
                    <a:pos x="1362" y="1190"/>
                  </a:cxn>
                  <a:cxn ang="0">
                    <a:pos x="1401" y="1232"/>
                  </a:cxn>
                  <a:cxn ang="0">
                    <a:pos x="1548" y="1152"/>
                  </a:cxn>
                  <a:cxn ang="0">
                    <a:pos x="1682" y="839"/>
                  </a:cxn>
                  <a:cxn ang="0">
                    <a:pos x="1682" y="620"/>
                  </a:cxn>
                  <a:cxn ang="0">
                    <a:pos x="1595" y="515"/>
                  </a:cxn>
                  <a:cxn ang="0">
                    <a:pos x="1548" y="451"/>
                  </a:cxn>
                  <a:cxn ang="0">
                    <a:pos x="1506" y="380"/>
                  </a:cxn>
                  <a:cxn ang="0">
                    <a:pos x="1385" y="259"/>
                  </a:cxn>
                  <a:cxn ang="0">
                    <a:pos x="1353" y="162"/>
                  </a:cxn>
                  <a:cxn ang="0">
                    <a:pos x="1288" y="137"/>
                  </a:cxn>
                  <a:cxn ang="0">
                    <a:pos x="1231" y="0"/>
                  </a:cxn>
                  <a:cxn ang="0">
                    <a:pos x="1199" y="162"/>
                  </a:cxn>
                  <a:cxn ang="0">
                    <a:pos x="1126" y="272"/>
                  </a:cxn>
                  <a:cxn ang="0">
                    <a:pos x="980" y="199"/>
                  </a:cxn>
                  <a:cxn ang="0">
                    <a:pos x="942" y="162"/>
                  </a:cxn>
                  <a:cxn ang="0">
                    <a:pos x="980" y="99"/>
                  </a:cxn>
                  <a:cxn ang="0">
                    <a:pos x="980" y="47"/>
                  </a:cxn>
                  <a:cxn ang="0">
                    <a:pos x="952" y="47"/>
                  </a:cxn>
                  <a:cxn ang="0">
                    <a:pos x="805" y="13"/>
                  </a:cxn>
                  <a:cxn ang="0">
                    <a:pos x="810" y="58"/>
                  </a:cxn>
                  <a:cxn ang="0">
                    <a:pos x="723" y="74"/>
                  </a:cxn>
                  <a:cxn ang="0">
                    <a:pos x="702" y="108"/>
                  </a:cxn>
                  <a:cxn ang="0">
                    <a:pos x="702" y="156"/>
                  </a:cxn>
                  <a:cxn ang="0">
                    <a:pos x="650" y="156"/>
                  </a:cxn>
                  <a:cxn ang="0">
                    <a:pos x="629" y="152"/>
                  </a:cxn>
                  <a:cxn ang="0">
                    <a:pos x="568" y="115"/>
                  </a:cxn>
                  <a:cxn ang="0">
                    <a:pos x="503" y="147"/>
                  </a:cxn>
                  <a:cxn ang="0">
                    <a:pos x="437" y="211"/>
                  </a:cxn>
                  <a:cxn ang="0">
                    <a:pos x="450" y="244"/>
                  </a:cxn>
                  <a:cxn ang="0">
                    <a:pos x="404" y="221"/>
                  </a:cxn>
                  <a:cxn ang="0">
                    <a:pos x="377" y="292"/>
                  </a:cxn>
                  <a:cxn ang="0">
                    <a:pos x="121" y="403"/>
                  </a:cxn>
                  <a:cxn ang="0">
                    <a:pos x="27" y="440"/>
                  </a:cxn>
                  <a:cxn ang="0">
                    <a:pos x="16" y="512"/>
                  </a:cxn>
                  <a:cxn ang="0">
                    <a:pos x="29" y="637"/>
                  </a:cxn>
                  <a:cxn ang="0">
                    <a:pos x="16" y="646"/>
                  </a:cxn>
                  <a:cxn ang="0">
                    <a:pos x="62" y="758"/>
                  </a:cxn>
                  <a:cxn ang="0">
                    <a:pos x="103" y="944"/>
                  </a:cxn>
                  <a:cxn ang="0">
                    <a:pos x="76" y="989"/>
                  </a:cxn>
                </a:cxnLst>
                <a:rect l="txL" t="txT" r="txR" b="txB"/>
                <a:pathLst>
                  <a:path w="510" h="363">
                    <a:moveTo>
                      <a:pt x="23" y="291"/>
                    </a:moveTo>
                    <a:lnTo>
                      <a:pt x="41" y="303"/>
                    </a:lnTo>
                    <a:lnTo>
                      <a:pt x="63" y="303"/>
                    </a:lnTo>
                    <a:lnTo>
                      <a:pt x="84" y="287"/>
                    </a:lnTo>
                    <a:lnTo>
                      <a:pt x="129" y="285"/>
                    </a:lnTo>
                    <a:lnTo>
                      <a:pt x="136" y="275"/>
                    </a:lnTo>
                    <a:lnTo>
                      <a:pt x="161" y="263"/>
                    </a:lnTo>
                    <a:lnTo>
                      <a:pt x="226" y="255"/>
                    </a:lnTo>
                    <a:lnTo>
                      <a:pt x="265" y="269"/>
                    </a:lnTo>
                    <a:lnTo>
                      <a:pt x="262" y="275"/>
                    </a:lnTo>
                    <a:lnTo>
                      <a:pt x="271" y="278"/>
                    </a:lnTo>
                    <a:lnTo>
                      <a:pt x="282" y="303"/>
                    </a:lnTo>
                    <a:lnTo>
                      <a:pt x="308" y="273"/>
                    </a:lnTo>
                    <a:lnTo>
                      <a:pt x="309" y="283"/>
                    </a:lnTo>
                    <a:lnTo>
                      <a:pt x="298" y="306"/>
                    </a:lnTo>
                    <a:lnTo>
                      <a:pt x="307" y="305"/>
                    </a:lnTo>
                    <a:lnTo>
                      <a:pt x="313" y="292"/>
                    </a:lnTo>
                    <a:lnTo>
                      <a:pt x="318" y="303"/>
                    </a:lnTo>
                    <a:lnTo>
                      <a:pt x="314" y="312"/>
                    </a:lnTo>
                    <a:lnTo>
                      <a:pt x="322" y="312"/>
                    </a:lnTo>
                    <a:lnTo>
                      <a:pt x="328" y="316"/>
                    </a:lnTo>
                    <a:lnTo>
                      <a:pt x="335" y="328"/>
                    </a:lnTo>
                    <a:lnTo>
                      <a:pt x="335" y="337"/>
                    </a:lnTo>
                    <a:lnTo>
                      <a:pt x="345" y="346"/>
                    </a:lnTo>
                    <a:lnTo>
                      <a:pt x="355" y="352"/>
                    </a:lnTo>
                    <a:lnTo>
                      <a:pt x="370" y="352"/>
                    </a:lnTo>
                    <a:lnTo>
                      <a:pt x="380" y="359"/>
                    </a:lnTo>
                    <a:lnTo>
                      <a:pt x="398" y="344"/>
                    </a:lnTo>
                    <a:lnTo>
                      <a:pt x="400" y="352"/>
                    </a:lnTo>
                    <a:lnTo>
                      <a:pt x="406" y="351"/>
                    </a:lnTo>
                    <a:lnTo>
                      <a:pt x="407" y="356"/>
                    </a:lnTo>
                    <a:lnTo>
                      <a:pt x="418" y="363"/>
                    </a:lnTo>
                    <a:lnTo>
                      <a:pt x="440" y="345"/>
                    </a:lnTo>
                    <a:lnTo>
                      <a:pt x="462" y="340"/>
                    </a:lnTo>
                    <a:lnTo>
                      <a:pt x="467" y="313"/>
                    </a:lnTo>
                    <a:lnTo>
                      <a:pt x="502" y="247"/>
                    </a:lnTo>
                    <a:lnTo>
                      <a:pt x="510" y="217"/>
                    </a:lnTo>
                    <a:lnTo>
                      <a:pt x="502" y="183"/>
                    </a:lnTo>
                    <a:lnTo>
                      <a:pt x="487" y="158"/>
                    </a:lnTo>
                    <a:lnTo>
                      <a:pt x="476" y="152"/>
                    </a:lnTo>
                    <a:lnTo>
                      <a:pt x="474" y="140"/>
                    </a:lnTo>
                    <a:lnTo>
                      <a:pt x="462" y="133"/>
                    </a:lnTo>
                    <a:lnTo>
                      <a:pt x="460" y="139"/>
                    </a:lnTo>
                    <a:lnTo>
                      <a:pt x="449" y="112"/>
                    </a:lnTo>
                    <a:lnTo>
                      <a:pt x="418" y="95"/>
                    </a:lnTo>
                    <a:lnTo>
                      <a:pt x="413" y="76"/>
                    </a:lnTo>
                    <a:lnTo>
                      <a:pt x="406" y="68"/>
                    </a:lnTo>
                    <a:lnTo>
                      <a:pt x="404" y="48"/>
                    </a:lnTo>
                    <a:lnTo>
                      <a:pt x="394" y="40"/>
                    </a:lnTo>
                    <a:lnTo>
                      <a:pt x="384" y="40"/>
                    </a:lnTo>
                    <a:lnTo>
                      <a:pt x="372" y="2"/>
                    </a:lnTo>
                    <a:lnTo>
                      <a:pt x="367" y="0"/>
                    </a:lnTo>
                    <a:lnTo>
                      <a:pt x="358" y="13"/>
                    </a:lnTo>
                    <a:lnTo>
                      <a:pt x="357" y="48"/>
                    </a:lnTo>
                    <a:lnTo>
                      <a:pt x="349" y="79"/>
                    </a:lnTo>
                    <a:lnTo>
                      <a:pt x="336" y="81"/>
                    </a:lnTo>
                    <a:lnTo>
                      <a:pt x="303" y="59"/>
                    </a:lnTo>
                    <a:lnTo>
                      <a:pt x="292" y="59"/>
                    </a:lnTo>
                    <a:lnTo>
                      <a:pt x="291" y="53"/>
                    </a:lnTo>
                    <a:lnTo>
                      <a:pt x="280" y="48"/>
                    </a:lnTo>
                    <a:lnTo>
                      <a:pt x="285" y="29"/>
                    </a:lnTo>
                    <a:lnTo>
                      <a:pt x="292" y="29"/>
                    </a:lnTo>
                    <a:lnTo>
                      <a:pt x="299" y="17"/>
                    </a:lnTo>
                    <a:lnTo>
                      <a:pt x="292" y="13"/>
                    </a:lnTo>
                    <a:lnTo>
                      <a:pt x="287" y="20"/>
                    </a:lnTo>
                    <a:lnTo>
                      <a:pt x="284" y="13"/>
                    </a:lnTo>
                    <a:lnTo>
                      <a:pt x="276" y="16"/>
                    </a:lnTo>
                    <a:lnTo>
                      <a:pt x="240" y="4"/>
                    </a:lnTo>
                    <a:lnTo>
                      <a:pt x="243" y="11"/>
                    </a:lnTo>
                    <a:lnTo>
                      <a:pt x="241" y="16"/>
                    </a:lnTo>
                    <a:lnTo>
                      <a:pt x="224" y="16"/>
                    </a:lnTo>
                    <a:lnTo>
                      <a:pt x="216" y="22"/>
                    </a:lnTo>
                    <a:lnTo>
                      <a:pt x="214" y="31"/>
                    </a:lnTo>
                    <a:lnTo>
                      <a:pt x="209" y="32"/>
                    </a:lnTo>
                    <a:lnTo>
                      <a:pt x="203" y="43"/>
                    </a:lnTo>
                    <a:lnTo>
                      <a:pt x="209" y="46"/>
                    </a:lnTo>
                    <a:lnTo>
                      <a:pt x="205" y="51"/>
                    </a:lnTo>
                    <a:lnTo>
                      <a:pt x="194" y="4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77" y="37"/>
                    </a:lnTo>
                    <a:lnTo>
                      <a:pt x="169" y="34"/>
                    </a:lnTo>
                    <a:lnTo>
                      <a:pt x="159" y="43"/>
                    </a:lnTo>
                    <a:lnTo>
                      <a:pt x="150" y="43"/>
                    </a:lnTo>
                    <a:lnTo>
                      <a:pt x="137" y="65"/>
                    </a:lnTo>
                    <a:lnTo>
                      <a:pt x="130" y="62"/>
                    </a:lnTo>
                    <a:lnTo>
                      <a:pt x="129" y="68"/>
                    </a:lnTo>
                    <a:lnTo>
                      <a:pt x="134" y="72"/>
                    </a:lnTo>
                    <a:lnTo>
                      <a:pt x="128" y="79"/>
                    </a:lnTo>
                    <a:lnTo>
                      <a:pt x="121" y="65"/>
                    </a:lnTo>
                    <a:lnTo>
                      <a:pt x="111" y="76"/>
                    </a:lnTo>
                    <a:lnTo>
                      <a:pt x="112" y="86"/>
                    </a:lnTo>
                    <a:lnTo>
                      <a:pt x="95" y="105"/>
                    </a:lnTo>
                    <a:lnTo>
                      <a:pt x="36" y="119"/>
                    </a:lnTo>
                    <a:lnTo>
                      <a:pt x="11" y="137"/>
                    </a:lnTo>
                    <a:lnTo>
                      <a:pt x="8" y="130"/>
                    </a:lnTo>
                    <a:lnTo>
                      <a:pt x="4" y="140"/>
                    </a:lnTo>
                    <a:lnTo>
                      <a:pt x="5" y="151"/>
                    </a:lnTo>
                    <a:lnTo>
                      <a:pt x="0" y="156"/>
                    </a:lnTo>
                    <a:lnTo>
                      <a:pt x="9" y="188"/>
                    </a:lnTo>
                    <a:lnTo>
                      <a:pt x="0" y="177"/>
                    </a:lnTo>
                    <a:lnTo>
                      <a:pt x="5" y="190"/>
                    </a:lnTo>
                    <a:lnTo>
                      <a:pt x="0" y="184"/>
                    </a:lnTo>
                    <a:lnTo>
                      <a:pt x="19" y="223"/>
                    </a:lnTo>
                    <a:lnTo>
                      <a:pt x="31" y="259"/>
                    </a:lnTo>
                    <a:lnTo>
                      <a:pt x="31" y="278"/>
                    </a:lnTo>
                    <a:lnTo>
                      <a:pt x="23" y="283"/>
                    </a:lnTo>
                    <a:lnTo>
                      <a:pt x="23" y="291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5" name="Freeform 518"/>
              <p:cNvSpPr/>
              <p:nvPr/>
            </p:nvSpPr>
            <p:spPr>
              <a:xfrm>
                <a:off x="2400" y="2279"/>
                <a:ext cx="23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0" y="48"/>
                  </a:cxn>
                  <a:cxn ang="0">
                    <a:pos x="40" y="61"/>
                  </a:cxn>
                  <a:cxn ang="0">
                    <a:pos x="61" y="18"/>
                  </a:cxn>
                  <a:cxn ang="0">
                    <a:pos x="10" y="0"/>
                  </a:cxn>
                  <a:cxn ang="0">
                    <a:pos x="0" y="48"/>
                  </a:cxn>
                </a:cxnLst>
                <a:rect l="txL" t="txT" r="txR" b="txB"/>
                <a:pathLst>
                  <a:path w="19" h="19">
                    <a:moveTo>
                      <a:pt x="0" y="15"/>
                    </a:moveTo>
                    <a:lnTo>
                      <a:pt x="12" y="19"/>
                    </a:lnTo>
                    <a:lnTo>
                      <a:pt x="19" y="6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6" name="Freeform 519"/>
              <p:cNvSpPr/>
              <p:nvPr/>
            </p:nvSpPr>
            <p:spPr>
              <a:xfrm>
                <a:off x="2400" y="2279"/>
                <a:ext cx="23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0" y="48"/>
                  </a:cxn>
                  <a:cxn ang="0">
                    <a:pos x="40" y="61"/>
                  </a:cxn>
                  <a:cxn ang="0">
                    <a:pos x="61" y="18"/>
                  </a:cxn>
                  <a:cxn ang="0">
                    <a:pos x="10" y="0"/>
                  </a:cxn>
                  <a:cxn ang="0">
                    <a:pos x="0" y="48"/>
                  </a:cxn>
                </a:cxnLst>
                <a:rect l="txL" t="txT" r="txR" b="txB"/>
                <a:pathLst>
                  <a:path w="19" h="19">
                    <a:moveTo>
                      <a:pt x="0" y="15"/>
                    </a:moveTo>
                    <a:lnTo>
                      <a:pt x="12" y="19"/>
                    </a:lnTo>
                    <a:lnTo>
                      <a:pt x="19" y="6"/>
                    </a:lnTo>
                    <a:lnTo>
                      <a:pt x="3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7" name="Freeform 520"/>
              <p:cNvSpPr/>
              <p:nvPr/>
            </p:nvSpPr>
            <p:spPr>
              <a:xfrm>
                <a:off x="2500" y="2650"/>
                <a:ext cx="24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0" y="27"/>
                  </a:cxn>
                  <a:cxn ang="0">
                    <a:pos x="48" y="61"/>
                  </a:cxn>
                  <a:cxn ang="0">
                    <a:pos x="77" y="27"/>
                  </a:cxn>
                  <a:cxn ang="0">
                    <a:pos x="40" y="0"/>
                  </a:cxn>
                  <a:cxn ang="0">
                    <a:pos x="0" y="27"/>
                  </a:cxn>
                </a:cxnLst>
                <a:rect l="txL" t="txT" r="txR" b="txB"/>
                <a:pathLst>
                  <a:path w="19" h="19">
                    <a:moveTo>
                      <a:pt x="0" y="8"/>
                    </a:moveTo>
                    <a:lnTo>
                      <a:pt x="12" y="19"/>
                    </a:lnTo>
                    <a:lnTo>
                      <a:pt x="19" y="8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8" name="Freeform 521"/>
              <p:cNvSpPr/>
              <p:nvPr/>
            </p:nvSpPr>
            <p:spPr>
              <a:xfrm>
                <a:off x="2500" y="2650"/>
                <a:ext cx="24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0" y="27"/>
                  </a:cxn>
                  <a:cxn ang="0">
                    <a:pos x="48" y="61"/>
                  </a:cxn>
                  <a:cxn ang="0">
                    <a:pos x="77" y="27"/>
                  </a:cxn>
                  <a:cxn ang="0">
                    <a:pos x="40" y="0"/>
                  </a:cxn>
                  <a:cxn ang="0">
                    <a:pos x="0" y="27"/>
                  </a:cxn>
                </a:cxnLst>
                <a:rect l="txL" t="txT" r="txR" b="txB"/>
                <a:pathLst>
                  <a:path w="19" h="19">
                    <a:moveTo>
                      <a:pt x="0" y="8"/>
                    </a:moveTo>
                    <a:lnTo>
                      <a:pt x="12" y="19"/>
                    </a:lnTo>
                    <a:lnTo>
                      <a:pt x="19" y="8"/>
                    </a:lnTo>
                    <a:lnTo>
                      <a:pt x="1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29" name="Freeform 522"/>
              <p:cNvSpPr/>
              <p:nvPr/>
            </p:nvSpPr>
            <p:spPr>
              <a:xfrm>
                <a:off x="2633" y="2741"/>
                <a:ext cx="54" cy="55"/>
              </a:xfrm>
              <a:custGeom>
                <a:avLst/>
                <a:gdLst>
                  <a:gd name="txL" fmla="*/ 0 w 44"/>
                  <a:gd name="txT" fmla="*/ 0 h 45"/>
                  <a:gd name="txR" fmla="*/ 44 w 44"/>
                  <a:gd name="txB" fmla="*/ 45 h 45"/>
                </a:gdLst>
                <a:ahLst/>
                <a:cxnLst>
                  <a:cxn ang="0">
                    <a:pos x="0" y="0"/>
                  </a:cxn>
                  <a:cxn ang="0">
                    <a:pos x="33" y="133"/>
                  </a:cxn>
                  <a:cxn ang="0">
                    <a:pos x="81" y="149"/>
                  </a:cxn>
                  <a:cxn ang="0">
                    <a:pos x="119" y="108"/>
                  </a:cxn>
                  <a:cxn ang="0">
                    <a:pos x="131" y="123"/>
                  </a:cxn>
                  <a:cxn ang="0">
                    <a:pos x="150" y="16"/>
                  </a:cxn>
                  <a:cxn ang="0">
                    <a:pos x="133" y="11"/>
                  </a:cxn>
                  <a:cxn ang="0">
                    <a:pos x="59" y="24"/>
                  </a:cxn>
                  <a:cxn ang="0">
                    <a:pos x="0" y="0"/>
                  </a:cxn>
                </a:cxnLst>
                <a:rect l="txL" t="txT" r="txR" b="txB"/>
                <a:pathLst>
                  <a:path w="44" h="45">
                    <a:moveTo>
                      <a:pt x="0" y="0"/>
                    </a:moveTo>
                    <a:lnTo>
                      <a:pt x="10" y="40"/>
                    </a:lnTo>
                    <a:lnTo>
                      <a:pt x="24" y="45"/>
                    </a:lnTo>
                    <a:lnTo>
                      <a:pt x="34" y="32"/>
                    </a:lnTo>
                    <a:lnTo>
                      <a:pt x="38" y="38"/>
                    </a:lnTo>
                    <a:lnTo>
                      <a:pt x="44" y="5"/>
                    </a:lnTo>
                    <a:lnTo>
                      <a:pt x="39" y="3"/>
                    </a:lnTo>
                    <a:lnTo>
                      <a:pt x="1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0" name="Freeform 523"/>
              <p:cNvSpPr/>
              <p:nvPr/>
            </p:nvSpPr>
            <p:spPr>
              <a:xfrm>
                <a:off x="2633" y="2741"/>
                <a:ext cx="54" cy="55"/>
              </a:xfrm>
              <a:custGeom>
                <a:avLst/>
                <a:gdLst>
                  <a:gd name="txL" fmla="*/ 0 w 44"/>
                  <a:gd name="txT" fmla="*/ 0 h 45"/>
                  <a:gd name="txR" fmla="*/ 44 w 44"/>
                  <a:gd name="txB" fmla="*/ 45 h 45"/>
                </a:gdLst>
                <a:ahLst/>
                <a:cxnLst>
                  <a:cxn ang="0">
                    <a:pos x="0" y="0"/>
                  </a:cxn>
                  <a:cxn ang="0">
                    <a:pos x="33" y="133"/>
                  </a:cxn>
                  <a:cxn ang="0">
                    <a:pos x="81" y="149"/>
                  </a:cxn>
                  <a:cxn ang="0">
                    <a:pos x="119" y="108"/>
                  </a:cxn>
                  <a:cxn ang="0">
                    <a:pos x="131" y="123"/>
                  </a:cxn>
                  <a:cxn ang="0">
                    <a:pos x="150" y="16"/>
                  </a:cxn>
                  <a:cxn ang="0">
                    <a:pos x="133" y="11"/>
                  </a:cxn>
                  <a:cxn ang="0">
                    <a:pos x="59" y="24"/>
                  </a:cxn>
                  <a:cxn ang="0">
                    <a:pos x="0" y="0"/>
                  </a:cxn>
                </a:cxnLst>
                <a:rect l="txL" t="txT" r="txR" b="txB"/>
                <a:pathLst>
                  <a:path w="44" h="45">
                    <a:moveTo>
                      <a:pt x="0" y="0"/>
                    </a:moveTo>
                    <a:lnTo>
                      <a:pt x="10" y="40"/>
                    </a:lnTo>
                    <a:lnTo>
                      <a:pt x="24" y="45"/>
                    </a:lnTo>
                    <a:lnTo>
                      <a:pt x="34" y="32"/>
                    </a:lnTo>
                    <a:lnTo>
                      <a:pt x="38" y="38"/>
                    </a:lnTo>
                    <a:lnTo>
                      <a:pt x="44" y="5"/>
                    </a:lnTo>
                    <a:lnTo>
                      <a:pt x="39" y="3"/>
                    </a:lnTo>
                    <a:lnTo>
                      <a:pt x="17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1" name="Freeform 524"/>
              <p:cNvSpPr/>
              <p:nvPr/>
            </p:nvSpPr>
            <p:spPr>
              <a:xfrm>
                <a:off x="3063" y="2634"/>
                <a:ext cx="89" cy="125"/>
              </a:xfrm>
              <a:custGeom>
                <a:avLst/>
                <a:gdLst>
                  <a:gd name="txL" fmla="*/ 0 w 73"/>
                  <a:gd name="txT" fmla="*/ 0 h 102"/>
                  <a:gd name="txR" fmla="*/ 73 w 73"/>
                  <a:gd name="txB" fmla="*/ 102 h 102"/>
                </a:gdLst>
                <a:ahLst/>
                <a:cxnLst>
                  <a:cxn ang="0">
                    <a:pos x="40" y="234"/>
                  </a:cxn>
                  <a:cxn ang="0">
                    <a:pos x="94" y="267"/>
                  </a:cxn>
                  <a:cxn ang="0">
                    <a:pos x="88" y="333"/>
                  </a:cxn>
                  <a:cxn ang="0">
                    <a:pos x="101" y="346"/>
                  </a:cxn>
                  <a:cxn ang="0">
                    <a:pos x="123" y="333"/>
                  </a:cxn>
                  <a:cxn ang="0">
                    <a:pos x="182" y="222"/>
                  </a:cxn>
                  <a:cxn ang="0">
                    <a:pos x="216" y="221"/>
                  </a:cxn>
                  <a:cxn ang="0">
                    <a:pos x="233" y="194"/>
                  </a:cxn>
                  <a:cxn ang="0">
                    <a:pos x="241" y="148"/>
                  </a:cxn>
                  <a:cxn ang="0">
                    <a:pos x="222" y="137"/>
                  </a:cxn>
                  <a:cxn ang="0">
                    <a:pos x="184" y="168"/>
                  </a:cxn>
                  <a:cxn ang="0">
                    <a:pos x="138" y="148"/>
                  </a:cxn>
                  <a:cxn ang="0">
                    <a:pos x="123" y="107"/>
                  </a:cxn>
                  <a:cxn ang="0">
                    <a:pos x="107" y="94"/>
                  </a:cxn>
                  <a:cxn ang="0">
                    <a:pos x="115" y="123"/>
                  </a:cxn>
                  <a:cxn ang="0">
                    <a:pos x="88" y="120"/>
                  </a:cxn>
                  <a:cxn ang="0">
                    <a:pos x="61" y="40"/>
                  </a:cxn>
                  <a:cxn ang="0">
                    <a:pos x="0" y="0"/>
                  </a:cxn>
                  <a:cxn ang="0">
                    <a:pos x="61" y="108"/>
                  </a:cxn>
                  <a:cxn ang="0">
                    <a:pos x="88" y="120"/>
                  </a:cxn>
                  <a:cxn ang="0">
                    <a:pos x="74" y="211"/>
                  </a:cxn>
                  <a:cxn ang="0">
                    <a:pos x="40" y="234"/>
                  </a:cxn>
                </a:cxnLst>
                <a:rect l="txL" t="txT" r="txR" b="txB"/>
                <a:pathLst>
                  <a:path w="73" h="102">
                    <a:moveTo>
                      <a:pt x="12" y="69"/>
                    </a:moveTo>
                    <a:lnTo>
                      <a:pt x="29" y="78"/>
                    </a:lnTo>
                    <a:lnTo>
                      <a:pt x="26" y="99"/>
                    </a:lnTo>
                    <a:lnTo>
                      <a:pt x="31" y="102"/>
                    </a:lnTo>
                    <a:lnTo>
                      <a:pt x="38" y="99"/>
                    </a:lnTo>
                    <a:lnTo>
                      <a:pt x="55" y="66"/>
                    </a:lnTo>
                    <a:lnTo>
                      <a:pt x="66" y="65"/>
                    </a:lnTo>
                    <a:lnTo>
                      <a:pt x="71" y="57"/>
                    </a:lnTo>
                    <a:lnTo>
                      <a:pt x="73" y="44"/>
                    </a:lnTo>
                    <a:lnTo>
                      <a:pt x="67" y="40"/>
                    </a:lnTo>
                    <a:lnTo>
                      <a:pt x="57" y="49"/>
                    </a:lnTo>
                    <a:lnTo>
                      <a:pt x="42" y="44"/>
                    </a:lnTo>
                    <a:lnTo>
                      <a:pt x="38" y="31"/>
                    </a:lnTo>
                    <a:lnTo>
                      <a:pt x="32" y="28"/>
                    </a:lnTo>
                    <a:lnTo>
                      <a:pt x="35" y="37"/>
                    </a:lnTo>
                    <a:lnTo>
                      <a:pt x="26" y="35"/>
                    </a:lnTo>
                    <a:lnTo>
                      <a:pt x="19" y="12"/>
                    </a:lnTo>
                    <a:lnTo>
                      <a:pt x="0" y="0"/>
                    </a:lnTo>
                    <a:lnTo>
                      <a:pt x="19" y="32"/>
                    </a:lnTo>
                    <a:lnTo>
                      <a:pt x="26" y="35"/>
                    </a:lnTo>
                    <a:lnTo>
                      <a:pt x="23" y="62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2" name="Freeform 525"/>
              <p:cNvSpPr/>
              <p:nvPr/>
            </p:nvSpPr>
            <p:spPr>
              <a:xfrm>
                <a:off x="3063" y="2634"/>
                <a:ext cx="89" cy="125"/>
              </a:xfrm>
              <a:custGeom>
                <a:avLst/>
                <a:gdLst>
                  <a:gd name="txL" fmla="*/ 0 w 73"/>
                  <a:gd name="txT" fmla="*/ 0 h 102"/>
                  <a:gd name="txR" fmla="*/ 73 w 73"/>
                  <a:gd name="txB" fmla="*/ 102 h 102"/>
                </a:gdLst>
                <a:ahLst/>
                <a:cxnLst>
                  <a:cxn ang="0">
                    <a:pos x="40" y="234"/>
                  </a:cxn>
                  <a:cxn ang="0">
                    <a:pos x="94" y="267"/>
                  </a:cxn>
                  <a:cxn ang="0">
                    <a:pos x="88" y="333"/>
                  </a:cxn>
                  <a:cxn ang="0">
                    <a:pos x="101" y="346"/>
                  </a:cxn>
                  <a:cxn ang="0">
                    <a:pos x="123" y="333"/>
                  </a:cxn>
                  <a:cxn ang="0">
                    <a:pos x="182" y="222"/>
                  </a:cxn>
                  <a:cxn ang="0">
                    <a:pos x="216" y="221"/>
                  </a:cxn>
                  <a:cxn ang="0">
                    <a:pos x="233" y="194"/>
                  </a:cxn>
                  <a:cxn ang="0">
                    <a:pos x="241" y="148"/>
                  </a:cxn>
                  <a:cxn ang="0">
                    <a:pos x="222" y="137"/>
                  </a:cxn>
                  <a:cxn ang="0">
                    <a:pos x="184" y="168"/>
                  </a:cxn>
                  <a:cxn ang="0">
                    <a:pos x="138" y="148"/>
                  </a:cxn>
                  <a:cxn ang="0">
                    <a:pos x="123" y="107"/>
                  </a:cxn>
                  <a:cxn ang="0">
                    <a:pos x="107" y="94"/>
                  </a:cxn>
                  <a:cxn ang="0">
                    <a:pos x="115" y="123"/>
                  </a:cxn>
                  <a:cxn ang="0">
                    <a:pos x="88" y="120"/>
                  </a:cxn>
                  <a:cxn ang="0">
                    <a:pos x="61" y="40"/>
                  </a:cxn>
                  <a:cxn ang="0">
                    <a:pos x="0" y="0"/>
                  </a:cxn>
                  <a:cxn ang="0">
                    <a:pos x="61" y="108"/>
                  </a:cxn>
                  <a:cxn ang="0">
                    <a:pos x="88" y="120"/>
                  </a:cxn>
                  <a:cxn ang="0">
                    <a:pos x="74" y="211"/>
                  </a:cxn>
                  <a:cxn ang="0">
                    <a:pos x="40" y="234"/>
                  </a:cxn>
                </a:cxnLst>
                <a:rect l="txL" t="txT" r="txR" b="txB"/>
                <a:pathLst>
                  <a:path w="73" h="102">
                    <a:moveTo>
                      <a:pt x="12" y="69"/>
                    </a:moveTo>
                    <a:lnTo>
                      <a:pt x="29" y="78"/>
                    </a:lnTo>
                    <a:lnTo>
                      <a:pt x="26" y="99"/>
                    </a:lnTo>
                    <a:lnTo>
                      <a:pt x="31" y="102"/>
                    </a:lnTo>
                    <a:lnTo>
                      <a:pt x="38" y="99"/>
                    </a:lnTo>
                    <a:lnTo>
                      <a:pt x="55" y="66"/>
                    </a:lnTo>
                    <a:lnTo>
                      <a:pt x="66" y="65"/>
                    </a:lnTo>
                    <a:lnTo>
                      <a:pt x="71" y="57"/>
                    </a:lnTo>
                    <a:lnTo>
                      <a:pt x="73" y="44"/>
                    </a:lnTo>
                    <a:lnTo>
                      <a:pt x="67" y="40"/>
                    </a:lnTo>
                    <a:lnTo>
                      <a:pt x="57" y="49"/>
                    </a:lnTo>
                    <a:lnTo>
                      <a:pt x="42" y="44"/>
                    </a:lnTo>
                    <a:lnTo>
                      <a:pt x="38" y="31"/>
                    </a:lnTo>
                    <a:lnTo>
                      <a:pt x="32" y="28"/>
                    </a:lnTo>
                    <a:lnTo>
                      <a:pt x="35" y="37"/>
                    </a:lnTo>
                    <a:lnTo>
                      <a:pt x="26" y="35"/>
                    </a:lnTo>
                    <a:lnTo>
                      <a:pt x="19" y="12"/>
                    </a:lnTo>
                    <a:lnTo>
                      <a:pt x="0" y="0"/>
                    </a:lnTo>
                    <a:lnTo>
                      <a:pt x="19" y="32"/>
                    </a:lnTo>
                    <a:lnTo>
                      <a:pt x="26" y="35"/>
                    </a:lnTo>
                    <a:lnTo>
                      <a:pt x="23" y="62"/>
                    </a:lnTo>
                    <a:lnTo>
                      <a:pt x="12" y="6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3" name="Freeform 526"/>
              <p:cNvSpPr/>
              <p:nvPr/>
            </p:nvSpPr>
            <p:spPr>
              <a:xfrm>
                <a:off x="2968" y="2742"/>
                <a:ext cx="123" cy="116"/>
              </a:xfrm>
              <a:custGeom>
                <a:avLst/>
                <a:gdLst>
                  <a:gd name="txL" fmla="*/ 0 w 100"/>
                  <a:gd name="txT" fmla="*/ 0 h 95"/>
                  <a:gd name="txR" fmla="*/ 100 w 100"/>
                  <a:gd name="txB" fmla="*/ 95 h 95"/>
                </a:gdLst>
                <a:ahLst/>
                <a:cxnLst>
                  <a:cxn ang="0">
                    <a:pos x="0" y="271"/>
                  </a:cxn>
                  <a:cxn ang="0">
                    <a:pos x="11" y="288"/>
                  </a:cxn>
                  <a:cxn ang="0">
                    <a:pos x="48" y="288"/>
                  </a:cxn>
                  <a:cxn ang="0">
                    <a:pos x="111" y="315"/>
                  </a:cxn>
                  <a:cxn ang="0">
                    <a:pos x="160" y="295"/>
                  </a:cxn>
                  <a:cxn ang="0">
                    <a:pos x="197" y="254"/>
                  </a:cxn>
                  <a:cxn ang="0">
                    <a:pos x="218" y="183"/>
                  </a:cxn>
                  <a:cxn ang="0">
                    <a:pos x="261" y="160"/>
                  </a:cxn>
                  <a:cxn ang="0">
                    <a:pos x="285" y="160"/>
                  </a:cxn>
                  <a:cxn ang="0">
                    <a:pos x="272" y="131"/>
                  </a:cxn>
                  <a:cxn ang="0">
                    <a:pos x="347" y="60"/>
                  </a:cxn>
                  <a:cxn ang="0">
                    <a:pos x="347" y="29"/>
                  </a:cxn>
                  <a:cxn ang="0">
                    <a:pos x="330" y="27"/>
                  </a:cxn>
                  <a:cxn ang="0">
                    <a:pos x="321" y="13"/>
                  </a:cxn>
                  <a:cxn ang="0">
                    <a:pos x="296" y="29"/>
                  </a:cxn>
                  <a:cxn ang="0">
                    <a:pos x="285" y="13"/>
                  </a:cxn>
                  <a:cxn ang="0">
                    <a:pos x="268" y="0"/>
                  </a:cxn>
                  <a:cxn ang="0">
                    <a:pos x="250" y="13"/>
                  </a:cxn>
                  <a:cxn ang="0">
                    <a:pos x="241" y="48"/>
                  </a:cxn>
                  <a:cxn ang="0">
                    <a:pos x="221" y="60"/>
                  </a:cxn>
                  <a:cxn ang="0">
                    <a:pos x="199" y="100"/>
                  </a:cxn>
                  <a:cxn ang="0">
                    <a:pos x="79" y="175"/>
                  </a:cxn>
                  <a:cxn ang="0">
                    <a:pos x="0" y="271"/>
                  </a:cxn>
                </a:cxnLst>
                <a:rect l="txL" t="txT" r="txR" b="txB"/>
                <a:pathLst>
                  <a:path w="100" h="95">
                    <a:moveTo>
                      <a:pt x="0" y="82"/>
                    </a:moveTo>
                    <a:lnTo>
                      <a:pt x="3" y="87"/>
                    </a:lnTo>
                    <a:lnTo>
                      <a:pt x="14" y="87"/>
                    </a:lnTo>
                    <a:lnTo>
                      <a:pt x="32" y="95"/>
                    </a:lnTo>
                    <a:lnTo>
                      <a:pt x="46" y="89"/>
                    </a:lnTo>
                    <a:lnTo>
                      <a:pt x="57" y="76"/>
                    </a:lnTo>
                    <a:lnTo>
                      <a:pt x="63" y="56"/>
                    </a:lnTo>
                    <a:lnTo>
                      <a:pt x="76" y="48"/>
                    </a:lnTo>
                    <a:lnTo>
                      <a:pt x="83" y="48"/>
                    </a:lnTo>
                    <a:lnTo>
                      <a:pt x="79" y="39"/>
                    </a:lnTo>
                    <a:lnTo>
                      <a:pt x="100" y="18"/>
                    </a:lnTo>
                    <a:lnTo>
                      <a:pt x="100" y="9"/>
                    </a:lnTo>
                    <a:lnTo>
                      <a:pt x="95" y="8"/>
                    </a:lnTo>
                    <a:lnTo>
                      <a:pt x="93" y="4"/>
                    </a:lnTo>
                    <a:lnTo>
                      <a:pt x="85" y="9"/>
                    </a:lnTo>
                    <a:lnTo>
                      <a:pt x="83" y="4"/>
                    </a:lnTo>
                    <a:lnTo>
                      <a:pt x="77" y="0"/>
                    </a:lnTo>
                    <a:lnTo>
                      <a:pt x="72" y="4"/>
                    </a:lnTo>
                    <a:lnTo>
                      <a:pt x="69" y="14"/>
                    </a:lnTo>
                    <a:lnTo>
                      <a:pt x="64" y="18"/>
                    </a:lnTo>
                    <a:lnTo>
                      <a:pt x="58" y="30"/>
                    </a:lnTo>
                    <a:lnTo>
                      <a:pt x="23" y="5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4" name="Freeform 527"/>
              <p:cNvSpPr/>
              <p:nvPr/>
            </p:nvSpPr>
            <p:spPr>
              <a:xfrm>
                <a:off x="2968" y="2742"/>
                <a:ext cx="123" cy="116"/>
              </a:xfrm>
              <a:custGeom>
                <a:avLst/>
                <a:gdLst>
                  <a:gd name="txL" fmla="*/ 0 w 100"/>
                  <a:gd name="txT" fmla="*/ 0 h 95"/>
                  <a:gd name="txR" fmla="*/ 100 w 100"/>
                  <a:gd name="txB" fmla="*/ 95 h 95"/>
                </a:gdLst>
                <a:ahLst/>
                <a:cxnLst>
                  <a:cxn ang="0">
                    <a:pos x="0" y="271"/>
                  </a:cxn>
                  <a:cxn ang="0">
                    <a:pos x="11" y="288"/>
                  </a:cxn>
                  <a:cxn ang="0">
                    <a:pos x="48" y="288"/>
                  </a:cxn>
                  <a:cxn ang="0">
                    <a:pos x="111" y="315"/>
                  </a:cxn>
                  <a:cxn ang="0">
                    <a:pos x="160" y="295"/>
                  </a:cxn>
                  <a:cxn ang="0">
                    <a:pos x="197" y="254"/>
                  </a:cxn>
                  <a:cxn ang="0">
                    <a:pos x="218" y="183"/>
                  </a:cxn>
                  <a:cxn ang="0">
                    <a:pos x="261" y="160"/>
                  </a:cxn>
                  <a:cxn ang="0">
                    <a:pos x="285" y="160"/>
                  </a:cxn>
                  <a:cxn ang="0">
                    <a:pos x="272" y="131"/>
                  </a:cxn>
                  <a:cxn ang="0">
                    <a:pos x="347" y="60"/>
                  </a:cxn>
                  <a:cxn ang="0">
                    <a:pos x="347" y="29"/>
                  </a:cxn>
                  <a:cxn ang="0">
                    <a:pos x="330" y="27"/>
                  </a:cxn>
                  <a:cxn ang="0">
                    <a:pos x="321" y="13"/>
                  </a:cxn>
                  <a:cxn ang="0">
                    <a:pos x="296" y="29"/>
                  </a:cxn>
                  <a:cxn ang="0">
                    <a:pos x="285" y="13"/>
                  </a:cxn>
                  <a:cxn ang="0">
                    <a:pos x="268" y="0"/>
                  </a:cxn>
                  <a:cxn ang="0">
                    <a:pos x="250" y="13"/>
                  </a:cxn>
                  <a:cxn ang="0">
                    <a:pos x="241" y="48"/>
                  </a:cxn>
                  <a:cxn ang="0">
                    <a:pos x="221" y="60"/>
                  </a:cxn>
                  <a:cxn ang="0">
                    <a:pos x="199" y="100"/>
                  </a:cxn>
                  <a:cxn ang="0">
                    <a:pos x="79" y="175"/>
                  </a:cxn>
                  <a:cxn ang="0">
                    <a:pos x="0" y="271"/>
                  </a:cxn>
                </a:cxnLst>
                <a:rect l="txL" t="txT" r="txR" b="txB"/>
                <a:pathLst>
                  <a:path w="100" h="95">
                    <a:moveTo>
                      <a:pt x="0" y="82"/>
                    </a:moveTo>
                    <a:lnTo>
                      <a:pt x="3" y="87"/>
                    </a:lnTo>
                    <a:lnTo>
                      <a:pt x="14" y="87"/>
                    </a:lnTo>
                    <a:lnTo>
                      <a:pt x="32" y="95"/>
                    </a:lnTo>
                    <a:lnTo>
                      <a:pt x="46" y="89"/>
                    </a:lnTo>
                    <a:lnTo>
                      <a:pt x="57" y="76"/>
                    </a:lnTo>
                    <a:lnTo>
                      <a:pt x="63" y="56"/>
                    </a:lnTo>
                    <a:lnTo>
                      <a:pt x="76" y="48"/>
                    </a:lnTo>
                    <a:lnTo>
                      <a:pt x="83" y="48"/>
                    </a:lnTo>
                    <a:lnTo>
                      <a:pt x="79" y="39"/>
                    </a:lnTo>
                    <a:lnTo>
                      <a:pt x="100" y="18"/>
                    </a:lnTo>
                    <a:lnTo>
                      <a:pt x="100" y="9"/>
                    </a:lnTo>
                    <a:lnTo>
                      <a:pt x="95" y="8"/>
                    </a:lnTo>
                    <a:lnTo>
                      <a:pt x="93" y="4"/>
                    </a:lnTo>
                    <a:lnTo>
                      <a:pt x="85" y="9"/>
                    </a:lnTo>
                    <a:lnTo>
                      <a:pt x="83" y="4"/>
                    </a:lnTo>
                    <a:lnTo>
                      <a:pt x="77" y="0"/>
                    </a:lnTo>
                    <a:lnTo>
                      <a:pt x="72" y="4"/>
                    </a:lnTo>
                    <a:lnTo>
                      <a:pt x="69" y="14"/>
                    </a:lnTo>
                    <a:lnTo>
                      <a:pt x="64" y="18"/>
                    </a:lnTo>
                    <a:lnTo>
                      <a:pt x="58" y="30"/>
                    </a:lnTo>
                    <a:lnTo>
                      <a:pt x="23" y="53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5" name="Freeform 528"/>
              <p:cNvSpPr/>
              <p:nvPr/>
            </p:nvSpPr>
            <p:spPr>
              <a:xfrm>
                <a:off x="2984" y="2858"/>
                <a:ext cx="22" cy="23"/>
              </a:xfrm>
              <a:custGeom>
                <a:avLst/>
                <a:gdLst>
                  <a:gd name="txL" fmla="*/ 0 w 18"/>
                  <a:gd name="txT" fmla="*/ 0 h 19"/>
                  <a:gd name="txR" fmla="*/ 18 w 18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60" y="33"/>
                  </a:cxn>
                  <a:cxn ang="0">
                    <a:pos x="43" y="0"/>
                  </a:cxn>
                  <a:cxn ang="0">
                    <a:pos x="0" y="61"/>
                  </a:cxn>
                </a:cxnLst>
                <a:rect l="txL" t="txT" r="txR" b="txB"/>
                <a:pathLst>
                  <a:path w="18" h="19">
                    <a:moveTo>
                      <a:pt x="0" y="19"/>
                    </a:moveTo>
                    <a:lnTo>
                      <a:pt x="18" y="10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6" name="Freeform 529"/>
              <p:cNvSpPr/>
              <p:nvPr/>
            </p:nvSpPr>
            <p:spPr>
              <a:xfrm>
                <a:off x="2984" y="2858"/>
                <a:ext cx="22" cy="23"/>
              </a:xfrm>
              <a:custGeom>
                <a:avLst/>
                <a:gdLst>
                  <a:gd name="txL" fmla="*/ 0 w 18"/>
                  <a:gd name="txT" fmla="*/ 0 h 19"/>
                  <a:gd name="txR" fmla="*/ 18 w 18"/>
                  <a:gd name="txB" fmla="*/ 19 h 19"/>
                </a:gdLst>
                <a:ahLst/>
                <a:cxnLst>
                  <a:cxn ang="0">
                    <a:pos x="0" y="61"/>
                  </a:cxn>
                  <a:cxn ang="0">
                    <a:pos x="60" y="33"/>
                  </a:cxn>
                  <a:cxn ang="0">
                    <a:pos x="43" y="0"/>
                  </a:cxn>
                  <a:cxn ang="0">
                    <a:pos x="0" y="61"/>
                  </a:cxn>
                </a:cxnLst>
                <a:rect l="txL" t="txT" r="txR" b="txB"/>
                <a:pathLst>
                  <a:path w="18" h="19">
                    <a:moveTo>
                      <a:pt x="0" y="19"/>
                    </a:moveTo>
                    <a:lnTo>
                      <a:pt x="18" y="10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7" name="Freeform 530"/>
              <p:cNvSpPr/>
              <p:nvPr/>
            </p:nvSpPr>
            <p:spPr>
              <a:xfrm>
                <a:off x="1762" y="1706"/>
                <a:ext cx="51" cy="23"/>
              </a:xfrm>
              <a:custGeom>
                <a:avLst/>
                <a:gdLst>
                  <a:gd name="txL" fmla="*/ 0 w 42"/>
                  <a:gd name="txT" fmla="*/ 0 h 19"/>
                  <a:gd name="txR" fmla="*/ 42 w 42"/>
                  <a:gd name="txB" fmla="*/ 19 h 19"/>
                </a:gdLst>
                <a:ahLst/>
                <a:cxnLst>
                  <a:cxn ang="0">
                    <a:pos x="123" y="15"/>
                  </a:cxn>
                  <a:cxn ang="0">
                    <a:pos x="44" y="0"/>
                  </a:cxn>
                  <a:cxn ang="0">
                    <a:pos x="1" y="34"/>
                  </a:cxn>
                  <a:cxn ang="0">
                    <a:pos x="0" y="48"/>
                  </a:cxn>
                  <a:cxn ang="0">
                    <a:pos x="18" y="61"/>
                  </a:cxn>
                  <a:cxn ang="0">
                    <a:pos x="115" y="50"/>
                  </a:cxn>
                  <a:cxn ang="0">
                    <a:pos x="134" y="44"/>
                  </a:cxn>
                  <a:cxn ang="0">
                    <a:pos x="123" y="15"/>
                  </a:cxn>
                </a:cxnLst>
                <a:rect l="txL" t="txT" r="txR" b="txB"/>
                <a:pathLst>
                  <a:path w="42" h="19">
                    <a:moveTo>
                      <a:pt x="38" y="5"/>
                    </a:moveTo>
                    <a:lnTo>
                      <a:pt x="14" y="0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6" y="19"/>
                    </a:lnTo>
                    <a:lnTo>
                      <a:pt x="36" y="16"/>
                    </a:lnTo>
                    <a:lnTo>
                      <a:pt x="42" y="14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8" name="Freeform 531"/>
              <p:cNvSpPr/>
              <p:nvPr/>
            </p:nvSpPr>
            <p:spPr>
              <a:xfrm>
                <a:off x="1762" y="1706"/>
                <a:ext cx="51" cy="23"/>
              </a:xfrm>
              <a:custGeom>
                <a:avLst/>
                <a:gdLst>
                  <a:gd name="txL" fmla="*/ 0 w 42"/>
                  <a:gd name="txT" fmla="*/ 0 h 19"/>
                  <a:gd name="txR" fmla="*/ 42 w 42"/>
                  <a:gd name="txB" fmla="*/ 19 h 19"/>
                </a:gdLst>
                <a:ahLst/>
                <a:cxnLst>
                  <a:cxn ang="0">
                    <a:pos x="123" y="15"/>
                  </a:cxn>
                  <a:cxn ang="0">
                    <a:pos x="44" y="0"/>
                  </a:cxn>
                  <a:cxn ang="0">
                    <a:pos x="1" y="34"/>
                  </a:cxn>
                  <a:cxn ang="0">
                    <a:pos x="0" y="48"/>
                  </a:cxn>
                  <a:cxn ang="0">
                    <a:pos x="18" y="61"/>
                  </a:cxn>
                  <a:cxn ang="0">
                    <a:pos x="115" y="50"/>
                  </a:cxn>
                  <a:cxn ang="0">
                    <a:pos x="134" y="44"/>
                  </a:cxn>
                  <a:cxn ang="0">
                    <a:pos x="123" y="15"/>
                  </a:cxn>
                </a:cxnLst>
                <a:rect l="txL" t="txT" r="txR" b="txB"/>
                <a:pathLst>
                  <a:path w="42" h="19">
                    <a:moveTo>
                      <a:pt x="38" y="5"/>
                    </a:moveTo>
                    <a:lnTo>
                      <a:pt x="14" y="0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6" y="19"/>
                    </a:lnTo>
                    <a:lnTo>
                      <a:pt x="36" y="16"/>
                    </a:lnTo>
                    <a:lnTo>
                      <a:pt x="42" y="14"/>
                    </a:lnTo>
                    <a:lnTo>
                      <a:pt x="38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39" name="Freeform 532"/>
              <p:cNvSpPr/>
              <p:nvPr/>
            </p:nvSpPr>
            <p:spPr>
              <a:xfrm>
                <a:off x="1524" y="1230"/>
                <a:ext cx="951" cy="596"/>
              </a:xfrm>
              <a:custGeom>
                <a:avLst/>
                <a:gdLst>
                  <a:gd name="txL" fmla="*/ 0 w 776"/>
                  <a:gd name="txT" fmla="*/ 0 h 487"/>
                  <a:gd name="txR" fmla="*/ 776 w 776"/>
                  <a:gd name="txB" fmla="*/ 487 h 487"/>
                </a:gdLst>
                <a:ahLst/>
                <a:cxnLst>
                  <a:cxn ang="0">
                    <a:pos x="651" y="329"/>
                  </a:cxn>
                  <a:cxn ang="0">
                    <a:pos x="724" y="477"/>
                  </a:cxn>
                  <a:cxn ang="0">
                    <a:pos x="1167" y="613"/>
                  </a:cxn>
                  <a:cxn ang="0">
                    <a:pos x="1460" y="630"/>
                  </a:cxn>
                  <a:cxn ang="0">
                    <a:pos x="1647" y="564"/>
                  </a:cxn>
                  <a:cxn ang="0">
                    <a:pos x="1713" y="508"/>
                  </a:cxn>
                  <a:cxn ang="0">
                    <a:pos x="1958" y="403"/>
                  </a:cxn>
                  <a:cxn ang="0">
                    <a:pos x="1859" y="354"/>
                  </a:cxn>
                  <a:cxn ang="0">
                    <a:pos x="1837" y="213"/>
                  </a:cxn>
                  <a:cxn ang="0">
                    <a:pos x="1989" y="120"/>
                  </a:cxn>
                  <a:cxn ang="0">
                    <a:pos x="1989" y="62"/>
                  </a:cxn>
                  <a:cxn ang="0">
                    <a:pos x="2219" y="24"/>
                  </a:cxn>
                  <a:cxn ang="0">
                    <a:pos x="2382" y="242"/>
                  </a:cxn>
                  <a:cxn ang="0">
                    <a:pos x="2512" y="344"/>
                  </a:cxn>
                  <a:cxn ang="0">
                    <a:pos x="2549" y="493"/>
                  </a:cxn>
                  <a:cxn ang="0">
                    <a:pos x="2479" y="589"/>
                  </a:cxn>
                  <a:cxn ang="0">
                    <a:pos x="2378" y="650"/>
                  </a:cxn>
                  <a:cxn ang="0">
                    <a:pos x="2290" y="678"/>
                  </a:cxn>
                  <a:cxn ang="0">
                    <a:pos x="2143" y="770"/>
                  </a:cxn>
                  <a:cxn ang="0">
                    <a:pos x="2049" y="781"/>
                  </a:cxn>
                  <a:cxn ang="0">
                    <a:pos x="2043" y="711"/>
                  </a:cxn>
                  <a:cxn ang="0">
                    <a:pos x="1909" y="800"/>
                  </a:cxn>
                  <a:cxn ang="0">
                    <a:pos x="2031" y="869"/>
                  </a:cxn>
                  <a:cxn ang="0">
                    <a:pos x="2071" y="901"/>
                  </a:cxn>
                  <a:cxn ang="0">
                    <a:pos x="2009" y="1029"/>
                  </a:cxn>
                  <a:cxn ang="0">
                    <a:pos x="2043" y="1152"/>
                  </a:cxn>
                  <a:cxn ang="0">
                    <a:pos x="2080" y="1223"/>
                  </a:cxn>
                  <a:cxn ang="0">
                    <a:pos x="1989" y="1374"/>
                  </a:cxn>
                  <a:cxn ang="0">
                    <a:pos x="1934" y="1466"/>
                  </a:cxn>
                  <a:cxn ang="0">
                    <a:pos x="1838" y="1525"/>
                  </a:cxn>
                  <a:cxn ang="0">
                    <a:pos x="1717" y="1541"/>
                  </a:cxn>
                  <a:cxn ang="0">
                    <a:pos x="1688" y="1565"/>
                  </a:cxn>
                  <a:cxn ang="0">
                    <a:pos x="1559" y="1635"/>
                  </a:cxn>
                  <a:cxn ang="0">
                    <a:pos x="1483" y="1592"/>
                  </a:cxn>
                  <a:cxn ang="0">
                    <a:pos x="1364" y="1520"/>
                  </a:cxn>
                  <a:cxn ang="0">
                    <a:pos x="1233" y="1547"/>
                  </a:cxn>
                  <a:cxn ang="0">
                    <a:pos x="1186" y="1600"/>
                  </a:cxn>
                  <a:cxn ang="0">
                    <a:pos x="1108" y="1562"/>
                  </a:cxn>
                  <a:cxn ang="0">
                    <a:pos x="1083" y="1484"/>
                  </a:cxn>
                  <a:cxn ang="0">
                    <a:pos x="1051" y="1317"/>
                  </a:cxn>
                  <a:cxn ang="0">
                    <a:pos x="897" y="1263"/>
                  </a:cxn>
                  <a:cxn ang="0">
                    <a:pos x="661" y="1345"/>
                  </a:cxn>
                  <a:cxn ang="0">
                    <a:pos x="528" y="1317"/>
                  </a:cxn>
                  <a:cxn ang="0">
                    <a:pos x="419" y="1263"/>
                  </a:cxn>
                  <a:cxn ang="0">
                    <a:pos x="230" y="1186"/>
                  </a:cxn>
                  <a:cxn ang="0">
                    <a:pos x="252" y="1112"/>
                  </a:cxn>
                  <a:cxn ang="0">
                    <a:pos x="287" y="973"/>
                  </a:cxn>
                  <a:cxn ang="0">
                    <a:pos x="173" y="973"/>
                  </a:cxn>
                  <a:cxn ang="0">
                    <a:pos x="47" y="901"/>
                  </a:cxn>
                  <a:cxn ang="0">
                    <a:pos x="49" y="836"/>
                  </a:cxn>
                  <a:cxn ang="0">
                    <a:pos x="16" y="755"/>
                  </a:cxn>
                  <a:cxn ang="0">
                    <a:pos x="141" y="715"/>
                  </a:cxn>
                  <a:cxn ang="0">
                    <a:pos x="301" y="600"/>
                  </a:cxn>
                  <a:cxn ang="0">
                    <a:pos x="369" y="491"/>
                  </a:cxn>
                  <a:cxn ang="0">
                    <a:pos x="512" y="383"/>
                  </a:cxn>
                </a:cxnLst>
                <a:rect l="txL" t="txT" r="txR" b="txB"/>
                <a:pathLst>
                  <a:path w="776" h="487">
                    <a:moveTo>
                      <a:pt x="166" y="88"/>
                    </a:moveTo>
                    <a:lnTo>
                      <a:pt x="180" y="80"/>
                    </a:lnTo>
                    <a:lnTo>
                      <a:pt x="192" y="98"/>
                    </a:lnTo>
                    <a:lnTo>
                      <a:pt x="209" y="102"/>
                    </a:lnTo>
                    <a:lnTo>
                      <a:pt x="214" y="118"/>
                    </a:lnTo>
                    <a:lnTo>
                      <a:pt x="214" y="142"/>
                    </a:lnTo>
                    <a:lnTo>
                      <a:pt x="271" y="157"/>
                    </a:lnTo>
                    <a:lnTo>
                      <a:pt x="294" y="183"/>
                    </a:lnTo>
                    <a:lnTo>
                      <a:pt x="344" y="182"/>
                    </a:lnTo>
                    <a:lnTo>
                      <a:pt x="364" y="192"/>
                    </a:lnTo>
                    <a:lnTo>
                      <a:pt x="397" y="201"/>
                    </a:lnTo>
                    <a:lnTo>
                      <a:pt x="431" y="188"/>
                    </a:lnTo>
                    <a:lnTo>
                      <a:pt x="457" y="187"/>
                    </a:lnTo>
                    <a:lnTo>
                      <a:pt x="462" y="185"/>
                    </a:lnTo>
                    <a:lnTo>
                      <a:pt x="486" y="168"/>
                    </a:lnTo>
                    <a:lnTo>
                      <a:pt x="479" y="155"/>
                    </a:lnTo>
                    <a:lnTo>
                      <a:pt x="490" y="147"/>
                    </a:lnTo>
                    <a:lnTo>
                      <a:pt x="506" y="151"/>
                    </a:lnTo>
                    <a:lnTo>
                      <a:pt x="533" y="136"/>
                    </a:lnTo>
                    <a:lnTo>
                      <a:pt x="548" y="121"/>
                    </a:lnTo>
                    <a:lnTo>
                      <a:pt x="578" y="120"/>
                    </a:lnTo>
                    <a:lnTo>
                      <a:pt x="577" y="108"/>
                    </a:lnTo>
                    <a:lnTo>
                      <a:pt x="566" y="98"/>
                    </a:lnTo>
                    <a:lnTo>
                      <a:pt x="548" y="105"/>
                    </a:lnTo>
                    <a:lnTo>
                      <a:pt x="534" y="104"/>
                    </a:lnTo>
                    <a:lnTo>
                      <a:pt x="534" y="76"/>
                    </a:lnTo>
                    <a:lnTo>
                      <a:pt x="542" y="64"/>
                    </a:lnTo>
                    <a:lnTo>
                      <a:pt x="561" y="71"/>
                    </a:lnTo>
                    <a:lnTo>
                      <a:pt x="578" y="61"/>
                    </a:lnTo>
                    <a:lnTo>
                      <a:pt x="587" y="35"/>
                    </a:lnTo>
                    <a:lnTo>
                      <a:pt x="594" y="30"/>
                    </a:lnTo>
                    <a:lnTo>
                      <a:pt x="595" y="19"/>
                    </a:lnTo>
                    <a:lnTo>
                      <a:pt x="587" y="19"/>
                    </a:lnTo>
                    <a:lnTo>
                      <a:pt x="600" y="5"/>
                    </a:lnTo>
                    <a:lnTo>
                      <a:pt x="630" y="0"/>
                    </a:lnTo>
                    <a:lnTo>
                      <a:pt x="655" y="7"/>
                    </a:lnTo>
                    <a:lnTo>
                      <a:pt x="668" y="21"/>
                    </a:lnTo>
                    <a:lnTo>
                      <a:pt x="683" y="71"/>
                    </a:lnTo>
                    <a:lnTo>
                      <a:pt x="703" y="72"/>
                    </a:lnTo>
                    <a:lnTo>
                      <a:pt x="724" y="84"/>
                    </a:lnTo>
                    <a:lnTo>
                      <a:pt x="727" y="103"/>
                    </a:lnTo>
                    <a:lnTo>
                      <a:pt x="742" y="103"/>
                    </a:lnTo>
                    <a:lnTo>
                      <a:pt x="776" y="89"/>
                    </a:lnTo>
                    <a:lnTo>
                      <a:pt x="775" y="105"/>
                    </a:lnTo>
                    <a:lnTo>
                      <a:pt x="752" y="147"/>
                    </a:lnTo>
                    <a:lnTo>
                      <a:pt x="739" y="146"/>
                    </a:lnTo>
                    <a:lnTo>
                      <a:pt x="727" y="154"/>
                    </a:lnTo>
                    <a:lnTo>
                      <a:pt x="732" y="175"/>
                    </a:lnTo>
                    <a:lnTo>
                      <a:pt x="725" y="187"/>
                    </a:lnTo>
                    <a:lnTo>
                      <a:pt x="716" y="183"/>
                    </a:lnTo>
                    <a:lnTo>
                      <a:pt x="702" y="194"/>
                    </a:lnTo>
                    <a:lnTo>
                      <a:pt x="693" y="195"/>
                    </a:lnTo>
                    <a:lnTo>
                      <a:pt x="688" y="205"/>
                    </a:lnTo>
                    <a:lnTo>
                      <a:pt x="676" y="202"/>
                    </a:lnTo>
                    <a:lnTo>
                      <a:pt x="644" y="227"/>
                    </a:lnTo>
                    <a:lnTo>
                      <a:pt x="644" y="228"/>
                    </a:lnTo>
                    <a:lnTo>
                      <a:pt x="632" y="229"/>
                    </a:lnTo>
                    <a:lnTo>
                      <a:pt x="602" y="244"/>
                    </a:lnTo>
                    <a:lnTo>
                      <a:pt x="609" y="238"/>
                    </a:lnTo>
                    <a:lnTo>
                      <a:pt x="605" y="232"/>
                    </a:lnTo>
                    <a:lnTo>
                      <a:pt x="616" y="220"/>
                    </a:lnTo>
                    <a:lnTo>
                      <a:pt x="611" y="213"/>
                    </a:lnTo>
                    <a:lnTo>
                      <a:pt x="603" y="212"/>
                    </a:lnTo>
                    <a:lnTo>
                      <a:pt x="581" y="229"/>
                    </a:lnTo>
                    <a:lnTo>
                      <a:pt x="574" y="238"/>
                    </a:lnTo>
                    <a:lnTo>
                      <a:pt x="563" y="238"/>
                    </a:lnTo>
                    <a:lnTo>
                      <a:pt x="557" y="246"/>
                    </a:lnTo>
                    <a:lnTo>
                      <a:pt x="579" y="267"/>
                    </a:lnTo>
                    <a:lnTo>
                      <a:pt x="599" y="258"/>
                    </a:lnTo>
                    <a:lnTo>
                      <a:pt x="620" y="265"/>
                    </a:lnTo>
                    <a:lnTo>
                      <a:pt x="618" y="272"/>
                    </a:lnTo>
                    <a:lnTo>
                      <a:pt x="611" y="268"/>
                    </a:lnTo>
                    <a:lnTo>
                      <a:pt x="599" y="276"/>
                    </a:lnTo>
                    <a:lnTo>
                      <a:pt x="578" y="298"/>
                    </a:lnTo>
                    <a:lnTo>
                      <a:pt x="592" y="306"/>
                    </a:lnTo>
                    <a:lnTo>
                      <a:pt x="600" y="331"/>
                    </a:lnTo>
                    <a:lnTo>
                      <a:pt x="611" y="342"/>
                    </a:lnTo>
                    <a:lnTo>
                      <a:pt x="603" y="342"/>
                    </a:lnTo>
                    <a:lnTo>
                      <a:pt x="611" y="353"/>
                    </a:lnTo>
                    <a:lnTo>
                      <a:pt x="593" y="361"/>
                    </a:lnTo>
                    <a:lnTo>
                      <a:pt x="614" y="364"/>
                    </a:lnTo>
                    <a:lnTo>
                      <a:pt x="606" y="389"/>
                    </a:lnTo>
                    <a:lnTo>
                      <a:pt x="602" y="389"/>
                    </a:lnTo>
                    <a:lnTo>
                      <a:pt x="587" y="409"/>
                    </a:lnTo>
                    <a:lnTo>
                      <a:pt x="583" y="407"/>
                    </a:lnTo>
                    <a:lnTo>
                      <a:pt x="583" y="417"/>
                    </a:lnTo>
                    <a:lnTo>
                      <a:pt x="571" y="436"/>
                    </a:lnTo>
                    <a:lnTo>
                      <a:pt x="564" y="436"/>
                    </a:lnTo>
                    <a:lnTo>
                      <a:pt x="564" y="439"/>
                    </a:lnTo>
                    <a:lnTo>
                      <a:pt x="543" y="454"/>
                    </a:lnTo>
                    <a:lnTo>
                      <a:pt x="518" y="458"/>
                    </a:lnTo>
                    <a:lnTo>
                      <a:pt x="514" y="465"/>
                    </a:lnTo>
                    <a:lnTo>
                      <a:pt x="507" y="458"/>
                    </a:lnTo>
                    <a:lnTo>
                      <a:pt x="505" y="465"/>
                    </a:lnTo>
                    <a:lnTo>
                      <a:pt x="500" y="461"/>
                    </a:lnTo>
                    <a:lnTo>
                      <a:pt x="498" y="466"/>
                    </a:lnTo>
                    <a:lnTo>
                      <a:pt x="468" y="476"/>
                    </a:lnTo>
                    <a:lnTo>
                      <a:pt x="464" y="487"/>
                    </a:lnTo>
                    <a:lnTo>
                      <a:pt x="460" y="487"/>
                    </a:lnTo>
                    <a:lnTo>
                      <a:pt x="457" y="474"/>
                    </a:lnTo>
                    <a:lnTo>
                      <a:pt x="441" y="471"/>
                    </a:lnTo>
                    <a:lnTo>
                      <a:pt x="437" y="474"/>
                    </a:lnTo>
                    <a:lnTo>
                      <a:pt x="422" y="469"/>
                    </a:lnTo>
                    <a:lnTo>
                      <a:pt x="417" y="457"/>
                    </a:lnTo>
                    <a:lnTo>
                      <a:pt x="403" y="452"/>
                    </a:lnTo>
                    <a:lnTo>
                      <a:pt x="374" y="460"/>
                    </a:lnTo>
                    <a:lnTo>
                      <a:pt x="365" y="458"/>
                    </a:lnTo>
                    <a:lnTo>
                      <a:pt x="364" y="461"/>
                    </a:lnTo>
                    <a:lnTo>
                      <a:pt x="356" y="460"/>
                    </a:lnTo>
                    <a:lnTo>
                      <a:pt x="356" y="474"/>
                    </a:lnTo>
                    <a:lnTo>
                      <a:pt x="350" y="476"/>
                    </a:lnTo>
                    <a:lnTo>
                      <a:pt x="349" y="471"/>
                    </a:lnTo>
                    <a:lnTo>
                      <a:pt x="337" y="473"/>
                    </a:lnTo>
                    <a:lnTo>
                      <a:pt x="327" y="465"/>
                    </a:lnTo>
                    <a:lnTo>
                      <a:pt x="327" y="456"/>
                    </a:lnTo>
                    <a:lnTo>
                      <a:pt x="321" y="451"/>
                    </a:lnTo>
                    <a:lnTo>
                      <a:pt x="320" y="442"/>
                    </a:lnTo>
                    <a:lnTo>
                      <a:pt x="305" y="445"/>
                    </a:lnTo>
                    <a:lnTo>
                      <a:pt x="317" y="409"/>
                    </a:lnTo>
                    <a:lnTo>
                      <a:pt x="310" y="392"/>
                    </a:lnTo>
                    <a:lnTo>
                      <a:pt x="301" y="390"/>
                    </a:lnTo>
                    <a:lnTo>
                      <a:pt x="280" y="372"/>
                    </a:lnTo>
                    <a:lnTo>
                      <a:pt x="264" y="376"/>
                    </a:lnTo>
                    <a:lnTo>
                      <a:pt x="231" y="394"/>
                    </a:lnTo>
                    <a:lnTo>
                      <a:pt x="206" y="389"/>
                    </a:lnTo>
                    <a:lnTo>
                      <a:pt x="195" y="400"/>
                    </a:lnTo>
                    <a:lnTo>
                      <a:pt x="190" y="390"/>
                    </a:lnTo>
                    <a:lnTo>
                      <a:pt x="182" y="393"/>
                    </a:lnTo>
                    <a:lnTo>
                      <a:pt x="156" y="392"/>
                    </a:lnTo>
                    <a:lnTo>
                      <a:pt x="136" y="382"/>
                    </a:lnTo>
                    <a:lnTo>
                      <a:pt x="132" y="376"/>
                    </a:lnTo>
                    <a:lnTo>
                      <a:pt x="124" y="376"/>
                    </a:lnTo>
                    <a:lnTo>
                      <a:pt x="110" y="363"/>
                    </a:lnTo>
                    <a:lnTo>
                      <a:pt x="93" y="362"/>
                    </a:lnTo>
                    <a:lnTo>
                      <a:pt x="68" y="353"/>
                    </a:lnTo>
                    <a:lnTo>
                      <a:pt x="61" y="334"/>
                    </a:lnTo>
                    <a:lnTo>
                      <a:pt x="61" y="331"/>
                    </a:lnTo>
                    <a:lnTo>
                      <a:pt x="74" y="331"/>
                    </a:lnTo>
                    <a:lnTo>
                      <a:pt x="68" y="315"/>
                    </a:lnTo>
                    <a:lnTo>
                      <a:pt x="81" y="302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2" y="283"/>
                    </a:lnTo>
                    <a:lnTo>
                      <a:pt x="51" y="290"/>
                    </a:lnTo>
                    <a:lnTo>
                      <a:pt x="33" y="286"/>
                    </a:lnTo>
                    <a:lnTo>
                      <a:pt x="26" y="273"/>
                    </a:lnTo>
                    <a:lnTo>
                      <a:pt x="13" y="268"/>
                    </a:lnTo>
                    <a:lnTo>
                      <a:pt x="11" y="266"/>
                    </a:lnTo>
                    <a:lnTo>
                      <a:pt x="14" y="265"/>
                    </a:lnTo>
                    <a:lnTo>
                      <a:pt x="15" y="249"/>
                    </a:lnTo>
                    <a:lnTo>
                      <a:pt x="4" y="249"/>
                    </a:lnTo>
                    <a:lnTo>
                      <a:pt x="0" y="243"/>
                    </a:lnTo>
                    <a:lnTo>
                      <a:pt x="5" y="225"/>
                    </a:lnTo>
                    <a:lnTo>
                      <a:pt x="15" y="219"/>
                    </a:lnTo>
                    <a:lnTo>
                      <a:pt x="37" y="219"/>
                    </a:lnTo>
                    <a:lnTo>
                      <a:pt x="42" y="213"/>
                    </a:lnTo>
                    <a:lnTo>
                      <a:pt x="56" y="210"/>
                    </a:lnTo>
                    <a:lnTo>
                      <a:pt x="81" y="195"/>
                    </a:lnTo>
                    <a:lnTo>
                      <a:pt x="89" y="178"/>
                    </a:lnTo>
                    <a:lnTo>
                      <a:pt x="81" y="153"/>
                    </a:lnTo>
                    <a:lnTo>
                      <a:pt x="87" y="147"/>
                    </a:lnTo>
                    <a:lnTo>
                      <a:pt x="109" y="146"/>
                    </a:lnTo>
                    <a:lnTo>
                      <a:pt x="118" y="112"/>
                    </a:lnTo>
                    <a:lnTo>
                      <a:pt x="143" y="117"/>
                    </a:lnTo>
                    <a:lnTo>
                      <a:pt x="151" y="114"/>
                    </a:lnTo>
                    <a:lnTo>
                      <a:pt x="155" y="91"/>
                    </a:lnTo>
                    <a:lnTo>
                      <a:pt x="166" y="8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0" name="Freeform 533"/>
              <p:cNvSpPr/>
              <p:nvPr/>
            </p:nvSpPr>
            <p:spPr>
              <a:xfrm>
                <a:off x="1524" y="1230"/>
                <a:ext cx="951" cy="596"/>
              </a:xfrm>
              <a:custGeom>
                <a:avLst/>
                <a:gdLst>
                  <a:gd name="txL" fmla="*/ 0 w 776"/>
                  <a:gd name="txT" fmla="*/ 0 h 487"/>
                  <a:gd name="txR" fmla="*/ 776 w 776"/>
                  <a:gd name="txB" fmla="*/ 487 h 487"/>
                </a:gdLst>
                <a:ahLst/>
                <a:cxnLst>
                  <a:cxn ang="0">
                    <a:pos x="651" y="329"/>
                  </a:cxn>
                  <a:cxn ang="0">
                    <a:pos x="724" y="477"/>
                  </a:cxn>
                  <a:cxn ang="0">
                    <a:pos x="1167" y="613"/>
                  </a:cxn>
                  <a:cxn ang="0">
                    <a:pos x="1460" y="630"/>
                  </a:cxn>
                  <a:cxn ang="0">
                    <a:pos x="1647" y="564"/>
                  </a:cxn>
                  <a:cxn ang="0">
                    <a:pos x="1713" y="508"/>
                  </a:cxn>
                  <a:cxn ang="0">
                    <a:pos x="1958" y="403"/>
                  </a:cxn>
                  <a:cxn ang="0">
                    <a:pos x="1859" y="354"/>
                  </a:cxn>
                  <a:cxn ang="0">
                    <a:pos x="1837" y="213"/>
                  </a:cxn>
                  <a:cxn ang="0">
                    <a:pos x="1989" y="120"/>
                  </a:cxn>
                  <a:cxn ang="0">
                    <a:pos x="1989" y="62"/>
                  </a:cxn>
                  <a:cxn ang="0">
                    <a:pos x="2219" y="24"/>
                  </a:cxn>
                  <a:cxn ang="0">
                    <a:pos x="2382" y="242"/>
                  </a:cxn>
                  <a:cxn ang="0">
                    <a:pos x="2512" y="344"/>
                  </a:cxn>
                  <a:cxn ang="0">
                    <a:pos x="2549" y="493"/>
                  </a:cxn>
                  <a:cxn ang="0">
                    <a:pos x="2479" y="589"/>
                  </a:cxn>
                  <a:cxn ang="0">
                    <a:pos x="2378" y="650"/>
                  </a:cxn>
                  <a:cxn ang="0">
                    <a:pos x="2290" y="678"/>
                  </a:cxn>
                  <a:cxn ang="0">
                    <a:pos x="2143" y="770"/>
                  </a:cxn>
                  <a:cxn ang="0">
                    <a:pos x="2049" y="781"/>
                  </a:cxn>
                  <a:cxn ang="0">
                    <a:pos x="2043" y="711"/>
                  </a:cxn>
                  <a:cxn ang="0">
                    <a:pos x="1909" y="800"/>
                  </a:cxn>
                  <a:cxn ang="0">
                    <a:pos x="2031" y="869"/>
                  </a:cxn>
                  <a:cxn ang="0">
                    <a:pos x="2071" y="901"/>
                  </a:cxn>
                  <a:cxn ang="0">
                    <a:pos x="2009" y="1029"/>
                  </a:cxn>
                  <a:cxn ang="0">
                    <a:pos x="2043" y="1152"/>
                  </a:cxn>
                  <a:cxn ang="0">
                    <a:pos x="2080" y="1223"/>
                  </a:cxn>
                  <a:cxn ang="0">
                    <a:pos x="1989" y="1374"/>
                  </a:cxn>
                  <a:cxn ang="0">
                    <a:pos x="1934" y="1466"/>
                  </a:cxn>
                  <a:cxn ang="0">
                    <a:pos x="1838" y="1525"/>
                  </a:cxn>
                  <a:cxn ang="0">
                    <a:pos x="1717" y="1541"/>
                  </a:cxn>
                  <a:cxn ang="0">
                    <a:pos x="1688" y="1565"/>
                  </a:cxn>
                  <a:cxn ang="0">
                    <a:pos x="1559" y="1635"/>
                  </a:cxn>
                  <a:cxn ang="0">
                    <a:pos x="1483" y="1592"/>
                  </a:cxn>
                  <a:cxn ang="0">
                    <a:pos x="1364" y="1520"/>
                  </a:cxn>
                  <a:cxn ang="0">
                    <a:pos x="1233" y="1547"/>
                  </a:cxn>
                  <a:cxn ang="0">
                    <a:pos x="1186" y="1600"/>
                  </a:cxn>
                  <a:cxn ang="0">
                    <a:pos x="1108" y="1562"/>
                  </a:cxn>
                  <a:cxn ang="0">
                    <a:pos x="1083" y="1484"/>
                  </a:cxn>
                  <a:cxn ang="0">
                    <a:pos x="1051" y="1317"/>
                  </a:cxn>
                  <a:cxn ang="0">
                    <a:pos x="897" y="1263"/>
                  </a:cxn>
                  <a:cxn ang="0">
                    <a:pos x="661" y="1345"/>
                  </a:cxn>
                  <a:cxn ang="0">
                    <a:pos x="528" y="1317"/>
                  </a:cxn>
                  <a:cxn ang="0">
                    <a:pos x="419" y="1263"/>
                  </a:cxn>
                  <a:cxn ang="0">
                    <a:pos x="230" y="1186"/>
                  </a:cxn>
                  <a:cxn ang="0">
                    <a:pos x="252" y="1112"/>
                  </a:cxn>
                  <a:cxn ang="0">
                    <a:pos x="287" y="973"/>
                  </a:cxn>
                  <a:cxn ang="0">
                    <a:pos x="173" y="973"/>
                  </a:cxn>
                  <a:cxn ang="0">
                    <a:pos x="47" y="901"/>
                  </a:cxn>
                  <a:cxn ang="0">
                    <a:pos x="49" y="836"/>
                  </a:cxn>
                  <a:cxn ang="0">
                    <a:pos x="16" y="755"/>
                  </a:cxn>
                  <a:cxn ang="0">
                    <a:pos x="141" y="715"/>
                  </a:cxn>
                  <a:cxn ang="0">
                    <a:pos x="301" y="600"/>
                  </a:cxn>
                  <a:cxn ang="0">
                    <a:pos x="369" y="491"/>
                  </a:cxn>
                  <a:cxn ang="0">
                    <a:pos x="512" y="383"/>
                  </a:cxn>
                </a:cxnLst>
                <a:rect l="txL" t="txT" r="txR" b="txB"/>
                <a:pathLst>
                  <a:path w="776" h="487">
                    <a:moveTo>
                      <a:pt x="166" y="88"/>
                    </a:moveTo>
                    <a:lnTo>
                      <a:pt x="180" y="80"/>
                    </a:lnTo>
                    <a:lnTo>
                      <a:pt x="192" y="98"/>
                    </a:lnTo>
                    <a:lnTo>
                      <a:pt x="209" y="102"/>
                    </a:lnTo>
                    <a:lnTo>
                      <a:pt x="214" y="118"/>
                    </a:lnTo>
                    <a:lnTo>
                      <a:pt x="214" y="142"/>
                    </a:lnTo>
                    <a:lnTo>
                      <a:pt x="271" y="157"/>
                    </a:lnTo>
                    <a:lnTo>
                      <a:pt x="294" y="183"/>
                    </a:lnTo>
                    <a:lnTo>
                      <a:pt x="344" y="182"/>
                    </a:lnTo>
                    <a:lnTo>
                      <a:pt x="364" y="192"/>
                    </a:lnTo>
                    <a:lnTo>
                      <a:pt x="397" y="201"/>
                    </a:lnTo>
                    <a:lnTo>
                      <a:pt x="431" y="188"/>
                    </a:lnTo>
                    <a:lnTo>
                      <a:pt x="457" y="187"/>
                    </a:lnTo>
                    <a:lnTo>
                      <a:pt x="462" y="185"/>
                    </a:lnTo>
                    <a:lnTo>
                      <a:pt x="486" y="168"/>
                    </a:lnTo>
                    <a:lnTo>
                      <a:pt x="479" y="155"/>
                    </a:lnTo>
                    <a:lnTo>
                      <a:pt x="490" y="147"/>
                    </a:lnTo>
                    <a:lnTo>
                      <a:pt x="506" y="151"/>
                    </a:lnTo>
                    <a:lnTo>
                      <a:pt x="533" y="136"/>
                    </a:lnTo>
                    <a:lnTo>
                      <a:pt x="548" y="121"/>
                    </a:lnTo>
                    <a:lnTo>
                      <a:pt x="578" y="120"/>
                    </a:lnTo>
                    <a:lnTo>
                      <a:pt x="577" y="108"/>
                    </a:lnTo>
                    <a:lnTo>
                      <a:pt x="566" y="98"/>
                    </a:lnTo>
                    <a:lnTo>
                      <a:pt x="548" y="105"/>
                    </a:lnTo>
                    <a:lnTo>
                      <a:pt x="534" y="104"/>
                    </a:lnTo>
                    <a:lnTo>
                      <a:pt x="534" y="76"/>
                    </a:lnTo>
                    <a:lnTo>
                      <a:pt x="542" y="64"/>
                    </a:lnTo>
                    <a:lnTo>
                      <a:pt x="561" y="71"/>
                    </a:lnTo>
                    <a:lnTo>
                      <a:pt x="578" y="61"/>
                    </a:lnTo>
                    <a:lnTo>
                      <a:pt x="587" y="35"/>
                    </a:lnTo>
                    <a:lnTo>
                      <a:pt x="594" y="30"/>
                    </a:lnTo>
                    <a:lnTo>
                      <a:pt x="595" y="19"/>
                    </a:lnTo>
                    <a:lnTo>
                      <a:pt x="587" y="19"/>
                    </a:lnTo>
                    <a:lnTo>
                      <a:pt x="600" y="5"/>
                    </a:lnTo>
                    <a:lnTo>
                      <a:pt x="630" y="0"/>
                    </a:lnTo>
                    <a:lnTo>
                      <a:pt x="655" y="7"/>
                    </a:lnTo>
                    <a:lnTo>
                      <a:pt x="668" y="21"/>
                    </a:lnTo>
                    <a:lnTo>
                      <a:pt x="683" y="71"/>
                    </a:lnTo>
                    <a:lnTo>
                      <a:pt x="703" y="72"/>
                    </a:lnTo>
                    <a:lnTo>
                      <a:pt x="724" y="84"/>
                    </a:lnTo>
                    <a:lnTo>
                      <a:pt x="727" y="103"/>
                    </a:lnTo>
                    <a:lnTo>
                      <a:pt x="742" y="103"/>
                    </a:lnTo>
                    <a:lnTo>
                      <a:pt x="776" y="89"/>
                    </a:lnTo>
                    <a:lnTo>
                      <a:pt x="775" y="105"/>
                    </a:lnTo>
                    <a:lnTo>
                      <a:pt x="752" y="147"/>
                    </a:lnTo>
                    <a:lnTo>
                      <a:pt x="739" y="146"/>
                    </a:lnTo>
                    <a:lnTo>
                      <a:pt x="727" y="154"/>
                    </a:lnTo>
                    <a:lnTo>
                      <a:pt x="732" y="175"/>
                    </a:lnTo>
                    <a:lnTo>
                      <a:pt x="725" y="187"/>
                    </a:lnTo>
                    <a:lnTo>
                      <a:pt x="716" y="183"/>
                    </a:lnTo>
                    <a:lnTo>
                      <a:pt x="702" y="194"/>
                    </a:lnTo>
                    <a:lnTo>
                      <a:pt x="693" y="195"/>
                    </a:lnTo>
                    <a:lnTo>
                      <a:pt x="688" y="205"/>
                    </a:lnTo>
                    <a:lnTo>
                      <a:pt x="676" y="202"/>
                    </a:lnTo>
                    <a:lnTo>
                      <a:pt x="644" y="227"/>
                    </a:lnTo>
                    <a:lnTo>
                      <a:pt x="644" y="228"/>
                    </a:lnTo>
                    <a:lnTo>
                      <a:pt x="632" y="229"/>
                    </a:lnTo>
                    <a:lnTo>
                      <a:pt x="602" y="244"/>
                    </a:lnTo>
                    <a:lnTo>
                      <a:pt x="609" y="238"/>
                    </a:lnTo>
                    <a:lnTo>
                      <a:pt x="605" y="232"/>
                    </a:lnTo>
                    <a:lnTo>
                      <a:pt x="616" y="220"/>
                    </a:lnTo>
                    <a:lnTo>
                      <a:pt x="611" y="213"/>
                    </a:lnTo>
                    <a:lnTo>
                      <a:pt x="603" y="212"/>
                    </a:lnTo>
                    <a:lnTo>
                      <a:pt x="581" y="229"/>
                    </a:lnTo>
                    <a:lnTo>
                      <a:pt x="574" y="238"/>
                    </a:lnTo>
                    <a:lnTo>
                      <a:pt x="563" y="238"/>
                    </a:lnTo>
                    <a:lnTo>
                      <a:pt x="557" y="246"/>
                    </a:lnTo>
                    <a:lnTo>
                      <a:pt x="579" y="267"/>
                    </a:lnTo>
                    <a:lnTo>
                      <a:pt x="599" y="258"/>
                    </a:lnTo>
                    <a:lnTo>
                      <a:pt x="620" y="265"/>
                    </a:lnTo>
                    <a:lnTo>
                      <a:pt x="618" y="272"/>
                    </a:lnTo>
                    <a:lnTo>
                      <a:pt x="611" y="268"/>
                    </a:lnTo>
                    <a:lnTo>
                      <a:pt x="599" y="276"/>
                    </a:lnTo>
                    <a:lnTo>
                      <a:pt x="578" y="298"/>
                    </a:lnTo>
                    <a:lnTo>
                      <a:pt x="592" y="306"/>
                    </a:lnTo>
                    <a:lnTo>
                      <a:pt x="600" y="331"/>
                    </a:lnTo>
                    <a:lnTo>
                      <a:pt x="611" y="342"/>
                    </a:lnTo>
                    <a:lnTo>
                      <a:pt x="603" y="342"/>
                    </a:lnTo>
                    <a:lnTo>
                      <a:pt x="611" y="353"/>
                    </a:lnTo>
                    <a:lnTo>
                      <a:pt x="593" y="361"/>
                    </a:lnTo>
                    <a:lnTo>
                      <a:pt x="614" y="364"/>
                    </a:lnTo>
                    <a:lnTo>
                      <a:pt x="606" y="389"/>
                    </a:lnTo>
                    <a:lnTo>
                      <a:pt x="602" y="389"/>
                    </a:lnTo>
                    <a:lnTo>
                      <a:pt x="587" y="409"/>
                    </a:lnTo>
                    <a:lnTo>
                      <a:pt x="583" y="407"/>
                    </a:lnTo>
                    <a:lnTo>
                      <a:pt x="583" y="417"/>
                    </a:lnTo>
                    <a:lnTo>
                      <a:pt x="571" y="436"/>
                    </a:lnTo>
                    <a:lnTo>
                      <a:pt x="564" y="436"/>
                    </a:lnTo>
                    <a:lnTo>
                      <a:pt x="564" y="439"/>
                    </a:lnTo>
                    <a:lnTo>
                      <a:pt x="543" y="454"/>
                    </a:lnTo>
                    <a:lnTo>
                      <a:pt x="518" y="458"/>
                    </a:lnTo>
                    <a:lnTo>
                      <a:pt x="514" y="465"/>
                    </a:lnTo>
                    <a:lnTo>
                      <a:pt x="507" y="458"/>
                    </a:lnTo>
                    <a:lnTo>
                      <a:pt x="505" y="465"/>
                    </a:lnTo>
                    <a:lnTo>
                      <a:pt x="500" y="461"/>
                    </a:lnTo>
                    <a:lnTo>
                      <a:pt x="498" y="466"/>
                    </a:lnTo>
                    <a:lnTo>
                      <a:pt x="468" y="476"/>
                    </a:lnTo>
                    <a:lnTo>
                      <a:pt x="464" y="487"/>
                    </a:lnTo>
                    <a:lnTo>
                      <a:pt x="460" y="487"/>
                    </a:lnTo>
                    <a:lnTo>
                      <a:pt x="457" y="474"/>
                    </a:lnTo>
                    <a:lnTo>
                      <a:pt x="441" y="471"/>
                    </a:lnTo>
                    <a:lnTo>
                      <a:pt x="437" y="474"/>
                    </a:lnTo>
                    <a:lnTo>
                      <a:pt x="422" y="469"/>
                    </a:lnTo>
                    <a:lnTo>
                      <a:pt x="417" y="457"/>
                    </a:lnTo>
                    <a:lnTo>
                      <a:pt x="403" y="452"/>
                    </a:lnTo>
                    <a:lnTo>
                      <a:pt x="374" y="460"/>
                    </a:lnTo>
                    <a:lnTo>
                      <a:pt x="365" y="458"/>
                    </a:lnTo>
                    <a:lnTo>
                      <a:pt x="364" y="461"/>
                    </a:lnTo>
                    <a:lnTo>
                      <a:pt x="356" y="460"/>
                    </a:lnTo>
                    <a:lnTo>
                      <a:pt x="356" y="474"/>
                    </a:lnTo>
                    <a:lnTo>
                      <a:pt x="350" y="476"/>
                    </a:lnTo>
                    <a:lnTo>
                      <a:pt x="349" y="471"/>
                    </a:lnTo>
                    <a:lnTo>
                      <a:pt x="337" y="473"/>
                    </a:lnTo>
                    <a:lnTo>
                      <a:pt x="327" y="465"/>
                    </a:lnTo>
                    <a:lnTo>
                      <a:pt x="327" y="456"/>
                    </a:lnTo>
                    <a:lnTo>
                      <a:pt x="321" y="451"/>
                    </a:lnTo>
                    <a:lnTo>
                      <a:pt x="320" y="442"/>
                    </a:lnTo>
                    <a:lnTo>
                      <a:pt x="305" y="445"/>
                    </a:lnTo>
                    <a:lnTo>
                      <a:pt x="317" y="409"/>
                    </a:lnTo>
                    <a:lnTo>
                      <a:pt x="310" y="392"/>
                    </a:lnTo>
                    <a:lnTo>
                      <a:pt x="301" y="390"/>
                    </a:lnTo>
                    <a:lnTo>
                      <a:pt x="280" y="372"/>
                    </a:lnTo>
                    <a:lnTo>
                      <a:pt x="264" y="376"/>
                    </a:lnTo>
                    <a:lnTo>
                      <a:pt x="231" y="394"/>
                    </a:lnTo>
                    <a:lnTo>
                      <a:pt x="206" y="389"/>
                    </a:lnTo>
                    <a:lnTo>
                      <a:pt x="195" y="400"/>
                    </a:lnTo>
                    <a:lnTo>
                      <a:pt x="190" y="390"/>
                    </a:lnTo>
                    <a:lnTo>
                      <a:pt x="182" y="393"/>
                    </a:lnTo>
                    <a:lnTo>
                      <a:pt x="156" y="392"/>
                    </a:lnTo>
                    <a:lnTo>
                      <a:pt x="136" y="382"/>
                    </a:lnTo>
                    <a:lnTo>
                      <a:pt x="132" y="376"/>
                    </a:lnTo>
                    <a:lnTo>
                      <a:pt x="124" y="376"/>
                    </a:lnTo>
                    <a:lnTo>
                      <a:pt x="110" y="363"/>
                    </a:lnTo>
                    <a:lnTo>
                      <a:pt x="93" y="362"/>
                    </a:lnTo>
                    <a:lnTo>
                      <a:pt x="68" y="353"/>
                    </a:lnTo>
                    <a:lnTo>
                      <a:pt x="61" y="334"/>
                    </a:lnTo>
                    <a:lnTo>
                      <a:pt x="61" y="331"/>
                    </a:lnTo>
                    <a:lnTo>
                      <a:pt x="74" y="331"/>
                    </a:lnTo>
                    <a:lnTo>
                      <a:pt x="68" y="315"/>
                    </a:lnTo>
                    <a:lnTo>
                      <a:pt x="81" y="302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2" y="283"/>
                    </a:lnTo>
                    <a:lnTo>
                      <a:pt x="51" y="290"/>
                    </a:lnTo>
                    <a:lnTo>
                      <a:pt x="33" y="286"/>
                    </a:lnTo>
                    <a:lnTo>
                      <a:pt x="26" y="273"/>
                    </a:lnTo>
                    <a:lnTo>
                      <a:pt x="13" y="268"/>
                    </a:lnTo>
                    <a:lnTo>
                      <a:pt x="11" y="266"/>
                    </a:lnTo>
                    <a:lnTo>
                      <a:pt x="14" y="265"/>
                    </a:lnTo>
                    <a:lnTo>
                      <a:pt x="15" y="249"/>
                    </a:lnTo>
                    <a:lnTo>
                      <a:pt x="4" y="249"/>
                    </a:lnTo>
                    <a:lnTo>
                      <a:pt x="0" y="243"/>
                    </a:lnTo>
                    <a:lnTo>
                      <a:pt x="5" y="225"/>
                    </a:lnTo>
                    <a:lnTo>
                      <a:pt x="15" y="219"/>
                    </a:lnTo>
                    <a:lnTo>
                      <a:pt x="37" y="219"/>
                    </a:lnTo>
                    <a:lnTo>
                      <a:pt x="42" y="213"/>
                    </a:lnTo>
                    <a:lnTo>
                      <a:pt x="56" y="210"/>
                    </a:lnTo>
                    <a:lnTo>
                      <a:pt x="81" y="195"/>
                    </a:lnTo>
                    <a:lnTo>
                      <a:pt x="89" y="178"/>
                    </a:lnTo>
                    <a:lnTo>
                      <a:pt x="81" y="153"/>
                    </a:lnTo>
                    <a:lnTo>
                      <a:pt x="87" y="147"/>
                    </a:lnTo>
                    <a:lnTo>
                      <a:pt x="109" y="146"/>
                    </a:lnTo>
                    <a:lnTo>
                      <a:pt x="118" y="112"/>
                    </a:lnTo>
                    <a:lnTo>
                      <a:pt x="143" y="117"/>
                    </a:lnTo>
                    <a:lnTo>
                      <a:pt x="151" y="114"/>
                    </a:lnTo>
                    <a:lnTo>
                      <a:pt x="155" y="91"/>
                    </a:lnTo>
                    <a:lnTo>
                      <a:pt x="166" y="8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1" name="Freeform 534"/>
              <p:cNvSpPr/>
              <p:nvPr/>
            </p:nvSpPr>
            <p:spPr>
              <a:xfrm>
                <a:off x="1437" y="1576"/>
                <a:ext cx="455" cy="430"/>
              </a:xfrm>
              <a:custGeom>
                <a:avLst/>
                <a:gdLst>
                  <a:gd name="txL" fmla="*/ 0 w 371"/>
                  <a:gd name="txT" fmla="*/ 0 h 351"/>
                  <a:gd name="txR" fmla="*/ 371 w 371"/>
                  <a:gd name="txB" fmla="*/ 351 h 351"/>
                </a:gdLst>
                <a:ahLst/>
                <a:cxnLst>
                  <a:cxn ang="0">
                    <a:pos x="1190" y="301"/>
                  </a:cxn>
                  <a:cxn ang="0">
                    <a:pos x="1247" y="401"/>
                  </a:cxn>
                  <a:cxn ang="0">
                    <a:pos x="1175" y="431"/>
                  </a:cxn>
                  <a:cxn ang="0">
                    <a:pos x="1089" y="548"/>
                  </a:cxn>
                  <a:cxn ang="0">
                    <a:pos x="1057" y="621"/>
                  </a:cxn>
                  <a:cxn ang="0">
                    <a:pos x="1041" y="554"/>
                  </a:cxn>
                  <a:cxn ang="0">
                    <a:pos x="1012" y="572"/>
                  </a:cxn>
                  <a:cxn ang="0">
                    <a:pos x="988" y="529"/>
                  </a:cxn>
                  <a:cxn ang="0">
                    <a:pos x="938" y="480"/>
                  </a:cxn>
                  <a:cxn ang="0">
                    <a:pos x="890" y="439"/>
                  </a:cxn>
                  <a:cxn ang="0">
                    <a:pos x="878" y="439"/>
                  </a:cxn>
                  <a:cxn ang="0">
                    <a:pos x="861" y="468"/>
                  </a:cxn>
                  <a:cxn ang="0">
                    <a:pos x="852" y="505"/>
                  </a:cxn>
                  <a:cxn ang="0">
                    <a:pos x="890" y="635"/>
                  </a:cxn>
                  <a:cxn ang="0">
                    <a:pos x="871" y="642"/>
                  </a:cxn>
                  <a:cxn ang="0">
                    <a:pos x="817" y="647"/>
                  </a:cxn>
                  <a:cxn ang="0">
                    <a:pos x="732" y="734"/>
                  </a:cxn>
                  <a:cxn ang="0">
                    <a:pos x="600" y="853"/>
                  </a:cxn>
                  <a:cxn ang="0">
                    <a:pos x="553" y="882"/>
                  </a:cxn>
                  <a:cxn ang="0">
                    <a:pos x="513" y="909"/>
                  </a:cxn>
                  <a:cxn ang="0">
                    <a:pos x="504" y="1039"/>
                  </a:cxn>
                  <a:cxn ang="0">
                    <a:pos x="481" y="1094"/>
                  </a:cxn>
                  <a:cxn ang="0">
                    <a:pos x="438" y="1152"/>
                  </a:cxn>
                  <a:cxn ang="0">
                    <a:pos x="358" y="1142"/>
                  </a:cxn>
                  <a:cxn ang="0">
                    <a:pos x="223" y="853"/>
                  </a:cxn>
                  <a:cxn ang="0">
                    <a:pos x="194" y="619"/>
                  </a:cxn>
                  <a:cxn ang="0">
                    <a:pos x="152" y="663"/>
                  </a:cxn>
                  <a:cxn ang="0">
                    <a:pos x="40" y="613"/>
                  </a:cxn>
                  <a:cxn ang="0">
                    <a:pos x="96" y="587"/>
                  </a:cxn>
                  <a:cxn ang="0">
                    <a:pos x="0" y="548"/>
                  </a:cxn>
                  <a:cxn ang="0">
                    <a:pos x="118" y="524"/>
                  </a:cxn>
                  <a:cxn ang="0">
                    <a:pos x="108" y="467"/>
                  </a:cxn>
                  <a:cxn ang="0">
                    <a:pos x="81" y="431"/>
                  </a:cxn>
                  <a:cxn ang="0">
                    <a:pos x="71" y="401"/>
                  </a:cxn>
                  <a:cxn ang="0">
                    <a:pos x="118" y="376"/>
                  </a:cxn>
                  <a:cxn ang="0">
                    <a:pos x="286" y="222"/>
                  </a:cxn>
                  <a:cxn ang="0">
                    <a:pos x="307" y="180"/>
                  </a:cxn>
                  <a:cxn ang="0">
                    <a:pos x="259" y="132"/>
                  </a:cxn>
                  <a:cxn ang="0">
                    <a:pos x="242" y="72"/>
                  </a:cxn>
                  <a:cxn ang="0">
                    <a:pos x="331" y="72"/>
                  </a:cxn>
                  <a:cxn ang="0">
                    <a:pos x="407" y="20"/>
                  </a:cxn>
                  <a:cxn ang="0">
                    <a:pos x="511" y="25"/>
                  </a:cxn>
                  <a:cxn ang="0">
                    <a:pos x="511" y="59"/>
                  </a:cxn>
                  <a:cxn ang="0">
                    <a:pos x="491" y="160"/>
                  </a:cxn>
                  <a:cxn ang="0">
                    <a:pos x="450" y="178"/>
                  </a:cxn>
                  <a:cxn ang="0">
                    <a:pos x="553" y="268"/>
                  </a:cxn>
                  <a:cxn ang="0">
                    <a:pos x="589" y="369"/>
                  </a:cxn>
                  <a:cxn ang="0">
                    <a:pos x="857" y="439"/>
                  </a:cxn>
                  <a:cxn ang="0">
                    <a:pos x="857" y="369"/>
                  </a:cxn>
                  <a:cxn ang="0">
                    <a:pos x="898" y="393"/>
                  </a:cxn>
                  <a:cxn ang="0">
                    <a:pos x="908" y="419"/>
                  </a:cxn>
                  <a:cxn ang="0">
                    <a:pos x="1034" y="401"/>
                  </a:cxn>
                  <a:cxn ang="0">
                    <a:pos x="1138" y="307"/>
                  </a:cxn>
                </a:cxnLst>
                <a:rect l="txL" t="txT" r="txR" b="txB"/>
                <a:pathLst>
                  <a:path w="371" h="351">
                    <a:moveTo>
                      <a:pt x="334" y="91"/>
                    </a:moveTo>
                    <a:lnTo>
                      <a:pt x="350" y="89"/>
                    </a:lnTo>
                    <a:lnTo>
                      <a:pt x="371" y="107"/>
                    </a:lnTo>
                    <a:lnTo>
                      <a:pt x="366" y="118"/>
                    </a:lnTo>
                    <a:lnTo>
                      <a:pt x="355" y="119"/>
                    </a:lnTo>
                    <a:lnTo>
                      <a:pt x="345" y="127"/>
                    </a:lnTo>
                    <a:lnTo>
                      <a:pt x="330" y="160"/>
                    </a:lnTo>
                    <a:lnTo>
                      <a:pt x="320" y="162"/>
                    </a:lnTo>
                    <a:lnTo>
                      <a:pt x="316" y="181"/>
                    </a:lnTo>
                    <a:lnTo>
                      <a:pt x="311" y="184"/>
                    </a:lnTo>
                    <a:lnTo>
                      <a:pt x="310" y="185"/>
                    </a:lnTo>
                    <a:lnTo>
                      <a:pt x="306" y="164"/>
                    </a:lnTo>
                    <a:lnTo>
                      <a:pt x="302" y="162"/>
                    </a:lnTo>
                    <a:lnTo>
                      <a:pt x="298" y="169"/>
                    </a:lnTo>
                    <a:lnTo>
                      <a:pt x="290" y="163"/>
                    </a:lnTo>
                    <a:lnTo>
                      <a:pt x="290" y="157"/>
                    </a:lnTo>
                    <a:lnTo>
                      <a:pt x="305" y="147"/>
                    </a:lnTo>
                    <a:lnTo>
                      <a:pt x="276" y="142"/>
                    </a:lnTo>
                    <a:lnTo>
                      <a:pt x="272" y="131"/>
                    </a:lnTo>
                    <a:lnTo>
                      <a:pt x="262" y="129"/>
                    </a:lnTo>
                    <a:lnTo>
                      <a:pt x="261" y="132"/>
                    </a:lnTo>
                    <a:lnTo>
                      <a:pt x="258" y="129"/>
                    </a:lnTo>
                    <a:lnTo>
                      <a:pt x="253" y="132"/>
                    </a:lnTo>
                    <a:lnTo>
                      <a:pt x="253" y="139"/>
                    </a:lnTo>
                    <a:lnTo>
                      <a:pt x="258" y="140"/>
                    </a:lnTo>
                    <a:lnTo>
                      <a:pt x="250" y="149"/>
                    </a:lnTo>
                    <a:lnTo>
                      <a:pt x="258" y="155"/>
                    </a:lnTo>
                    <a:lnTo>
                      <a:pt x="262" y="188"/>
                    </a:lnTo>
                    <a:lnTo>
                      <a:pt x="262" y="190"/>
                    </a:lnTo>
                    <a:lnTo>
                      <a:pt x="256" y="190"/>
                    </a:lnTo>
                    <a:lnTo>
                      <a:pt x="254" y="184"/>
                    </a:lnTo>
                    <a:lnTo>
                      <a:pt x="240" y="191"/>
                    </a:lnTo>
                    <a:lnTo>
                      <a:pt x="232" y="210"/>
                    </a:lnTo>
                    <a:lnTo>
                      <a:pt x="215" y="217"/>
                    </a:lnTo>
                    <a:lnTo>
                      <a:pt x="180" y="245"/>
                    </a:lnTo>
                    <a:lnTo>
                      <a:pt x="176" y="252"/>
                    </a:lnTo>
                    <a:lnTo>
                      <a:pt x="166" y="254"/>
                    </a:lnTo>
                    <a:lnTo>
                      <a:pt x="163" y="261"/>
                    </a:lnTo>
                    <a:lnTo>
                      <a:pt x="156" y="259"/>
                    </a:lnTo>
                    <a:lnTo>
                      <a:pt x="151" y="269"/>
                    </a:lnTo>
                    <a:lnTo>
                      <a:pt x="155" y="289"/>
                    </a:lnTo>
                    <a:lnTo>
                      <a:pt x="148" y="307"/>
                    </a:lnTo>
                    <a:lnTo>
                      <a:pt x="148" y="324"/>
                    </a:lnTo>
                    <a:lnTo>
                      <a:pt x="142" y="324"/>
                    </a:lnTo>
                    <a:lnTo>
                      <a:pt x="139" y="336"/>
                    </a:lnTo>
                    <a:lnTo>
                      <a:pt x="128" y="340"/>
                    </a:lnTo>
                    <a:lnTo>
                      <a:pt x="119" y="351"/>
                    </a:lnTo>
                    <a:lnTo>
                      <a:pt x="105" y="338"/>
                    </a:lnTo>
                    <a:lnTo>
                      <a:pt x="81" y="274"/>
                    </a:lnTo>
                    <a:lnTo>
                      <a:pt x="66" y="252"/>
                    </a:lnTo>
                    <a:lnTo>
                      <a:pt x="57" y="211"/>
                    </a:lnTo>
                    <a:lnTo>
                      <a:pt x="57" y="183"/>
                    </a:lnTo>
                    <a:lnTo>
                      <a:pt x="54" y="181"/>
                    </a:lnTo>
                    <a:lnTo>
                      <a:pt x="45" y="197"/>
                    </a:lnTo>
                    <a:lnTo>
                      <a:pt x="32" y="199"/>
                    </a:lnTo>
                    <a:lnTo>
                      <a:pt x="12" y="181"/>
                    </a:lnTo>
                    <a:lnTo>
                      <a:pt x="26" y="178"/>
                    </a:lnTo>
                    <a:lnTo>
                      <a:pt x="28" y="173"/>
                    </a:lnTo>
                    <a:lnTo>
                      <a:pt x="13" y="176"/>
                    </a:lnTo>
                    <a:lnTo>
                      <a:pt x="0" y="162"/>
                    </a:lnTo>
                    <a:lnTo>
                      <a:pt x="10" y="156"/>
                    </a:lnTo>
                    <a:lnTo>
                      <a:pt x="34" y="155"/>
                    </a:lnTo>
                    <a:lnTo>
                      <a:pt x="35" y="148"/>
                    </a:lnTo>
                    <a:lnTo>
                      <a:pt x="32" y="138"/>
                    </a:lnTo>
                    <a:lnTo>
                      <a:pt x="24" y="135"/>
                    </a:lnTo>
                    <a:lnTo>
                      <a:pt x="24" y="127"/>
                    </a:lnTo>
                    <a:lnTo>
                      <a:pt x="18" y="126"/>
                    </a:lnTo>
                    <a:lnTo>
                      <a:pt x="20" y="118"/>
                    </a:lnTo>
                    <a:lnTo>
                      <a:pt x="28" y="109"/>
                    </a:lnTo>
                    <a:lnTo>
                      <a:pt x="34" y="111"/>
                    </a:lnTo>
                    <a:lnTo>
                      <a:pt x="46" y="109"/>
                    </a:lnTo>
                    <a:lnTo>
                      <a:pt x="84" y="66"/>
                    </a:lnTo>
                    <a:lnTo>
                      <a:pt x="83" y="56"/>
                    </a:lnTo>
                    <a:lnTo>
                      <a:pt x="90" y="53"/>
                    </a:lnTo>
                    <a:lnTo>
                      <a:pt x="90" y="50"/>
                    </a:lnTo>
                    <a:lnTo>
                      <a:pt x="76" y="39"/>
                    </a:lnTo>
                    <a:lnTo>
                      <a:pt x="77" y="25"/>
                    </a:lnTo>
                    <a:lnTo>
                      <a:pt x="71" y="21"/>
                    </a:lnTo>
                    <a:lnTo>
                      <a:pt x="79" y="15"/>
                    </a:lnTo>
                    <a:lnTo>
                      <a:pt x="97" y="21"/>
                    </a:lnTo>
                    <a:lnTo>
                      <a:pt x="112" y="15"/>
                    </a:lnTo>
                    <a:lnTo>
                      <a:pt x="120" y="6"/>
                    </a:lnTo>
                    <a:lnTo>
                      <a:pt x="142" y="0"/>
                    </a:lnTo>
                    <a:lnTo>
                      <a:pt x="150" y="7"/>
                    </a:lnTo>
                    <a:lnTo>
                      <a:pt x="155" y="5"/>
                    </a:lnTo>
                    <a:lnTo>
                      <a:pt x="150" y="17"/>
                    </a:lnTo>
                    <a:lnTo>
                      <a:pt x="139" y="30"/>
                    </a:lnTo>
                    <a:lnTo>
                      <a:pt x="144" y="47"/>
                    </a:lnTo>
                    <a:lnTo>
                      <a:pt x="132" y="47"/>
                    </a:lnTo>
                    <a:lnTo>
                      <a:pt x="132" y="52"/>
                    </a:lnTo>
                    <a:lnTo>
                      <a:pt x="139" y="69"/>
                    </a:lnTo>
                    <a:lnTo>
                      <a:pt x="163" y="79"/>
                    </a:lnTo>
                    <a:lnTo>
                      <a:pt x="151" y="98"/>
                    </a:lnTo>
                    <a:lnTo>
                      <a:pt x="173" y="109"/>
                    </a:lnTo>
                    <a:lnTo>
                      <a:pt x="240" y="129"/>
                    </a:lnTo>
                    <a:lnTo>
                      <a:pt x="252" y="129"/>
                    </a:lnTo>
                    <a:lnTo>
                      <a:pt x="251" y="119"/>
                    </a:lnTo>
                    <a:lnTo>
                      <a:pt x="252" y="109"/>
                    </a:lnTo>
                    <a:lnTo>
                      <a:pt x="260" y="108"/>
                    </a:lnTo>
                    <a:lnTo>
                      <a:pt x="264" y="117"/>
                    </a:lnTo>
                    <a:lnTo>
                      <a:pt x="262" y="119"/>
                    </a:lnTo>
                    <a:lnTo>
                      <a:pt x="267" y="124"/>
                    </a:lnTo>
                    <a:lnTo>
                      <a:pt x="298" y="123"/>
                    </a:lnTo>
                    <a:lnTo>
                      <a:pt x="304" y="118"/>
                    </a:lnTo>
                    <a:lnTo>
                      <a:pt x="300" y="110"/>
                    </a:lnTo>
                    <a:lnTo>
                      <a:pt x="334" y="91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2" name="Freeform 535"/>
              <p:cNvSpPr/>
              <p:nvPr/>
            </p:nvSpPr>
            <p:spPr>
              <a:xfrm>
                <a:off x="1437" y="1576"/>
                <a:ext cx="455" cy="430"/>
              </a:xfrm>
              <a:custGeom>
                <a:avLst/>
                <a:gdLst>
                  <a:gd name="txL" fmla="*/ 0 w 371"/>
                  <a:gd name="txT" fmla="*/ 0 h 351"/>
                  <a:gd name="txR" fmla="*/ 371 w 371"/>
                  <a:gd name="txB" fmla="*/ 351 h 351"/>
                </a:gdLst>
                <a:ahLst/>
                <a:cxnLst>
                  <a:cxn ang="0">
                    <a:pos x="1190" y="301"/>
                  </a:cxn>
                  <a:cxn ang="0">
                    <a:pos x="1247" y="401"/>
                  </a:cxn>
                  <a:cxn ang="0">
                    <a:pos x="1175" y="431"/>
                  </a:cxn>
                  <a:cxn ang="0">
                    <a:pos x="1089" y="548"/>
                  </a:cxn>
                  <a:cxn ang="0">
                    <a:pos x="1057" y="621"/>
                  </a:cxn>
                  <a:cxn ang="0">
                    <a:pos x="1041" y="554"/>
                  </a:cxn>
                  <a:cxn ang="0">
                    <a:pos x="1012" y="572"/>
                  </a:cxn>
                  <a:cxn ang="0">
                    <a:pos x="988" y="529"/>
                  </a:cxn>
                  <a:cxn ang="0">
                    <a:pos x="938" y="480"/>
                  </a:cxn>
                  <a:cxn ang="0">
                    <a:pos x="890" y="439"/>
                  </a:cxn>
                  <a:cxn ang="0">
                    <a:pos x="878" y="439"/>
                  </a:cxn>
                  <a:cxn ang="0">
                    <a:pos x="861" y="468"/>
                  </a:cxn>
                  <a:cxn ang="0">
                    <a:pos x="852" y="505"/>
                  </a:cxn>
                  <a:cxn ang="0">
                    <a:pos x="890" y="635"/>
                  </a:cxn>
                  <a:cxn ang="0">
                    <a:pos x="871" y="642"/>
                  </a:cxn>
                  <a:cxn ang="0">
                    <a:pos x="817" y="647"/>
                  </a:cxn>
                  <a:cxn ang="0">
                    <a:pos x="732" y="734"/>
                  </a:cxn>
                  <a:cxn ang="0">
                    <a:pos x="600" y="853"/>
                  </a:cxn>
                  <a:cxn ang="0">
                    <a:pos x="553" y="882"/>
                  </a:cxn>
                  <a:cxn ang="0">
                    <a:pos x="513" y="909"/>
                  </a:cxn>
                  <a:cxn ang="0">
                    <a:pos x="504" y="1039"/>
                  </a:cxn>
                  <a:cxn ang="0">
                    <a:pos x="481" y="1094"/>
                  </a:cxn>
                  <a:cxn ang="0">
                    <a:pos x="438" y="1152"/>
                  </a:cxn>
                  <a:cxn ang="0">
                    <a:pos x="358" y="1142"/>
                  </a:cxn>
                  <a:cxn ang="0">
                    <a:pos x="223" y="853"/>
                  </a:cxn>
                  <a:cxn ang="0">
                    <a:pos x="194" y="619"/>
                  </a:cxn>
                  <a:cxn ang="0">
                    <a:pos x="152" y="663"/>
                  </a:cxn>
                  <a:cxn ang="0">
                    <a:pos x="40" y="613"/>
                  </a:cxn>
                  <a:cxn ang="0">
                    <a:pos x="96" y="587"/>
                  </a:cxn>
                  <a:cxn ang="0">
                    <a:pos x="0" y="548"/>
                  </a:cxn>
                  <a:cxn ang="0">
                    <a:pos x="118" y="524"/>
                  </a:cxn>
                  <a:cxn ang="0">
                    <a:pos x="108" y="467"/>
                  </a:cxn>
                  <a:cxn ang="0">
                    <a:pos x="81" y="431"/>
                  </a:cxn>
                  <a:cxn ang="0">
                    <a:pos x="71" y="401"/>
                  </a:cxn>
                  <a:cxn ang="0">
                    <a:pos x="118" y="376"/>
                  </a:cxn>
                  <a:cxn ang="0">
                    <a:pos x="286" y="222"/>
                  </a:cxn>
                  <a:cxn ang="0">
                    <a:pos x="307" y="180"/>
                  </a:cxn>
                  <a:cxn ang="0">
                    <a:pos x="259" y="132"/>
                  </a:cxn>
                  <a:cxn ang="0">
                    <a:pos x="242" y="72"/>
                  </a:cxn>
                  <a:cxn ang="0">
                    <a:pos x="331" y="72"/>
                  </a:cxn>
                  <a:cxn ang="0">
                    <a:pos x="407" y="20"/>
                  </a:cxn>
                  <a:cxn ang="0">
                    <a:pos x="511" y="25"/>
                  </a:cxn>
                  <a:cxn ang="0">
                    <a:pos x="511" y="59"/>
                  </a:cxn>
                  <a:cxn ang="0">
                    <a:pos x="491" y="160"/>
                  </a:cxn>
                  <a:cxn ang="0">
                    <a:pos x="450" y="178"/>
                  </a:cxn>
                  <a:cxn ang="0">
                    <a:pos x="553" y="268"/>
                  </a:cxn>
                  <a:cxn ang="0">
                    <a:pos x="589" y="369"/>
                  </a:cxn>
                  <a:cxn ang="0">
                    <a:pos x="857" y="439"/>
                  </a:cxn>
                  <a:cxn ang="0">
                    <a:pos x="857" y="369"/>
                  </a:cxn>
                  <a:cxn ang="0">
                    <a:pos x="898" y="393"/>
                  </a:cxn>
                  <a:cxn ang="0">
                    <a:pos x="908" y="419"/>
                  </a:cxn>
                  <a:cxn ang="0">
                    <a:pos x="1034" y="401"/>
                  </a:cxn>
                  <a:cxn ang="0">
                    <a:pos x="1138" y="307"/>
                  </a:cxn>
                </a:cxnLst>
                <a:rect l="txL" t="txT" r="txR" b="txB"/>
                <a:pathLst>
                  <a:path w="371" h="351">
                    <a:moveTo>
                      <a:pt x="334" y="91"/>
                    </a:moveTo>
                    <a:lnTo>
                      <a:pt x="350" y="89"/>
                    </a:lnTo>
                    <a:lnTo>
                      <a:pt x="371" y="107"/>
                    </a:lnTo>
                    <a:lnTo>
                      <a:pt x="366" y="118"/>
                    </a:lnTo>
                    <a:lnTo>
                      <a:pt x="355" y="119"/>
                    </a:lnTo>
                    <a:lnTo>
                      <a:pt x="345" y="127"/>
                    </a:lnTo>
                    <a:lnTo>
                      <a:pt x="330" y="160"/>
                    </a:lnTo>
                    <a:lnTo>
                      <a:pt x="320" y="162"/>
                    </a:lnTo>
                    <a:lnTo>
                      <a:pt x="316" y="181"/>
                    </a:lnTo>
                    <a:lnTo>
                      <a:pt x="311" y="184"/>
                    </a:lnTo>
                    <a:lnTo>
                      <a:pt x="310" y="185"/>
                    </a:lnTo>
                    <a:lnTo>
                      <a:pt x="306" y="164"/>
                    </a:lnTo>
                    <a:lnTo>
                      <a:pt x="302" y="162"/>
                    </a:lnTo>
                    <a:lnTo>
                      <a:pt x="298" y="169"/>
                    </a:lnTo>
                    <a:lnTo>
                      <a:pt x="290" y="163"/>
                    </a:lnTo>
                    <a:lnTo>
                      <a:pt x="290" y="157"/>
                    </a:lnTo>
                    <a:lnTo>
                      <a:pt x="305" y="147"/>
                    </a:lnTo>
                    <a:lnTo>
                      <a:pt x="276" y="142"/>
                    </a:lnTo>
                    <a:lnTo>
                      <a:pt x="272" y="131"/>
                    </a:lnTo>
                    <a:lnTo>
                      <a:pt x="262" y="129"/>
                    </a:lnTo>
                    <a:lnTo>
                      <a:pt x="261" y="132"/>
                    </a:lnTo>
                    <a:lnTo>
                      <a:pt x="258" y="129"/>
                    </a:lnTo>
                    <a:lnTo>
                      <a:pt x="253" y="132"/>
                    </a:lnTo>
                    <a:lnTo>
                      <a:pt x="253" y="139"/>
                    </a:lnTo>
                    <a:lnTo>
                      <a:pt x="258" y="140"/>
                    </a:lnTo>
                    <a:lnTo>
                      <a:pt x="250" y="149"/>
                    </a:lnTo>
                    <a:lnTo>
                      <a:pt x="258" y="155"/>
                    </a:lnTo>
                    <a:lnTo>
                      <a:pt x="262" y="188"/>
                    </a:lnTo>
                    <a:lnTo>
                      <a:pt x="262" y="190"/>
                    </a:lnTo>
                    <a:lnTo>
                      <a:pt x="256" y="190"/>
                    </a:lnTo>
                    <a:lnTo>
                      <a:pt x="254" y="184"/>
                    </a:lnTo>
                    <a:lnTo>
                      <a:pt x="240" y="191"/>
                    </a:lnTo>
                    <a:lnTo>
                      <a:pt x="232" y="210"/>
                    </a:lnTo>
                    <a:lnTo>
                      <a:pt x="215" y="217"/>
                    </a:lnTo>
                    <a:lnTo>
                      <a:pt x="180" y="245"/>
                    </a:lnTo>
                    <a:lnTo>
                      <a:pt x="176" y="252"/>
                    </a:lnTo>
                    <a:lnTo>
                      <a:pt x="166" y="254"/>
                    </a:lnTo>
                    <a:lnTo>
                      <a:pt x="163" y="261"/>
                    </a:lnTo>
                    <a:lnTo>
                      <a:pt x="156" y="259"/>
                    </a:lnTo>
                    <a:lnTo>
                      <a:pt x="151" y="269"/>
                    </a:lnTo>
                    <a:lnTo>
                      <a:pt x="155" y="289"/>
                    </a:lnTo>
                    <a:lnTo>
                      <a:pt x="148" y="307"/>
                    </a:lnTo>
                    <a:lnTo>
                      <a:pt x="148" y="324"/>
                    </a:lnTo>
                    <a:lnTo>
                      <a:pt x="142" y="324"/>
                    </a:lnTo>
                    <a:lnTo>
                      <a:pt x="139" y="336"/>
                    </a:lnTo>
                    <a:lnTo>
                      <a:pt x="128" y="340"/>
                    </a:lnTo>
                    <a:lnTo>
                      <a:pt x="119" y="351"/>
                    </a:lnTo>
                    <a:lnTo>
                      <a:pt x="105" y="338"/>
                    </a:lnTo>
                    <a:lnTo>
                      <a:pt x="81" y="274"/>
                    </a:lnTo>
                    <a:lnTo>
                      <a:pt x="66" y="252"/>
                    </a:lnTo>
                    <a:lnTo>
                      <a:pt x="57" y="211"/>
                    </a:lnTo>
                    <a:lnTo>
                      <a:pt x="57" y="183"/>
                    </a:lnTo>
                    <a:lnTo>
                      <a:pt x="54" y="181"/>
                    </a:lnTo>
                    <a:lnTo>
                      <a:pt x="45" y="197"/>
                    </a:lnTo>
                    <a:lnTo>
                      <a:pt x="32" y="199"/>
                    </a:lnTo>
                    <a:lnTo>
                      <a:pt x="12" y="181"/>
                    </a:lnTo>
                    <a:lnTo>
                      <a:pt x="26" y="178"/>
                    </a:lnTo>
                    <a:lnTo>
                      <a:pt x="28" y="173"/>
                    </a:lnTo>
                    <a:lnTo>
                      <a:pt x="13" y="176"/>
                    </a:lnTo>
                    <a:lnTo>
                      <a:pt x="0" y="162"/>
                    </a:lnTo>
                    <a:lnTo>
                      <a:pt x="10" y="156"/>
                    </a:lnTo>
                    <a:lnTo>
                      <a:pt x="34" y="155"/>
                    </a:lnTo>
                    <a:lnTo>
                      <a:pt x="35" y="148"/>
                    </a:lnTo>
                    <a:lnTo>
                      <a:pt x="32" y="138"/>
                    </a:lnTo>
                    <a:lnTo>
                      <a:pt x="24" y="135"/>
                    </a:lnTo>
                    <a:lnTo>
                      <a:pt x="24" y="127"/>
                    </a:lnTo>
                    <a:lnTo>
                      <a:pt x="18" y="126"/>
                    </a:lnTo>
                    <a:lnTo>
                      <a:pt x="20" y="118"/>
                    </a:lnTo>
                    <a:lnTo>
                      <a:pt x="28" y="109"/>
                    </a:lnTo>
                    <a:lnTo>
                      <a:pt x="34" y="111"/>
                    </a:lnTo>
                    <a:lnTo>
                      <a:pt x="46" y="109"/>
                    </a:lnTo>
                    <a:lnTo>
                      <a:pt x="84" y="66"/>
                    </a:lnTo>
                    <a:lnTo>
                      <a:pt x="83" y="56"/>
                    </a:lnTo>
                    <a:lnTo>
                      <a:pt x="90" y="53"/>
                    </a:lnTo>
                    <a:lnTo>
                      <a:pt x="90" y="50"/>
                    </a:lnTo>
                    <a:lnTo>
                      <a:pt x="76" y="39"/>
                    </a:lnTo>
                    <a:lnTo>
                      <a:pt x="77" y="25"/>
                    </a:lnTo>
                    <a:lnTo>
                      <a:pt x="71" y="21"/>
                    </a:lnTo>
                    <a:lnTo>
                      <a:pt x="79" y="15"/>
                    </a:lnTo>
                    <a:lnTo>
                      <a:pt x="97" y="21"/>
                    </a:lnTo>
                    <a:lnTo>
                      <a:pt x="112" y="15"/>
                    </a:lnTo>
                    <a:lnTo>
                      <a:pt x="120" y="6"/>
                    </a:lnTo>
                    <a:lnTo>
                      <a:pt x="142" y="0"/>
                    </a:lnTo>
                    <a:lnTo>
                      <a:pt x="150" y="7"/>
                    </a:lnTo>
                    <a:lnTo>
                      <a:pt x="155" y="5"/>
                    </a:lnTo>
                    <a:lnTo>
                      <a:pt x="150" y="17"/>
                    </a:lnTo>
                    <a:lnTo>
                      <a:pt x="139" y="30"/>
                    </a:lnTo>
                    <a:lnTo>
                      <a:pt x="144" y="47"/>
                    </a:lnTo>
                    <a:lnTo>
                      <a:pt x="132" y="47"/>
                    </a:lnTo>
                    <a:lnTo>
                      <a:pt x="132" y="52"/>
                    </a:lnTo>
                    <a:lnTo>
                      <a:pt x="139" y="69"/>
                    </a:lnTo>
                    <a:lnTo>
                      <a:pt x="163" y="79"/>
                    </a:lnTo>
                    <a:lnTo>
                      <a:pt x="151" y="98"/>
                    </a:lnTo>
                    <a:lnTo>
                      <a:pt x="173" y="109"/>
                    </a:lnTo>
                    <a:lnTo>
                      <a:pt x="240" y="129"/>
                    </a:lnTo>
                    <a:lnTo>
                      <a:pt x="252" y="129"/>
                    </a:lnTo>
                    <a:lnTo>
                      <a:pt x="251" y="119"/>
                    </a:lnTo>
                    <a:lnTo>
                      <a:pt x="252" y="109"/>
                    </a:lnTo>
                    <a:lnTo>
                      <a:pt x="260" y="108"/>
                    </a:lnTo>
                    <a:lnTo>
                      <a:pt x="264" y="117"/>
                    </a:lnTo>
                    <a:lnTo>
                      <a:pt x="262" y="119"/>
                    </a:lnTo>
                    <a:lnTo>
                      <a:pt x="267" y="124"/>
                    </a:lnTo>
                    <a:lnTo>
                      <a:pt x="298" y="123"/>
                    </a:lnTo>
                    <a:lnTo>
                      <a:pt x="304" y="118"/>
                    </a:lnTo>
                    <a:lnTo>
                      <a:pt x="300" y="110"/>
                    </a:lnTo>
                    <a:lnTo>
                      <a:pt x="334" y="91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3" name="Freeform 536"/>
              <p:cNvSpPr/>
              <p:nvPr/>
            </p:nvSpPr>
            <p:spPr>
              <a:xfrm>
                <a:off x="1745" y="1258"/>
                <a:ext cx="490" cy="218"/>
              </a:xfrm>
              <a:custGeom>
                <a:avLst/>
                <a:gdLst>
                  <a:gd name="txL" fmla="*/ 0 w 400"/>
                  <a:gd name="txT" fmla="*/ 0 h 178"/>
                  <a:gd name="txR" fmla="*/ 400 w 400"/>
                  <a:gd name="txB" fmla="*/ 178 h 178"/>
                </a:gdLst>
                <a:ahLst/>
                <a:cxnLst>
                  <a:cxn ang="0">
                    <a:pos x="892" y="162"/>
                  </a:cxn>
                  <a:cxn ang="0">
                    <a:pos x="739" y="88"/>
                  </a:cxn>
                  <a:cxn ang="0">
                    <a:pos x="676" y="114"/>
                  </a:cxn>
                  <a:cxn ang="0">
                    <a:pos x="648" y="108"/>
                  </a:cxn>
                  <a:cxn ang="0">
                    <a:pos x="601" y="36"/>
                  </a:cxn>
                  <a:cxn ang="0">
                    <a:pos x="488" y="0"/>
                  </a:cxn>
                  <a:cxn ang="0">
                    <a:pos x="432" y="40"/>
                  </a:cxn>
                  <a:cxn ang="0">
                    <a:pos x="440" y="87"/>
                  </a:cxn>
                  <a:cxn ang="0">
                    <a:pos x="426" y="131"/>
                  </a:cxn>
                  <a:cxn ang="0">
                    <a:pos x="311" y="132"/>
                  </a:cxn>
                  <a:cxn ang="0">
                    <a:pos x="272" y="100"/>
                  </a:cxn>
                  <a:cxn ang="0">
                    <a:pos x="164" y="89"/>
                  </a:cxn>
                  <a:cxn ang="0">
                    <a:pos x="16" y="162"/>
                  </a:cxn>
                  <a:cxn ang="0">
                    <a:pos x="0" y="182"/>
                  </a:cxn>
                  <a:cxn ang="0">
                    <a:pos x="40" y="254"/>
                  </a:cxn>
                  <a:cxn ang="0">
                    <a:pos x="93" y="260"/>
                  </a:cxn>
                  <a:cxn ang="0">
                    <a:pos x="120" y="320"/>
                  </a:cxn>
                  <a:cxn ang="0">
                    <a:pos x="120" y="402"/>
                  </a:cxn>
                  <a:cxn ang="0">
                    <a:pos x="307" y="452"/>
                  </a:cxn>
                  <a:cxn ang="0">
                    <a:pos x="387" y="540"/>
                  </a:cxn>
                  <a:cxn ang="0">
                    <a:pos x="552" y="539"/>
                  </a:cxn>
                  <a:cxn ang="0">
                    <a:pos x="627" y="572"/>
                  </a:cxn>
                  <a:cxn ang="0">
                    <a:pos x="734" y="600"/>
                  </a:cxn>
                  <a:cxn ang="0">
                    <a:pos x="853" y="554"/>
                  </a:cxn>
                  <a:cxn ang="0">
                    <a:pos x="933" y="554"/>
                  </a:cxn>
                  <a:cxn ang="0">
                    <a:pos x="948" y="550"/>
                  </a:cxn>
                  <a:cxn ang="0">
                    <a:pos x="1033" y="490"/>
                  </a:cxn>
                  <a:cxn ang="0">
                    <a:pos x="1019" y="445"/>
                  </a:cxn>
                  <a:cxn ang="0">
                    <a:pos x="1049" y="419"/>
                  </a:cxn>
                  <a:cxn ang="0">
                    <a:pos x="1105" y="430"/>
                  </a:cxn>
                  <a:cxn ang="0">
                    <a:pos x="1189" y="381"/>
                  </a:cxn>
                  <a:cxn ang="0">
                    <a:pos x="1241" y="328"/>
                  </a:cxn>
                  <a:cxn ang="0">
                    <a:pos x="1351" y="327"/>
                  </a:cxn>
                  <a:cxn ang="0">
                    <a:pos x="1339" y="283"/>
                  </a:cxn>
                  <a:cxn ang="0">
                    <a:pos x="1308" y="254"/>
                  </a:cxn>
                  <a:cxn ang="0">
                    <a:pos x="1241" y="273"/>
                  </a:cxn>
                  <a:cxn ang="0">
                    <a:pos x="1192" y="272"/>
                  </a:cxn>
                  <a:cxn ang="0">
                    <a:pos x="1192" y="178"/>
                  </a:cxn>
                  <a:cxn ang="0">
                    <a:pos x="1223" y="132"/>
                  </a:cxn>
                  <a:cxn ang="0">
                    <a:pos x="1142" y="114"/>
                  </a:cxn>
                  <a:cxn ang="0">
                    <a:pos x="1079" y="160"/>
                  </a:cxn>
                  <a:cxn ang="0">
                    <a:pos x="989" y="181"/>
                  </a:cxn>
                  <a:cxn ang="0">
                    <a:pos x="892" y="162"/>
                  </a:cxn>
                </a:cxnLst>
                <a:rect l="txL" t="txT" r="txR" b="txB"/>
                <a:pathLst>
                  <a:path w="400" h="178">
                    <a:moveTo>
                      <a:pt x="264" y="48"/>
                    </a:moveTo>
                    <a:lnTo>
                      <a:pt x="219" y="26"/>
                    </a:lnTo>
                    <a:lnTo>
                      <a:pt x="200" y="34"/>
                    </a:lnTo>
                    <a:lnTo>
                      <a:pt x="192" y="32"/>
                    </a:lnTo>
                    <a:lnTo>
                      <a:pt x="178" y="11"/>
                    </a:lnTo>
                    <a:lnTo>
                      <a:pt x="144" y="0"/>
                    </a:lnTo>
                    <a:lnTo>
                      <a:pt x="128" y="12"/>
                    </a:lnTo>
                    <a:lnTo>
                      <a:pt x="130" y="25"/>
                    </a:lnTo>
                    <a:lnTo>
                      <a:pt x="126" y="38"/>
                    </a:lnTo>
                    <a:lnTo>
                      <a:pt x="92" y="39"/>
                    </a:lnTo>
                    <a:lnTo>
                      <a:pt x="81" y="30"/>
                    </a:lnTo>
                    <a:lnTo>
                      <a:pt x="49" y="27"/>
                    </a:lnTo>
                    <a:lnTo>
                      <a:pt x="5" y="48"/>
                    </a:lnTo>
                    <a:lnTo>
                      <a:pt x="0" y="55"/>
                    </a:lnTo>
                    <a:lnTo>
                      <a:pt x="12" y="75"/>
                    </a:lnTo>
                    <a:lnTo>
                      <a:pt x="28" y="77"/>
                    </a:lnTo>
                    <a:lnTo>
                      <a:pt x="35" y="95"/>
                    </a:lnTo>
                    <a:lnTo>
                      <a:pt x="35" y="119"/>
                    </a:lnTo>
                    <a:lnTo>
                      <a:pt x="91" y="134"/>
                    </a:lnTo>
                    <a:lnTo>
                      <a:pt x="114" y="160"/>
                    </a:lnTo>
                    <a:lnTo>
                      <a:pt x="163" y="159"/>
                    </a:lnTo>
                    <a:lnTo>
                      <a:pt x="185" y="169"/>
                    </a:lnTo>
                    <a:lnTo>
                      <a:pt x="217" y="178"/>
                    </a:lnTo>
                    <a:lnTo>
                      <a:pt x="252" y="164"/>
                    </a:lnTo>
                    <a:lnTo>
                      <a:pt x="277" y="164"/>
                    </a:lnTo>
                    <a:lnTo>
                      <a:pt x="281" y="163"/>
                    </a:lnTo>
                    <a:lnTo>
                      <a:pt x="306" y="145"/>
                    </a:lnTo>
                    <a:lnTo>
                      <a:pt x="301" y="132"/>
                    </a:lnTo>
                    <a:lnTo>
                      <a:pt x="310" y="124"/>
                    </a:lnTo>
                    <a:lnTo>
                      <a:pt x="327" y="127"/>
                    </a:lnTo>
                    <a:lnTo>
                      <a:pt x="352" y="113"/>
                    </a:lnTo>
                    <a:lnTo>
                      <a:pt x="367" y="97"/>
                    </a:lnTo>
                    <a:lnTo>
                      <a:pt x="400" y="96"/>
                    </a:lnTo>
                    <a:lnTo>
                      <a:pt x="396" y="84"/>
                    </a:lnTo>
                    <a:lnTo>
                      <a:pt x="387" y="75"/>
                    </a:lnTo>
                    <a:lnTo>
                      <a:pt x="367" y="82"/>
                    </a:lnTo>
                    <a:lnTo>
                      <a:pt x="353" y="81"/>
                    </a:lnTo>
                    <a:lnTo>
                      <a:pt x="353" y="52"/>
                    </a:lnTo>
                    <a:lnTo>
                      <a:pt x="362" y="39"/>
                    </a:lnTo>
                    <a:lnTo>
                      <a:pt x="338" y="34"/>
                    </a:lnTo>
                    <a:lnTo>
                      <a:pt x="319" y="47"/>
                    </a:lnTo>
                    <a:lnTo>
                      <a:pt x="292" y="54"/>
                    </a:lnTo>
                    <a:lnTo>
                      <a:pt x="264" y="4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4" name="Freeform 537"/>
              <p:cNvSpPr/>
              <p:nvPr/>
            </p:nvSpPr>
            <p:spPr>
              <a:xfrm>
                <a:off x="1745" y="1258"/>
                <a:ext cx="490" cy="218"/>
              </a:xfrm>
              <a:custGeom>
                <a:avLst/>
                <a:gdLst>
                  <a:gd name="txL" fmla="*/ 0 w 400"/>
                  <a:gd name="txT" fmla="*/ 0 h 178"/>
                  <a:gd name="txR" fmla="*/ 400 w 400"/>
                  <a:gd name="txB" fmla="*/ 178 h 178"/>
                </a:gdLst>
                <a:ahLst/>
                <a:cxnLst>
                  <a:cxn ang="0">
                    <a:pos x="892" y="162"/>
                  </a:cxn>
                  <a:cxn ang="0">
                    <a:pos x="739" y="88"/>
                  </a:cxn>
                  <a:cxn ang="0">
                    <a:pos x="676" y="114"/>
                  </a:cxn>
                  <a:cxn ang="0">
                    <a:pos x="648" y="108"/>
                  </a:cxn>
                  <a:cxn ang="0">
                    <a:pos x="601" y="36"/>
                  </a:cxn>
                  <a:cxn ang="0">
                    <a:pos x="488" y="0"/>
                  </a:cxn>
                  <a:cxn ang="0">
                    <a:pos x="432" y="40"/>
                  </a:cxn>
                  <a:cxn ang="0">
                    <a:pos x="440" y="87"/>
                  </a:cxn>
                  <a:cxn ang="0">
                    <a:pos x="426" y="131"/>
                  </a:cxn>
                  <a:cxn ang="0">
                    <a:pos x="311" y="132"/>
                  </a:cxn>
                  <a:cxn ang="0">
                    <a:pos x="272" y="100"/>
                  </a:cxn>
                  <a:cxn ang="0">
                    <a:pos x="164" y="89"/>
                  </a:cxn>
                  <a:cxn ang="0">
                    <a:pos x="16" y="162"/>
                  </a:cxn>
                  <a:cxn ang="0">
                    <a:pos x="0" y="182"/>
                  </a:cxn>
                  <a:cxn ang="0">
                    <a:pos x="40" y="254"/>
                  </a:cxn>
                  <a:cxn ang="0">
                    <a:pos x="93" y="260"/>
                  </a:cxn>
                  <a:cxn ang="0">
                    <a:pos x="120" y="320"/>
                  </a:cxn>
                  <a:cxn ang="0">
                    <a:pos x="120" y="402"/>
                  </a:cxn>
                  <a:cxn ang="0">
                    <a:pos x="307" y="452"/>
                  </a:cxn>
                  <a:cxn ang="0">
                    <a:pos x="387" y="540"/>
                  </a:cxn>
                  <a:cxn ang="0">
                    <a:pos x="552" y="539"/>
                  </a:cxn>
                  <a:cxn ang="0">
                    <a:pos x="627" y="572"/>
                  </a:cxn>
                  <a:cxn ang="0">
                    <a:pos x="734" y="600"/>
                  </a:cxn>
                  <a:cxn ang="0">
                    <a:pos x="853" y="554"/>
                  </a:cxn>
                  <a:cxn ang="0">
                    <a:pos x="933" y="554"/>
                  </a:cxn>
                  <a:cxn ang="0">
                    <a:pos x="948" y="550"/>
                  </a:cxn>
                  <a:cxn ang="0">
                    <a:pos x="1033" y="490"/>
                  </a:cxn>
                  <a:cxn ang="0">
                    <a:pos x="1019" y="445"/>
                  </a:cxn>
                  <a:cxn ang="0">
                    <a:pos x="1049" y="419"/>
                  </a:cxn>
                  <a:cxn ang="0">
                    <a:pos x="1105" y="430"/>
                  </a:cxn>
                  <a:cxn ang="0">
                    <a:pos x="1189" y="381"/>
                  </a:cxn>
                  <a:cxn ang="0">
                    <a:pos x="1241" y="328"/>
                  </a:cxn>
                  <a:cxn ang="0">
                    <a:pos x="1351" y="327"/>
                  </a:cxn>
                  <a:cxn ang="0">
                    <a:pos x="1339" y="283"/>
                  </a:cxn>
                  <a:cxn ang="0">
                    <a:pos x="1308" y="254"/>
                  </a:cxn>
                  <a:cxn ang="0">
                    <a:pos x="1241" y="273"/>
                  </a:cxn>
                  <a:cxn ang="0">
                    <a:pos x="1192" y="272"/>
                  </a:cxn>
                  <a:cxn ang="0">
                    <a:pos x="1192" y="178"/>
                  </a:cxn>
                  <a:cxn ang="0">
                    <a:pos x="1223" y="132"/>
                  </a:cxn>
                  <a:cxn ang="0">
                    <a:pos x="1142" y="114"/>
                  </a:cxn>
                  <a:cxn ang="0">
                    <a:pos x="1079" y="160"/>
                  </a:cxn>
                  <a:cxn ang="0">
                    <a:pos x="989" y="181"/>
                  </a:cxn>
                  <a:cxn ang="0">
                    <a:pos x="892" y="162"/>
                  </a:cxn>
                </a:cxnLst>
                <a:rect l="txL" t="txT" r="txR" b="txB"/>
                <a:pathLst>
                  <a:path w="400" h="178">
                    <a:moveTo>
                      <a:pt x="264" y="48"/>
                    </a:moveTo>
                    <a:lnTo>
                      <a:pt x="219" y="26"/>
                    </a:lnTo>
                    <a:lnTo>
                      <a:pt x="200" y="34"/>
                    </a:lnTo>
                    <a:lnTo>
                      <a:pt x="192" y="32"/>
                    </a:lnTo>
                    <a:lnTo>
                      <a:pt x="178" y="11"/>
                    </a:lnTo>
                    <a:lnTo>
                      <a:pt x="144" y="0"/>
                    </a:lnTo>
                    <a:lnTo>
                      <a:pt x="128" y="12"/>
                    </a:lnTo>
                    <a:lnTo>
                      <a:pt x="130" y="25"/>
                    </a:lnTo>
                    <a:lnTo>
                      <a:pt x="126" y="38"/>
                    </a:lnTo>
                    <a:lnTo>
                      <a:pt x="92" y="39"/>
                    </a:lnTo>
                    <a:lnTo>
                      <a:pt x="81" y="30"/>
                    </a:lnTo>
                    <a:lnTo>
                      <a:pt x="49" y="27"/>
                    </a:lnTo>
                    <a:lnTo>
                      <a:pt x="5" y="48"/>
                    </a:lnTo>
                    <a:lnTo>
                      <a:pt x="0" y="55"/>
                    </a:lnTo>
                    <a:lnTo>
                      <a:pt x="12" y="75"/>
                    </a:lnTo>
                    <a:lnTo>
                      <a:pt x="28" y="77"/>
                    </a:lnTo>
                    <a:lnTo>
                      <a:pt x="35" y="95"/>
                    </a:lnTo>
                    <a:lnTo>
                      <a:pt x="35" y="119"/>
                    </a:lnTo>
                    <a:lnTo>
                      <a:pt x="91" y="134"/>
                    </a:lnTo>
                    <a:lnTo>
                      <a:pt x="114" y="160"/>
                    </a:lnTo>
                    <a:lnTo>
                      <a:pt x="163" y="159"/>
                    </a:lnTo>
                    <a:lnTo>
                      <a:pt x="185" y="169"/>
                    </a:lnTo>
                    <a:lnTo>
                      <a:pt x="217" y="178"/>
                    </a:lnTo>
                    <a:lnTo>
                      <a:pt x="252" y="164"/>
                    </a:lnTo>
                    <a:lnTo>
                      <a:pt x="277" y="164"/>
                    </a:lnTo>
                    <a:lnTo>
                      <a:pt x="281" y="163"/>
                    </a:lnTo>
                    <a:lnTo>
                      <a:pt x="306" y="145"/>
                    </a:lnTo>
                    <a:lnTo>
                      <a:pt x="301" y="132"/>
                    </a:lnTo>
                    <a:lnTo>
                      <a:pt x="310" y="124"/>
                    </a:lnTo>
                    <a:lnTo>
                      <a:pt x="327" y="127"/>
                    </a:lnTo>
                    <a:lnTo>
                      <a:pt x="352" y="113"/>
                    </a:lnTo>
                    <a:lnTo>
                      <a:pt x="367" y="97"/>
                    </a:lnTo>
                    <a:lnTo>
                      <a:pt x="400" y="96"/>
                    </a:lnTo>
                    <a:lnTo>
                      <a:pt x="396" y="84"/>
                    </a:lnTo>
                    <a:lnTo>
                      <a:pt x="387" y="75"/>
                    </a:lnTo>
                    <a:lnTo>
                      <a:pt x="367" y="82"/>
                    </a:lnTo>
                    <a:lnTo>
                      <a:pt x="353" y="81"/>
                    </a:lnTo>
                    <a:lnTo>
                      <a:pt x="353" y="52"/>
                    </a:lnTo>
                    <a:lnTo>
                      <a:pt x="362" y="39"/>
                    </a:lnTo>
                    <a:lnTo>
                      <a:pt x="338" y="34"/>
                    </a:lnTo>
                    <a:lnTo>
                      <a:pt x="319" y="47"/>
                    </a:lnTo>
                    <a:lnTo>
                      <a:pt x="292" y="54"/>
                    </a:lnTo>
                    <a:lnTo>
                      <a:pt x="264" y="48"/>
                    </a:lnTo>
                  </a:path>
                </a:pathLst>
              </a:custGeom>
              <a:solidFill>
                <a:srgbClr val="969696">
                  <a:alpha val="5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5" name="Freeform 538"/>
              <p:cNvSpPr/>
              <p:nvPr/>
            </p:nvSpPr>
            <p:spPr>
              <a:xfrm>
                <a:off x="744" y="1154"/>
                <a:ext cx="145" cy="115"/>
              </a:xfrm>
              <a:custGeom>
                <a:avLst/>
                <a:gdLst>
                  <a:gd name="txL" fmla="*/ 0 w 118"/>
                  <a:gd name="txT" fmla="*/ 0 h 94"/>
                  <a:gd name="txR" fmla="*/ 118 w 118"/>
                  <a:gd name="txB" fmla="*/ 94 h 94"/>
                </a:gdLst>
                <a:ahLst/>
                <a:cxnLst>
                  <a:cxn ang="0">
                    <a:pos x="365" y="268"/>
                  </a:cxn>
                  <a:cxn ang="0">
                    <a:pos x="345" y="199"/>
                  </a:cxn>
                  <a:cxn ang="0">
                    <a:pos x="356" y="192"/>
                  </a:cxn>
                  <a:cxn ang="0">
                    <a:pos x="381" y="199"/>
                  </a:cxn>
                  <a:cxn ang="0">
                    <a:pos x="407" y="180"/>
                  </a:cxn>
                  <a:cxn ang="0">
                    <a:pos x="367" y="159"/>
                  </a:cxn>
                  <a:cxn ang="0">
                    <a:pos x="331" y="93"/>
                  </a:cxn>
                  <a:cxn ang="0">
                    <a:pos x="331" y="40"/>
                  </a:cxn>
                  <a:cxn ang="0">
                    <a:pos x="299" y="20"/>
                  </a:cxn>
                  <a:cxn ang="0">
                    <a:pos x="210" y="0"/>
                  </a:cxn>
                  <a:cxn ang="0">
                    <a:pos x="147" y="35"/>
                  </a:cxn>
                  <a:cxn ang="0">
                    <a:pos x="146" y="72"/>
                  </a:cxn>
                  <a:cxn ang="0">
                    <a:pos x="111" y="84"/>
                  </a:cxn>
                  <a:cxn ang="0">
                    <a:pos x="107" y="138"/>
                  </a:cxn>
                  <a:cxn ang="0">
                    <a:pos x="81" y="132"/>
                  </a:cxn>
                  <a:cxn ang="0">
                    <a:pos x="64" y="147"/>
                  </a:cxn>
                  <a:cxn ang="0">
                    <a:pos x="2" y="149"/>
                  </a:cxn>
                  <a:cxn ang="0">
                    <a:pos x="1" y="149"/>
                  </a:cxn>
                  <a:cxn ang="0">
                    <a:pos x="17" y="223"/>
                  </a:cxn>
                  <a:cxn ang="0">
                    <a:pos x="0" y="273"/>
                  </a:cxn>
                  <a:cxn ang="0">
                    <a:pos x="1" y="303"/>
                  </a:cxn>
                  <a:cxn ang="0">
                    <a:pos x="58" y="280"/>
                  </a:cxn>
                  <a:cxn ang="0">
                    <a:pos x="111" y="273"/>
                  </a:cxn>
                  <a:cxn ang="0">
                    <a:pos x="186" y="310"/>
                  </a:cxn>
                  <a:cxn ang="0">
                    <a:pos x="210" y="302"/>
                  </a:cxn>
                  <a:cxn ang="0">
                    <a:pos x="236" y="311"/>
                  </a:cxn>
                  <a:cxn ang="0">
                    <a:pos x="252" y="302"/>
                  </a:cxn>
                  <a:cxn ang="0">
                    <a:pos x="269" y="311"/>
                  </a:cxn>
                  <a:cxn ang="0">
                    <a:pos x="306" y="317"/>
                  </a:cxn>
                  <a:cxn ang="0">
                    <a:pos x="331" y="273"/>
                  </a:cxn>
                  <a:cxn ang="0">
                    <a:pos x="365" y="268"/>
                  </a:cxn>
                </a:cxnLst>
                <a:rect l="txL" t="txT" r="txR" b="txB"/>
                <a:pathLst>
                  <a:path w="118" h="94">
                    <a:moveTo>
                      <a:pt x="106" y="79"/>
                    </a:moveTo>
                    <a:lnTo>
                      <a:pt x="100" y="60"/>
                    </a:lnTo>
                    <a:lnTo>
                      <a:pt x="103" y="57"/>
                    </a:lnTo>
                    <a:lnTo>
                      <a:pt x="111" y="60"/>
                    </a:lnTo>
                    <a:lnTo>
                      <a:pt x="118" y="53"/>
                    </a:lnTo>
                    <a:lnTo>
                      <a:pt x="107" y="47"/>
                    </a:lnTo>
                    <a:lnTo>
                      <a:pt x="96" y="28"/>
                    </a:lnTo>
                    <a:lnTo>
                      <a:pt x="96" y="12"/>
                    </a:lnTo>
                    <a:lnTo>
                      <a:pt x="87" y="6"/>
                    </a:lnTo>
                    <a:lnTo>
                      <a:pt x="61" y="0"/>
                    </a:lnTo>
                    <a:lnTo>
                      <a:pt x="43" y="11"/>
                    </a:lnTo>
                    <a:lnTo>
                      <a:pt x="42" y="21"/>
                    </a:lnTo>
                    <a:lnTo>
                      <a:pt x="32" y="25"/>
                    </a:lnTo>
                    <a:lnTo>
                      <a:pt x="31" y="41"/>
                    </a:lnTo>
                    <a:lnTo>
                      <a:pt x="24" y="39"/>
                    </a:lnTo>
                    <a:lnTo>
                      <a:pt x="19" y="43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5" y="67"/>
                    </a:lnTo>
                    <a:lnTo>
                      <a:pt x="0" y="82"/>
                    </a:lnTo>
                    <a:lnTo>
                      <a:pt x="1" y="91"/>
                    </a:lnTo>
                    <a:lnTo>
                      <a:pt x="16" y="83"/>
                    </a:lnTo>
                    <a:lnTo>
                      <a:pt x="32" y="82"/>
                    </a:lnTo>
                    <a:lnTo>
                      <a:pt x="54" y="92"/>
                    </a:lnTo>
                    <a:lnTo>
                      <a:pt x="61" y="90"/>
                    </a:lnTo>
                    <a:lnTo>
                      <a:pt x="68" y="93"/>
                    </a:lnTo>
                    <a:lnTo>
                      <a:pt x="73" y="90"/>
                    </a:lnTo>
                    <a:lnTo>
                      <a:pt x="78" y="93"/>
                    </a:lnTo>
                    <a:lnTo>
                      <a:pt x="89" y="94"/>
                    </a:lnTo>
                    <a:lnTo>
                      <a:pt x="96" y="82"/>
                    </a:lnTo>
                    <a:lnTo>
                      <a:pt x="106" y="7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6" name="Freeform 539"/>
              <p:cNvSpPr/>
              <p:nvPr/>
            </p:nvSpPr>
            <p:spPr>
              <a:xfrm>
                <a:off x="744" y="1154"/>
                <a:ext cx="145" cy="115"/>
              </a:xfrm>
              <a:custGeom>
                <a:avLst/>
                <a:gdLst>
                  <a:gd name="txL" fmla="*/ 0 w 118"/>
                  <a:gd name="txT" fmla="*/ 0 h 94"/>
                  <a:gd name="txR" fmla="*/ 118 w 118"/>
                  <a:gd name="txB" fmla="*/ 94 h 94"/>
                </a:gdLst>
                <a:ahLst/>
                <a:cxnLst>
                  <a:cxn ang="0">
                    <a:pos x="365" y="268"/>
                  </a:cxn>
                  <a:cxn ang="0">
                    <a:pos x="345" y="199"/>
                  </a:cxn>
                  <a:cxn ang="0">
                    <a:pos x="356" y="192"/>
                  </a:cxn>
                  <a:cxn ang="0">
                    <a:pos x="381" y="199"/>
                  </a:cxn>
                  <a:cxn ang="0">
                    <a:pos x="407" y="180"/>
                  </a:cxn>
                  <a:cxn ang="0">
                    <a:pos x="367" y="159"/>
                  </a:cxn>
                  <a:cxn ang="0">
                    <a:pos x="331" y="93"/>
                  </a:cxn>
                  <a:cxn ang="0">
                    <a:pos x="331" y="40"/>
                  </a:cxn>
                  <a:cxn ang="0">
                    <a:pos x="299" y="20"/>
                  </a:cxn>
                  <a:cxn ang="0">
                    <a:pos x="210" y="0"/>
                  </a:cxn>
                  <a:cxn ang="0">
                    <a:pos x="147" y="35"/>
                  </a:cxn>
                  <a:cxn ang="0">
                    <a:pos x="146" y="72"/>
                  </a:cxn>
                  <a:cxn ang="0">
                    <a:pos x="111" y="84"/>
                  </a:cxn>
                  <a:cxn ang="0">
                    <a:pos x="107" y="138"/>
                  </a:cxn>
                  <a:cxn ang="0">
                    <a:pos x="81" y="132"/>
                  </a:cxn>
                  <a:cxn ang="0">
                    <a:pos x="64" y="147"/>
                  </a:cxn>
                  <a:cxn ang="0">
                    <a:pos x="2" y="149"/>
                  </a:cxn>
                  <a:cxn ang="0">
                    <a:pos x="1" y="149"/>
                  </a:cxn>
                  <a:cxn ang="0">
                    <a:pos x="17" y="223"/>
                  </a:cxn>
                  <a:cxn ang="0">
                    <a:pos x="0" y="273"/>
                  </a:cxn>
                  <a:cxn ang="0">
                    <a:pos x="1" y="303"/>
                  </a:cxn>
                  <a:cxn ang="0">
                    <a:pos x="58" y="280"/>
                  </a:cxn>
                  <a:cxn ang="0">
                    <a:pos x="111" y="273"/>
                  </a:cxn>
                  <a:cxn ang="0">
                    <a:pos x="186" y="310"/>
                  </a:cxn>
                  <a:cxn ang="0">
                    <a:pos x="210" y="302"/>
                  </a:cxn>
                  <a:cxn ang="0">
                    <a:pos x="236" y="311"/>
                  </a:cxn>
                  <a:cxn ang="0">
                    <a:pos x="252" y="302"/>
                  </a:cxn>
                  <a:cxn ang="0">
                    <a:pos x="269" y="311"/>
                  </a:cxn>
                  <a:cxn ang="0">
                    <a:pos x="306" y="317"/>
                  </a:cxn>
                  <a:cxn ang="0">
                    <a:pos x="331" y="273"/>
                  </a:cxn>
                  <a:cxn ang="0">
                    <a:pos x="365" y="268"/>
                  </a:cxn>
                </a:cxnLst>
                <a:rect l="txL" t="txT" r="txR" b="txB"/>
                <a:pathLst>
                  <a:path w="118" h="94">
                    <a:moveTo>
                      <a:pt x="106" y="79"/>
                    </a:moveTo>
                    <a:lnTo>
                      <a:pt x="100" y="60"/>
                    </a:lnTo>
                    <a:lnTo>
                      <a:pt x="103" y="57"/>
                    </a:lnTo>
                    <a:lnTo>
                      <a:pt x="111" y="60"/>
                    </a:lnTo>
                    <a:lnTo>
                      <a:pt x="118" y="53"/>
                    </a:lnTo>
                    <a:lnTo>
                      <a:pt x="107" y="47"/>
                    </a:lnTo>
                    <a:lnTo>
                      <a:pt x="96" y="28"/>
                    </a:lnTo>
                    <a:lnTo>
                      <a:pt x="96" y="12"/>
                    </a:lnTo>
                    <a:lnTo>
                      <a:pt x="87" y="6"/>
                    </a:lnTo>
                    <a:lnTo>
                      <a:pt x="61" y="0"/>
                    </a:lnTo>
                    <a:lnTo>
                      <a:pt x="43" y="11"/>
                    </a:lnTo>
                    <a:lnTo>
                      <a:pt x="42" y="21"/>
                    </a:lnTo>
                    <a:lnTo>
                      <a:pt x="32" y="25"/>
                    </a:lnTo>
                    <a:lnTo>
                      <a:pt x="31" y="41"/>
                    </a:lnTo>
                    <a:lnTo>
                      <a:pt x="24" y="39"/>
                    </a:lnTo>
                    <a:lnTo>
                      <a:pt x="19" y="43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5" y="67"/>
                    </a:lnTo>
                    <a:lnTo>
                      <a:pt x="0" y="82"/>
                    </a:lnTo>
                    <a:lnTo>
                      <a:pt x="1" y="91"/>
                    </a:lnTo>
                    <a:lnTo>
                      <a:pt x="16" y="83"/>
                    </a:lnTo>
                    <a:lnTo>
                      <a:pt x="32" y="82"/>
                    </a:lnTo>
                    <a:lnTo>
                      <a:pt x="54" y="92"/>
                    </a:lnTo>
                    <a:lnTo>
                      <a:pt x="61" y="90"/>
                    </a:lnTo>
                    <a:lnTo>
                      <a:pt x="68" y="93"/>
                    </a:lnTo>
                    <a:lnTo>
                      <a:pt x="73" y="90"/>
                    </a:lnTo>
                    <a:lnTo>
                      <a:pt x="78" y="93"/>
                    </a:lnTo>
                    <a:lnTo>
                      <a:pt x="89" y="94"/>
                    </a:lnTo>
                    <a:lnTo>
                      <a:pt x="96" y="82"/>
                    </a:lnTo>
                    <a:lnTo>
                      <a:pt x="106" y="7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7" name="Freeform 540"/>
              <p:cNvSpPr/>
              <p:nvPr/>
            </p:nvSpPr>
            <p:spPr>
              <a:xfrm>
                <a:off x="798" y="321"/>
                <a:ext cx="2539" cy="1156"/>
              </a:xfrm>
              <a:custGeom>
                <a:avLst/>
                <a:gdLst>
                  <a:gd name="txL" fmla="*/ 0 w 2073"/>
                  <a:gd name="txT" fmla="*/ 0 h 944"/>
                  <a:gd name="txR" fmla="*/ 2073 w 2073"/>
                  <a:gd name="txB" fmla="*/ 944 h 944"/>
                </a:gdLst>
                <a:ahLst/>
                <a:cxnLst>
                  <a:cxn ang="0">
                    <a:pos x="3712" y="416"/>
                  </a:cxn>
                  <a:cxn ang="0">
                    <a:pos x="3312" y="109"/>
                  </a:cxn>
                  <a:cxn ang="0">
                    <a:pos x="2643" y="400"/>
                  </a:cxn>
                  <a:cxn ang="0">
                    <a:pos x="2254" y="813"/>
                  </a:cxn>
                  <a:cxn ang="0">
                    <a:pos x="1979" y="942"/>
                  </a:cxn>
                  <a:cxn ang="0">
                    <a:pos x="1911" y="1489"/>
                  </a:cxn>
                  <a:cxn ang="0">
                    <a:pos x="1962" y="780"/>
                  </a:cxn>
                  <a:cxn ang="0">
                    <a:pos x="1803" y="1234"/>
                  </a:cxn>
                  <a:cxn ang="0">
                    <a:pos x="1373" y="1204"/>
                  </a:cxn>
                  <a:cxn ang="0">
                    <a:pos x="826" y="1438"/>
                  </a:cxn>
                  <a:cxn ang="0">
                    <a:pos x="752" y="1469"/>
                  </a:cxn>
                  <a:cxn ang="0">
                    <a:pos x="467" y="1707"/>
                  </a:cxn>
                  <a:cxn ang="0">
                    <a:pos x="481" y="1511"/>
                  </a:cxn>
                  <a:cxn ang="0">
                    <a:pos x="164" y="1129"/>
                  </a:cxn>
                  <a:cxn ang="0">
                    <a:pos x="132" y="1521"/>
                  </a:cxn>
                  <a:cxn ang="0">
                    <a:pos x="24" y="1984"/>
                  </a:cxn>
                  <a:cxn ang="0">
                    <a:pos x="16" y="2194"/>
                  </a:cxn>
                  <a:cxn ang="0">
                    <a:pos x="207" y="2463"/>
                  </a:cxn>
                  <a:cxn ang="0">
                    <a:pos x="314" y="2584"/>
                  </a:cxn>
                  <a:cxn ang="0">
                    <a:pos x="561" y="2722"/>
                  </a:cxn>
                  <a:cxn ang="0">
                    <a:pos x="454" y="2903"/>
                  </a:cxn>
                  <a:cxn ang="0">
                    <a:pos x="679" y="3077"/>
                  </a:cxn>
                  <a:cxn ang="0">
                    <a:pos x="873" y="3104"/>
                  </a:cxn>
                  <a:cxn ang="0">
                    <a:pos x="915" y="2897"/>
                  </a:cxn>
                  <a:cxn ang="0">
                    <a:pos x="933" y="2693"/>
                  </a:cxn>
                  <a:cxn ang="0">
                    <a:pos x="1274" y="2633"/>
                  </a:cxn>
                  <a:cxn ang="0">
                    <a:pos x="1442" y="2535"/>
                  </a:cxn>
                  <a:cxn ang="0">
                    <a:pos x="1873" y="2363"/>
                  </a:cxn>
                  <a:cxn ang="0">
                    <a:pos x="2076" y="2437"/>
                  </a:cxn>
                  <a:cxn ang="0">
                    <a:pos x="2494" y="2722"/>
                  </a:cxn>
                  <a:cxn ang="0">
                    <a:pos x="2774" y="2671"/>
                  </a:cxn>
                  <a:cxn ang="0">
                    <a:pos x="3210" y="2613"/>
                  </a:cxn>
                  <a:cxn ang="0">
                    <a:pos x="3752" y="2693"/>
                  </a:cxn>
                  <a:cxn ang="0">
                    <a:pos x="3985" y="2559"/>
                  </a:cxn>
                  <a:cxn ang="0">
                    <a:pos x="4446" y="2782"/>
                  </a:cxn>
                  <a:cxn ang="0">
                    <a:pos x="4462" y="3014"/>
                  </a:cxn>
                  <a:cxn ang="0">
                    <a:pos x="4546" y="3118"/>
                  </a:cxn>
                  <a:cxn ang="0">
                    <a:pos x="4793" y="2444"/>
                  </a:cxn>
                  <a:cxn ang="0">
                    <a:pos x="4636" y="2393"/>
                  </a:cxn>
                  <a:cxn ang="0">
                    <a:pos x="5253" y="2051"/>
                  </a:cxn>
                  <a:cxn ang="0">
                    <a:pos x="5574" y="1903"/>
                  </a:cxn>
                  <a:cxn ang="0">
                    <a:pos x="5907" y="1831"/>
                  </a:cxn>
                  <a:cxn ang="0">
                    <a:pos x="5557" y="2655"/>
                  </a:cxn>
                  <a:cxn ang="0">
                    <a:pos x="5797" y="2404"/>
                  </a:cxn>
                  <a:cxn ang="0">
                    <a:pos x="5834" y="2203"/>
                  </a:cxn>
                  <a:cxn ang="0">
                    <a:pos x="5965" y="2001"/>
                  </a:cxn>
                  <a:cxn ang="0">
                    <a:pos x="6520" y="1843"/>
                  </a:cxn>
                  <a:cxn ang="0">
                    <a:pos x="6594" y="1544"/>
                  </a:cxn>
                  <a:cxn ang="0">
                    <a:pos x="6896" y="1610"/>
                  </a:cxn>
                  <a:cxn ang="0">
                    <a:pos x="6398" y="1123"/>
                  </a:cxn>
                  <a:cxn ang="0">
                    <a:pos x="6108" y="1123"/>
                  </a:cxn>
                  <a:cxn ang="0">
                    <a:pos x="5650" y="996"/>
                  </a:cxn>
                  <a:cxn ang="0">
                    <a:pos x="5073" y="784"/>
                  </a:cxn>
                  <a:cxn ang="0">
                    <a:pos x="4523" y="869"/>
                  </a:cxn>
                  <a:cxn ang="0">
                    <a:pos x="4117" y="645"/>
                  </a:cxn>
                  <a:cxn ang="0">
                    <a:pos x="3570" y="599"/>
                  </a:cxn>
                </a:cxnLst>
                <a:rect l="txL" t="txT" r="txR" b="txB"/>
                <a:pathLst>
                  <a:path w="2073" h="944">
                    <a:moveTo>
                      <a:pt x="1057" y="177"/>
                    </a:moveTo>
                    <a:lnTo>
                      <a:pt x="1047" y="186"/>
                    </a:lnTo>
                    <a:lnTo>
                      <a:pt x="1057" y="197"/>
                    </a:lnTo>
                    <a:lnTo>
                      <a:pt x="1023" y="211"/>
                    </a:lnTo>
                    <a:lnTo>
                      <a:pt x="1009" y="211"/>
                    </a:lnTo>
                    <a:lnTo>
                      <a:pt x="1017" y="193"/>
                    </a:lnTo>
                    <a:lnTo>
                      <a:pt x="1100" y="123"/>
                    </a:lnTo>
                    <a:lnTo>
                      <a:pt x="1098" y="80"/>
                    </a:lnTo>
                    <a:lnTo>
                      <a:pt x="1068" y="54"/>
                    </a:lnTo>
                    <a:lnTo>
                      <a:pt x="1031" y="52"/>
                    </a:lnTo>
                    <a:lnTo>
                      <a:pt x="1027" y="63"/>
                    </a:lnTo>
                    <a:lnTo>
                      <a:pt x="1008" y="63"/>
                    </a:lnTo>
                    <a:lnTo>
                      <a:pt x="1022" y="38"/>
                    </a:lnTo>
                    <a:lnTo>
                      <a:pt x="981" y="33"/>
                    </a:lnTo>
                    <a:lnTo>
                      <a:pt x="1003" y="17"/>
                    </a:lnTo>
                    <a:lnTo>
                      <a:pt x="979" y="0"/>
                    </a:lnTo>
                    <a:lnTo>
                      <a:pt x="940" y="38"/>
                    </a:lnTo>
                    <a:lnTo>
                      <a:pt x="940" y="63"/>
                    </a:lnTo>
                    <a:lnTo>
                      <a:pt x="914" y="63"/>
                    </a:lnTo>
                    <a:lnTo>
                      <a:pt x="842" y="83"/>
                    </a:lnTo>
                    <a:lnTo>
                      <a:pt x="783" y="118"/>
                    </a:lnTo>
                    <a:lnTo>
                      <a:pt x="756" y="148"/>
                    </a:lnTo>
                    <a:lnTo>
                      <a:pt x="761" y="181"/>
                    </a:lnTo>
                    <a:lnTo>
                      <a:pt x="677" y="197"/>
                    </a:lnTo>
                    <a:lnTo>
                      <a:pt x="683" y="240"/>
                    </a:lnTo>
                    <a:lnTo>
                      <a:pt x="709" y="261"/>
                    </a:lnTo>
                    <a:lnTo>
                      <a:pt x="692" y="269"/>
                    </a:lnTo>
                    <a:lnTo>
                      <a:pt x="667" y="242"/>
                    </a:lnTo>
                    <a:lnTo>
                      <a:pt x="644" y="233"/>
                    </a:lnTo>
                    <a:lnTo>
                      <a:pt x="633" y="242"/>
                    </a:lnTo>
                    <a:lnTo>
                      <a:pt x="615" y="227"/>
                    </a:lnTo>
                    <a:lnTo>
                      <a:pt x="603" y="213"/>
                    </a:lnTo>
                    <a:lnTo>
                      <a:pt x="599" y="221"/>
                    </a:lnTo>
                    <a:lnTo>
                      <a:pt x="611" y="242"/>
                    </a:lnTo>
                    <a:lnTo>
                      <a:pt x="586" y="279"/>
                    </a:lnTo>
                    <a:lnTo>
                      <a:pt x="601" y="307"/>
                    </a:lnTo>
                    <a:lnTo>
                      <a:pt x="593" y="336"/>
                    </a:lnTo>
                    <a:lnTo>
                      <a:pt x="595" y="356"/>
                    </a:lnTo>
                    <a:lnTo>
                      <a:pt x="615" y="358"/>
                    </a:lnTo>
                    <a:lnTo>
                      <a:pt x="604" y="366"/>
                    </a:lnTo>
                    <a:lnTo>
                      <a:pt x="607" y="401"/>
                    </a:lnTo>
                    <a:lnTo>
                      <a:pt x="566" y="442"/>
                    </a:lnTo>
                    <a:lnTo>
                      <a:pt x="552" y="430"/>
                    </a:lnTo>
                    <a:lnTo>
                      <a:pt x="586" y="398"/>
                    </a:lnTo>
                    <a:lnTo>
                      <a:pt x="590" y="372"/>
                    </a:lnTo>
                    <a:lnTo>
                      <a:pt x="579" y="358"/>
                    </a:lnTo>
                    <a:lnTo>
                      <a:pt x="579" y="289"/>
                    </a:lnTo>
                    <a:lnTo>
                      <a:pt x="570" y="274"/>
                    </a:lnTo>
                    <a:lnTo>
                      <a:pt x="581" y="231"/>
                    </a:lnTo>
                    <a:lnTo>
                      <a:pt x="563" y="221"/>
                    </a:lnTo>
                    <a:lnTo>
                      <a:pt x="566" y="211"/>
                    </a:lnTo>
                    <a:lnTo>
                      <a:pt x="560" y="197"/>
                    </a:lnTo>
                    <a:lnTo>
                      <a:pt x="546" y="204"/>
                    </a:lnTo>
                    <a:lnTo>
                      <a:pt x="506" y="298"/>
                    </a:lnTo>
                    <a:lnTo>
                      <a:pt x="507" y="336"/>
                    </a:lnTo>
                    <a:lnTo>
                      <a:pt x="534" y="366"/>
                    </a:lnTo>
                    <a:lnTo>
                      <a:pt x="528" y="383"/>
                    </a:lnTo>
                    <a:lnTo>
                      <a:pt x="509" y="364"/>
                    </a:lnTo>
                    <a:lnTo>
                      <a:pt x="407" y="309"/>
                    </a:lnTo>
                    <a:lnTo>
                      <a:pt x="401" y="320"/>
                    </a:lnTo>
                    <a:lnTo>
                      <a:pt x="433" y="358"/>
                    </a:lnTo>
                    <a:lnTo>
                      <a:pt x="416" y="369"/>
                    </a:lnTo>
                    <a:lnTo>
                      <a:pt x="407" y="358"/>
                    </a:lnTo>
                    <a:lnTo>
                      <a:pt x="357" y="374"/>
                    </a:lnTo>
                    <a:lnTo>
                      <a:pt x="354" y="385"/>
                    </a:lnTo>
                    <a:lnTo>
                      <a:pt x="341" y="374"/>
                    </a:lnTo>
                    <a:lnTo>
                      <a:pt x="341" y="358"/>
                    </a:lnTo>
                    <a:lnTo>
                      <a:pt x="268" y="401"/>
                    </a:lnTo>
                    <a:lnTo>
                      <a:pt x="268" y="419"/>
                    </a:lnTo>
                    <a:lnTo>
                      <a:pt x="245" y="426"/>
                    </a:lnTo>
                    <a:lnTo>
                      <a:pt x="226" y="412"/>
                    </a:lnTo>
                    <a:lnTo>
                      <a:pt x="249" y="395"/>
                    </a:lnTo>
                    <a:lnTo>
                      <a:pt x="237" y="374"/>
                    </a:lnTo>
                    <a:lnTo>
                      <a:pt x="205" y="369"/>
                    </a:lnTo>
                    <a:lnTo>
                      <a:pt x="216" y="383"/>
                    </a:lnTo>
                    <a:lnTo>
                      <a:pt x="213" y="415"/>
                    </a:lnTo>
                    <a:lnTo>
                      <a:pt x="223" y="435"/>
                    </a:lnTo>
                    <a:lnTo>
                      <a:pt x="215" y="444"/>
                    </a:lnTo>
                    <a:lnTo>
                      <a:pt x="191" y="437"/>
                    </a:lnTo>
                    <a:lnTo>
                      <a:pt x="159" y="464"/>
                    </a:lnTo>
                    <a:lnTo>
                      <a:pt x="173" y="487"/>
                    </a:lnTo>
                    <a:lnTo>
                      <a:pt x="125" y="473"/>
                    </a:lnTo>
                    <a:lnTo>
                      <a:pt x="119" y="481"/>
                    </a:lnTo>
                    <a:lnTo>
                      <a:pt x="138" y="506"/>
                    </a:lnTo>
                    <a:lnTo>
                      <a:pt x="123" y="506"/>
                    </a:lnTo>
                    <a:lnTo>
                      <a:pt x="96" y="487"/>
                    </a:lnTo>
                    <a:lnTo>
                      <a:pt x="96" y="449"/>
                    </a:lnTo>
                    <a:lnTo>
                      <a:pt x="72" y="430"/>
                    </a:lnTo>
                    <a:lnTo>
                      <a:pt x="65" y="415"/>
                    </a:lnTo>
                    <a:lnTo>
                      <a:pt x="78" y="426"/>
                    </a:lnTo>
                    <a:lnTo>
                      <a:pt x="143" y="448"/>
                    </a:lnTo>
                    <a:lnTo>
                      <a:pt x="180" y="427"/>
                    </a:lnTo>
                    <a:lnTo>
                      <a:pt x="176" y="401"/>
                    </a:lnTo>
                    <a:lnTo>
                      <a:pt x="126" y="363"/>
                    </a:lnTo>
                    <a:lnTo>
                      <a:pt x="75" y="344"/>
                    </a:lnTo>
                    <a:lnTo>
                      <a:pt x="75" y="335"/>
                    </a:lnTo>
                    <a:lnTo>
                      <a:pt x="64" y="328"/>
                    </a:lnTo>
                    <a:lnTo>
                      <a:pt x="49" y="335"/>
                    </a:lnTo>
                    <a:lnTo>
                      <a:pt x="46" y="341"/>
                    </a:lnTo>
                    <a:lnTo>
                      <a:pt x="39" y="341"/>
                    </a:lnTo>
                    <a:lnTo>
                      <a:pt x="24" y="357"/>
                    </a:lnTo>
                    <a:lnTo>
                      <a:pt x="20" y="383"/>
                    </a:lnTo>
                    <a:lnTo>
                      <a:pt x="36" y="399"/>
                    </a:lnTo>
                    <a:lnTo>
                      <a:pt x="29" y="420"/>
                    </a:lnTo>
                    <a:lnTo>
                      <a:pt x="39" y="451"/>
                    </a:lnTo>
                    <a:lnTo>
                      <a:pt x="34" y="478"/>
                    </a:lnTo>
                    <a:lnTo>
                      <a:pt x="44" y="496"/>
                    </a:lnTo>
                    <a:lnTo>
                      <a:pt x="41" y="510"/>
                    </a:lnTo>
                    <a:lnTo>
                      <a:pt x="55" y="529"/>
                    </a:lnTo>
                    <a:lnTo>
                      <a:pt x="55" y="536"/>
                    </a:lnTo>
                    <a:lnTo>
                      <a:pt x="31" y="568"/>
                    </a:lnTo>
                    <a:lnTo>
                      <a:pt x="7" y="588"/>
                    </a:lnTo>
                    <a:lnTo>
                      <a:pt x="15" y="588"/>
                    </a:lnTo>
                    <a:lnTo>
                      <a:pt x="27" y="602"/>
                    </a:lnTo>
                    <a:lnTo>
                      <a:pt x="10" y="615"/>
                    </a:lnTo>
                    <a:lnTo>
                      <a:pt x="10" y="621"/>
                    </a:lnTo>
                    <a:lnTo>
                      <a:pt x="0" y="624"/>
                    </a:lnTo>
                    <a:lnTo>
                      <a:pt x="7" y="644"/>
                    </a:lnTo>
                    <a:lnTo>
                      <a:pt x="5" y="651"/>
                    </a:lnTo>
                    <a:lnTo>
                      <a:pt x="10" y="657"/>
                    </a:lnTo>
                    <a:lnTo>
                      <a:pt x="7" y="667"/>
                    </a:lnTo>
                    <a:lnTo>
                      <a:pt x="15" y="682"/>
                    </a:lnTo>
                    <a:lnTo>
                      <a:pt x="41" y="688"/>
                    </a:lnTo>
                    <a:lnTo>
                      <a:pt x="49" y="694"/>
                    </a:lnTo>
                    <a:lnTo>
                      <a:pt x="49" y="710"/>
                    </a:lnTo>
                    <a:lnTo>
                      <a:pt x="61" y="730"/>
                    </a:lnTo>
                    <a:lnTo>
                      <a:pt x="72" y="734"/>
                    </a:lnTo>
                    <a:lnTo>
                      <a:pt x="65" y="742"/>
                    </a:lnTo>
                    <a:lnTo>
                      <a:pt x="57" y="739"/>
                    </a:lnTo>
                    <a:lnTo>
                      <a:pt x="53" y="742"/>
                    </a:lnTo>
                    <a:lnTo>
                      <a:pt x="60" y="761"/>
                    </a:lnTo>
                    <a:lnTo>
                      <a:pt x="86" y="756"/>
                    </a:lnTo>
                    <a:lnTo>
                      <a:pt x="93" y="766"/>
                    </a:lnTo>
                    <a:lnTo>
                      <a:pt x="90" y="769"/>
                    </a:lnTo>
                    <a:lnTo>
                      <a:pt x="92" y="775"/>
                    </a:lnTo>
                    <a:lnTo>
                      <a:pt x="102" y="777"/>
                    </a:lnTo>
                    <a:lnTo>
                      <a:pt x="109" y="791"/>
                    </a:lnTo>
                    <a:lnTo>
                      <a:pt x="122" y="795"/>
                    </a:lnTo>
                    <a:lnTo>
                      <a:pt x="131" y="791"/>
                    </a:lnTo>
                    <a:lnTo>
                      <a:pt x="166" y="807"/>
                    </a:lnTo>
                    <a:lnTo>
                      <a:pt x="161" y="836"/>
                    </a:lnTo>
                    <a:lnTo>
                      <a:pt x="151" y="836"/>
                    </a:lnTo>
                    <a:lnTo>
                      <a:pt x="144" y="841"/>
                    </a:lnTo>
                    <a:lnTo>
                      <a:pt x="143" y="852"/>
                    </a:lnTo>
                    <a:lnTo>
                      <a:pt x="151" y="850"/>
                    </a:lnTo>
                    <a:lnTo>
                      <a:pt x="157" y="855"/>
                    </a:lnTo>
                    <a:lnTo>
                      <a:pt x="135" y="861"/>
                    </a:lnTo>
                    <a:lnTo>
                      <a:pt x="142" y="867"/>
                    </a:lnTo>
                    <a:lnTo>
                      <a:pt x="131" y="883"/>
                    </a:lnTo>
                    <a:lnTo>
                      <a:pt x="121" y="884"/>
                    </a:lnTo>
                    <a:lnTo>
                      <a:pt x="121" y="888"/>
                    </a:lnTo>
                    <a:lnTo>
                      <a:pt x="126" y="888"/>
                    </a:lnTo>
                    <a:lnTo>
                      <a:pt x="160" y="910"/>
                    </a:lnTo>
                    <a:lnTo>
                      <a:pt x="201" y="913"/>
                    </a:lnTo>
                    <a:lnTo>
                      <a:pt x="215" y="922"/>
                    </a:lnTo>
                    <a:lnTo>
                      <a:pt x="231" y="922"/>
                    </a:lnTo>
                    <a:lnTo>
                      <a:pt x="245" y="933"/>
                    </a:lnTo>
                    <a:lnTo>
                      <a:pt x="256" y="943"/>
                    </a:lnTo>
                    <a:lnTo>
                      <a:pt x="263" y="944"/>
                    </a:lnTo>
                    <a:lnTo>
                      <a:pt x="271" y="936"/>
                    </a:lnTo>
                    <a:lnTo>
                      <a:pt x="259" y="920"/>
                    </a:lnTo>
                    <a:lnTo>
                      <a:pt x="259" y="908"/>
                    </a:lnTo>
                    <a:lnTo>
                      <a:pt x="249" y="893"/>
                    </a:lnTo>
                    <a:lnTo>
                      <a:pt x="261" y="871"/>
                    </a:lnTo>
                    <a:lnTo>
                      <a:pt x="269" y="874"/>
                    </a:lnTo>
                    <a:lnTo>
                      <a:pt x="280" y="867"/>
                    </a:lnTo>
                    <a:lnTo>
                      <a:pt x="277" y="862"/>
                    </a:lnTo>
                    <a:lnTo>
                      <a:pt x="271" y="860"/>
                    </a:lnTo>
                    <a:lnTo>
                      <a:pt x="278" y="856"/>
                    </a:lnTo>
                    <a:lnTo>
                      <a:pt x="269" y="839"/>
                    </a:lnTo>
                    <a:lnTo>
                      <a:pt x="258" y="839"/>
                    </a:lnTo>
                    <a:lnTo>
                      <a:pt x="247" y="827"/>
                    </a:lnTo>
                    <a:lnTo>
                      <a:pt x="261" y="790"/>
                    </a:lnTo>
                    <a:lnTo>
                      <a:pt x="271" y="804"/>
                    </a:lnTo>
                    <a:lnTo>
                      <a:pt x="277" y="799"/>
                    </a:lnTo>
                    <a:lnTo>
                      <a:pt x="273" y="789"/>
                    </a:lnTo>
                    <a:lnTo>
                      <a:pt x="299" y="770"/>
                    </a:lnTo>
                    <a:lnTo>
                      <a:pt x="313" y="773"/>
                    </a:lnTo>
                    <a:lnTo>
                      <a:pt x="319" y="769"/>
                    </a:lnTo>
                    <a:lnTo>
                      <a:pt x="336" y="773"/>
                    </a:lnTo>
                    <a:lnTo>
                      <a:pt x="364" y="790"/>
                    </a:lnTo>
                    <a:lnTo>
                      <a:pt x="377" y="781"/>
                    </a:lnTo>
                    <a:lnTo>
                      <a:pt x="396" y="780"/>
                    </a:lnTo>
                    <a:lnTo>
                      <a:pt x="405" y="789"/>
                    </a:lnTo>
                    <a:lnTo>
                      <a:pt x="436" y="785"/>
                    </a:lnTo>
                    <a:lnTo>
                      <a:pt x="441" y="776"/>
                    </a:lnTo>
                    <a:lnTo>
                      <a:pt x="419" y="766"/>
                    </a:lnTo>
                    <a:lnTo>
                      <a:pt x="430" y="759"/>
                    </a:lnTo>
                    <a:lnTo>
                      <a:pt x="427" y="751"/>
                    </a:lnTo>
                    <a:lnTo>
                      <a:pt x="433" y="746"/>
                    </a:lnTo>
                    <a:lnTo>
                      <a:pt x="430" y="726"/>
                    </a:lnTo>
                    <a:lnTo>
                      <a:pt x="452" y="726"/>
                    </a:lnTo>
                    <a:lnTo>
                      <a:pt x="521" y="706"/>
                    </a:lnTo>
                    <a:lnTo>
                      <a:pt x="524" y="702"/>
                    </a:lnTo>
                    <a:lnTo>
                      <a:pt x="532" y="698"/>
                    </a:lnTo>
                    <a:lnTo>
                      <a:pt x="554" y="701"/>
                    </a:lnTo>
                    <a:lnTo>
                      <a:pt x="561" y="713"/>
                    </a:lnTo>
                    <a:lnTo>
                      <a:pt x="560" y="723"/>
                    </a:lnTo>
                    <a:lnTo>
                      <a:pt x="572" y="723"/>
                    </a:lnTo>
                    <a:lnTo>
                      <a:pt x="587" y="726"/>
                    </a:lnTo>
                    <a:lnTo>
                      <a:pt x="589" y="735"/>
                    </a:lnTo>
                    <a:lnTo>
                      <a:pt x="603" y="734"/>
                    </a:lnTo>
                    <a:lnTo>
                      <a:pt x="616" y="723"/>
                    </a:lnTo>
                    <a:lnTo>
                      <a:pt x="632" y="717"/>
                    </a:lnTo>
                    <a:lnTo>
                      <a:pt x="646" y="740"/>
                    </a:lnTo>
                    <a:lnTo>
                      <a:pt x="674" y="787"/>
                    </a:lnTo>
                    <a:lnTo>
                      <a:pt x="682" y="777"/>
                    </a:lnTo>
                    <a:lnTo>
                      <a:pt x="691" y="787"/>
                    </a:lnTo>
                    <a:lnTo>
                      <a:pt x="718" y="783"/>
                    </a:lnTo>
                    <a:lnTo>
                      <a:pt x="739" y="807"/>
                    </a:lnTo>
                    <a:lnTo>
                      <a:pt x="752" y="810"/>
                    </a:lnTo>
                    <a:lnTo>
                      <a:pt x="757" y="806"/>
                    </a:lnTo>
                    <a:lnTo>
                      <a:pt x="764" y="816"/>
                    </a:lnTo>
                    <a:lnTo>
                      <a:pt x="757" y="827"/>
                    </a:lnTo>
                    <a:lnTo>
                      <a:pt x="773" y="820"/>
                    </a:lnTo>
                    <a:lnTo>
                      <a:pt x="777" y="812"/>
                    </a:lnTo>
                    <a:lnTo>
                      <a:pt x="822" y="791"/>
                    </a:lnTo>
                    <a:lnTo>
                      <a:pt x="853" y="795"/>
                    </a:lnTo>
                    <a:lnTo>
                      <a:pt x="865" y="804"/>
                    </a:lnTo>
                    <a:lnTo>
                      <a:pt x="899" y="803"/>
                    </a:lnTo>
                    <a:lnTo>
                      <a:pt x="902" y="790"/>
                    </a:lnTo>
                    <a:lnTo>
                      <a:pt x="899" y="777"/>
                    </a:lnTo>
                    <a:lnTo>
                      <a:pt x="916" y="765"/>
                    </a:lnTo>
                    <a:lnTo>
                      <a:pt x="950" y="775"/>
                    </a:lnTo>
                    <a:lnTo>
                      <a:pt x="965" y="796"/>
                    </a:lnTo>
                    <a:lnTo>
                      <a:pt x="973" y="798"/>
                    </a:lnTo>
                    <a:lnTo>
                      <a:pt x="991" y="791"/>
                    </a:lnTo>
                    <a:lnTo>
                      <a:pt x="1037" y="813"/>
                    </a:lnTo>
                    <a:lnTo>
                      <a:pt x="1065" y="818"/>
                    </a:lnTo>
                    <a:lnTo>
                      <a:pt x="1092" y="811"/>
                    </a:lnTo>
                    <a:lnTo>
                      <a:pt x="1111" y="799"/>
                    </a:lnTo>
                    <a:lnTo>
                      <a:pt x="1134" y="804"/>
                    </a:lnTo>
                    <a:lnTo>
                      <a:pt x="1154" y="811"/>
                    </a:lnTo>
                    <a:lnTo>
                      <a:pt x="1170" y="802"/>
                    </a:lnTo>
                    <a:lnTo>
                      <a:pt x="1181" y="775"/>
                    </a:lnTo>
                    <a:lnTo>
                      <a:pt x="1188" y="769"/>
                    </a:lnTo>
                    <a:lnTo>
                      <a:pt x="1189" y="759"/>
                    </a:lnTo>
                    <a:lnTo>
                      <a:pt x="1181" y="759"/>
                    </a:lnTo>
                    <a:lnTo>
                      <a:pt x="1194" y="745"/>
                    </a:lnTo>
                    <a:lnTo>
                      <a:pt x="1223" y="739"/>
                    </a:lnTo>
                    <a:lnTo>
                      <a:pt x="1249" y="747"/>
                    </a:lnTo>
                    <a:lnTo>
                      <a:pt x="1261" y="761"/>
                    </a:lnTo>
                    <a:lnTo>
                      <a:pt x="1276" y="810"/>
                    </a:lnTo>
                    <a:lnTo>
                      <a:pt x="1297" y="812"/>
                    </a:lnTo>
                    <a:lnTo>
                      <a:pt x="1317" y="825"/>
                    </a:lnTo>
                    <a:lnTo>
                      <a:pt x="1321" y="843"/>
                    </a:lnTo>
                    <a:lnTo>
                      <a:pt x="1335" y="843"/>
                    </a:lnTo>
                    <a:lnTo>
                      <a:pt x="1370" y="830"/>
                    </a:lnTo>
                    <a:lnTo>
                      <a:pt x="1369" y="846"/>
                    </a:lnTo>
                    <a:lnTo>
                      <a:pt x="1347" y="888"/>
                    </a:lnTo>
                    <a:lnTo>
                      <a:pt x="1332" y="884"/>
                    </a:lnTo>
                    <a:lnTo>
                      <a:pt x="1321" y="893"/>
                    </a:lnTo>
                    <a:lnTo>
                      <a:pt x="1326" y="915"/>
                    </a:lnTo>
                    <a:lnTo>
                      <a:pt x="1318" y="927"/>
                    </a:lnTo>
                    <a:lnTo>
                      <a:pt x="1318" y="929"/>
                    </a:lnTo>
                    <a:lnTo>
                      <a:pt x="1329" y="915"/>
                    </a:lnTo>
                    <a:lnTo>
                      <a:pt x="1337" y="915"/>
                    </a:lnTo>
                    <a:lnTo>
                      <a:pt x="1337" y="922"/>
                    </a:lnTo>
                    <a:lnTo>
                      <a:pt x="1347" y="925"/>
                    </a:lnTo>
                    <a:lnTo>
                      <a:pt x="1371" y="913"/>
                    </a:lnTo>
                    <a:lnTo>
                      <a:pt x="1436" y="828"/>
                    </a:lnTo>
                    <a:lnTo>
                      <a:pt x="1442" y="785"/>
                    </a:lnTo>
                    <a:lnTo>
                      <a:pt x="1451" y="765"/>
                    </a:lnTo>
                    <a:lnTo>
                      <a:pt x="1451" y="742"/>
                    </a:lnTo>
                    <a:lnTo>
                      <a:pt x="1428" y="725"/>
                    </a:lnTo>
                    <a:lnTo>
                      <a:pt x="1420" y="725"/>
                    </a:lnTo>
                    <a:lnTo>
                      <a:pt x="1413" y="735"/>
                    </a:lnTo>
                    <a:lnTo>
                      <a:pt x="1401" y="738"/>
                    </a:lnTo>
                    <a:lnTo>
                      <a:pt x="1404" y="723"/>
                    </a:lnTo>
                    <a:lnTo>
                      <a:pt x="1398" y="725"/>
                    </a:lnTo>
                    <a:lnTo>
                      <a:pt x="1394" y="717"/>
                    </a:lnTo>
                    <a:lnTo>
                      <a:pt x="1375" y="715"/>
                    </a:lnTo>
                    <a:lnTo>
                      <a:pt x="1373" y="710"/>
                    </a:lnTo>
                    <a:lnTo>
                      <a:pt x="1400" y="691"/>
                    </a:lnTo>
                    <a:lnTo>
                      <a:pt x="1470" y="619"/>
                    </a:lnTo>
                    <a:lnTo>
                      <a:pt x="1506" y="618"/>
                    </a:lnTo>
                    <a:lnTo>
                      <a:pt x="1510" y="621"/>
                    </a:lnTo>
                    <a:lnTo>
                      <a:pt x="1517" y="615"/>
                    </a:lnTo>
                    <a:lnTo>
                      <a:pt x="1547" y="619"/>
                    </a:lnTo>
                    <a:lnTo>
                      <a:pt x="1556" y="608"/>
                    </a:lnTo>
                    <a:lnTo>
                      <a:pt x="1579" y="610"/>
                    </a:lnTo>
                    <a:lnTo>
                      <a:pt x="1583" y="618"/>
                    </a:lnTo>
                    <a:lnTo>
                      <a:pt x="1576" y="622"/>
                    </a:lnTo>
                    <a:lnTo>
                      <a:pt x="1579" y="628"/>
                    </a:lnTo>
                    <a:lnTo>
                      <a:pt x="1627" y="621"/>
                    </a:lnTo>
                    <a:lnTo>
                      <a:pt x="1615" y="612"/>
                    </a:lnTo>
                    <a:lnTo>
                      <a:pt x="1651" y="564"/>
                    </a:lnTo>
                    <a:lnTo>
                      <a:pt x="1692" y="558"/>
                    </a:lnTo>
                    <a:lnTo>
                      <a:pt x="1687" y="572"/>
                    </a:lnTo>
                    <a:lnTo>
                      <a:pt x="1692" y="588"/>
                    </a:lnTo>
                    <a:lnTo>
                      <a:pt x="1727" y="563"/>
                    </a:lnTo>
                    <a:lnTo>
                      <a:pt x="1731" y="543"/>
                    </a:lnTo>
                    <a:lnTo>
                      <a:pt x="1746" y="538"/>
                    </a:lnTo>
                    <a:lnTo>
                      <a:pt x="1750" y="543"/>
                    </a:lnTo>
                    <a:lnTo>
                      <a:pt x="1741" y="547"/>
                    </a:lnTo>
                    <a:lnTo>
                      <a:pt x="1734" y="582"/>
                    </a:lnTo>
                    <a:lnTo>
                      <a:pt x="1713" y="592"/>
                    </a:lnTo>
                    <a:lnTo>
                      <a:pt x="1668" y="646"/>
                    </a:lnTo>
                    <a:lnTo>
                      <a:pt x="1649" y="651"/>
                    </a:lnTo>
                    <a:lnTo>
                      <a:pt x="1632" y="704"/>
                    </a:lnTo>
                    <a:lnTo>
                      <a:pt x="1646" y="787"/>
                    </a:lnTo>
                    <a:lnTo>
                      <a:pt x="1662" y="773"/>
                    </a:lnTo>
                    <a:lnTo>
                      <a:pt x="1680" y="745"/>
                    </a:lnTo>
                    <a:lnTo>
                      <a:pt x="1689" y="745"/>
                    </a:lnTo>
                    <a:lnTo>
                      <a:pt x="1689" y="726"/>
                    </a:lnTo>
                    <a:lnTo>
                      <a:pt x="1695" y="722"/>
                    </a:lnTo>
                    <a:lnTo>
                      <a:pt x="1710" y="718"/>
                    </a:lnTo>
                    <a:lnTo>
                      <a:pt x="1717" y="713"/>
                    </a:lnTo>
                    <a:lnTo>
                      <a:pt x="1709" y="695"/>
                    </a:lnTo>
                    <a:lnTo>
                      <a:pt x="1720" y="683"/>
                    </a:lnTo>
                    <a:lnTo>
                      <a:pt x="1726" y="688"/>
                    </a:lnTo>
                    <a:lnTo>
                      <a:pt x="1731" y="686"/>
                    </a:lnTo>
                    <a:lnTo>
                      <a:pt x="1728" y="675"/>
                    </a:lnTo>
                    <a:lnTo>
                      <a:pt x="1724" y="670"/>
                    </a:lnTo>
                    <a:lnTo>
                      <a:pt x="1728" y="653"/>
                    </a:lnTo>
                    <a:lnTo>
                      <a:pt x="1723" y="647"/>
                    </a:lnTo>
                    <a:lnTo>
                      <a:pt x="1717" y="651"/>
                    </a:lnTo>
                    <a:lnTo>
                      <a:pt x="1713" y="643"/>
                    </a:lnTo>
                    <a:lnTo>
                      <a:pt x="1727" y="624"/>
                    </a:lnTo>
                    <a:lnTo>
                      <a:pt x="1732" y="605"/>
                    </a:lnTo>
                    <a:lnTo>
                      <a:pt x="1750" y="605"/>
                    </a:lnTo>
                    <a:lnTo>
                      <a:pt x="1767" y="593"/>
                    </a:lnTo>
                    <a:lnTo>
                      <a:pt x="1767" y="608"/>
                    </a:lnTo>
                    <a:lnTo>
                      <a:pt x="1776" y="599"/>
                    </a:lnTo>
                    <a:lnTo>
                      <a:pt x="1806" y="590"/>
                    </a:lnTo>
                    <a:lnTo>
                      <a:pt x="1821" y="602"/>
                    </a:lnTo>
                    <a:lnTo>
                      <a:pt x="1825" y="592"/>
                    </a:lnTo>
                    <a:lnTo>
                      <a:pt x="1906" y="543"/>
                    </a:lnTo>
                    <a:lnTo>
                      <a:pt x="1931" y="547"/>
                    </a:lnTo>
                    <a:lnTo>
                      <a:pt x="1938" y="538"/>
                    </a:lnTo>
                    <a:lnTo>
                      <a:pt x="1922" y="495"/>
                    </a:lnTo>
                    <a:lnTo>
                      <a:pt x="1912" y="495"/>
                    </a:lnTo>
                    <a:lnTo>
                      <a:pt x="1912" y="484"/>
                    </a:lnTo>
                    <a:lnTo>
                      <a:pt x="1926" y="487"/>
                    </a:lnTo>
                    <a:lnTo>
                      <a:pt x="1943" y="475"/>
                    </a:lnTo>
                    <a:lnTo>
                      <a:pt x="1953" y="458"/>
                    </a:lnTo>
                    <a:lnTo>
                      <a:pt x="1945" y="449"/>
                    </a:lnTo>
                    <a:lnTo>
                      <a:pt x="1956" y="439"/>
                    </a:lnTo>
                    <a:lnTo>
                      <a:pt x="1963" y="464"/>
                    </a:lnTo>
                    <a:lnTo>
                      <a:pt x="1982" y="460"/>
                    </a:lnTo>
                    <a:lnTo>
                      <a:pt x="1996" y="478"/>
                    </a:lnTo>
                    <a:lnTo>
                      <a:pt x="2031" y="496"/>
                    </a:lnTo>
                    <a:lnTo>
                      <a:pt x="2043" y="478"/>
                    </a:lnTo>
                    <a:lnTo>
                      <a:pt x="2043" y="464"/>
                    </a:lnTo>
                    <a:lnTo>
                      <a:pt x="2057" y="464"/>
                    </a:lnTo>
                    <a:lnTo>
                      <a:pt x="2073" y="448"/>
                    </a:lnTo>
                    <a:lnTo>
                      <a:pt x="2050" y="422"/>
                    </a:lnTo>
                    <a:lnTo>
                      <a:pt x="2013" y="419"/>
                    </a:lnTo>
                    <a:lnTo>
                      <a:pt x="1943" y="356"/>
                    </a:lnTo>
                    <a:lnTo>
                      <a:pt x="1895" y="333"/>
                    </a:lnTo>
                    <a:lnTo>
                      <a:pt x="1823" y="325"/>
                    </a:lnTo>
                    <a:lnTo>
                      <a:pt x="1829" y="356"/>
                    </a:lnTo>
                    <a:lnTo>
                      <a:pt x="1812" y="366"/>
                    </a:lnTo>
                    <a:lnTo>
                      <a:pt x="1794" y="351"/>
                    </a:lnTo>
                    <a:lnTo>
                      <a:pt x="1793" y="341"/>
                    </a:lnTo>
                    <a:lnTo>
                      <a:pt x="1806" y="341"/>
                    </a:lnTo>
                    <a:lnTo>
                      <a:pt x="1810" y="333"/>
                    </a:lnTo>
                    <a:lnTo>
                      <a:pt x="1793" y="326"/>
                    </a:lnTo>
                    <a:lnTo>
                      <a:pt x="1777" y="344"/>
                    </a:lnTo>
                    <a:lnTo>
                      <a:pt x="1740" y="336"/>
                    </a:lnTo>
                    <a:lnTo>
                      <a:pt x="1698" y="341"/>
                    </a:lnTo>
                    <a:lnTo>
                      <a:pt x="1683" y="333"/>
                    </a:lnTo>
                    <a:lnTo>
                      <a:pt x="1689" y="318"/>
                    </a:lnTo>
                    <a:lnTo>
                      <a:pt x="1674" y="296"/>
                    </a:lnTo>
                    <a:lnTo>
                      <a:pt x="1639" y="289"/>
                    </a:lnTo>
                    <a:lnTo>
                      <a:pt x="1593" y="298"/>
                    </a:lnTo>
                    <a:lnTo>
                      <a:pt x="1583" y="277"/>
                    </a:lnTo>
                    <a:lnTo>
                      <a:pt x="1571" y="277"/>
                    </a:lnTo>
                    <a:lnTo>
                      <a:pt x="1561" y="269"/>
                    </a:lnTo>
                    <a:lnTo>
                      <a:pt x="1560" y="249"/>
                    </a:lnTo>
                    <a:lnTo>
                      <a:pt x="1502" y="233"/>
                    </a:lnTo>
                    <a:lnTo>
                      <a:pt x="1444" y="222"/>
                    </a:lnTo>
                    <a:lnTo>
                      <a:pt x="1427" y="247"/>
                    </a:lnTo>
                    <a:lnTo>
                      <a:pt x="1436" y="274"/>
                    </a:lnTo>
                    <a:lnTo>
                      <a:pt x="1394" y="274"/>
                    </a:lnTo>
                    <a:lnTo>
                      <a:pt x="1383" y="269"/>
                    </a:lnTo>
                    <a:lnTo>
                      <a:pt x="1364" y="279"/>
                    </a:lnTo>
                    <a:lnTo>
                      <a:pt x="1340" y="258"/>
                    </a:lnTo>
                    <a:lnTo>
                      <a:pt x="1324" y="301"/>
                    </a:lnTo>
                    <a:lnTo>
                      <a:pt x="1313" y="296"/>
                    </a:lnTo>
                    <a:lnTo>
                      <a:pt x="1292" y="261"/>
                    </a:lnTo>
                    <a:lnTo>
                      <a:pt x="1306" y="227"/>
                    </a:lnTo>
                    <a:lnTo>
                      <a:pt x="1289" y="207"/>
                    </a:lnTo>
                    <a:lnTo>
                      <a:pt x="1242" y="191"/>
                    </a:lnTo>
                    <a:lnTo>
                      <a:pt x="1219" y="191"/>
                    </a:lnTo>
                    <a:lnTo>
                      <a:pt x="1216" y="204"/>
                    </a:lnTo>
                    <a:lnTo>
                      <a:pt x="1223" y="217"/>
                    </a:lnTo>
                    <a:lnTo>
                      <a:pt x="1162" y="211"/>
                    </a:lnTo>
                    <a:lnTo>
                      <a:pt x="1165" y="193"/>
                    </a:lnTo>
                    <a:lnTo>
                      <a:pt x="1129" y="186"/>
                    </a:lnTo>
                    <a:lnTo>
                      <a:pt x="1100" y="197"/>
                    </a:lnTo>
                    <a:lnTo>
                      <a:pt x="1057" y="17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8" name="Freeform 541"/>
              <p:cNvSpPr/>
              <p:nvPr/>
            </p:nvSpPr>
            <p:spPr>
              <a:xfrm>
                <a:off x="798" y="321"/>
                <a:ext cx="2539" cy="1156"/>
              </a:xfrm>
              <a:custGeom>
                <a:avLst/>
                <a:gdLst>
                  <a:gd name="txL" fmla="*/ 0 w 2073"/>
                  <a:gd name="txT" fmla="*/ 0 h 944"/>
                  <a:gd name="txR" fmla="*/ 2073 w 2073"/>
                  <a:gd name="txB" fmla="*/ 944 h 944"/>
                </a:gdLst>
                <a:ahLst/>
                <a:cxnLst>
                  <a:cxn ang="0">
                    <a:pos x="3712" y="416"/>
                  </a:cxn>
                  <a:cxn ang="0">
                    <a:pos x="3312" y="109"/>
                  </a:cxn>
                  <a:cxn ang="0">
                    <a:pos x="2643" y="400"/>
                  </a:cxn>
                  <a:cxn ang="0">
                    <a:pos x="2254" y="813"/>
                  </a:cxn>
                  <a:cxn ang="0">
                    <a:pos x="1979" y="942"/>
                  </a:cxn>
                  <a:cxn ang="0">
                    <a:pos x="1911" y="1489"/>
                  </a:cxn>
                  <a:cxn ang="0">
                    <a:pos x="1962" y="780"/>
                  </a:cxn>
                  <a:cxn ang="0">
                    <a:pos x="1803" y="1234"/>
                  </a:cxn>
                  <a:cxn ang="0">
                    <a:pos x="1373" y="1204"/>
                  </a:cxn>
                  <a:cxn ang="0">
                    <a:pos x="826" y="1438"/>
                  </a:cxn>
                  <a:cxn ang="0">
                    <a:pos x="752" y="1469"/>
                  </a:cxn>
                  <a:cxn ang="0">
                    <a:pos x="467" y="1707"/>
                  </a:cxn>
                  <a:cxn ang="0">
                    <a:pos x="481" y="1511"/>
                  </a:cxn>
                  <a:cxn ang="0">
                    <a:pos x="164" y="1129"/>
                  </a:cxn>
                  <a:cxn ang="0">
                    <a:pos x="132" y="1521"/>
                  </a:cxn>
                  <a:cxn ang="0">
                    <a:pos x="24" y="1984"/>
                  </a:cxn>
                  <a:cxn ang="0">
                    <a:pos x="16" y="2194"/>
                  </a:cxn>
                  <a:cxn ang="0">
                    <a:pos x="207" y="2463"/>
                  </a:cxn>
                  <a:cxn ang="0">
                    <a:pos x="314" y="2584"/>
                  </a:cxn>
                  <a:cxn ang="0">
                    <a:pos x="561" y="2722"/>
                  </a:cxn>
                  <a:cxn ang="0">
                    <a:pos x="454" y="2903"/>
                  </a:cxn>
                  <a:cxn ang="0">
                    <a:pos x="679" y="3077"/>
                  </a:cxn>
                  <a:cxn ang="0">
                    <a:pos x="873" y="3104"/>
                  </a:cxn>
                  <a:cxn ang="0">
                    <a:pos x="915" y="2897"/>
                  </a:cxn>
                  <a:cxn ang="0">
                    <a:pos x="933" y="2693"/>
                  </a:cxn>
                  <a:cxn ang="0">
                    <a:pos x="1274" y="2633"/>
                  </a:cxn>
                  <a:cxn ang="0">
                    <a:pos x="1442" y="2535"/>
                  </a:cxn>
                  <a:cxn ang="0">
                    <a:pos x="1873" y="2363"/>
                  </a:cxn>
                  <a:cxn ang="0">
                    <a:pos x="2076" y="2437"/>
                  </a:cxn>
                  <a:cxn ang="0">
                    <a:pos x="2494" y="2722"/>
                  </a:cxn>
                  <a:cxn ang="0">
                    <a:pos x="2774" y="2671"/>
                  </a:cxn>
                  <a:cxn ang="0">
                    <a:pos x="3210" y="2613"/>
                  </a:cxn>
                  <a:cxn ang="0">
                    <a:pos x="3752" y="2693"/>
                  </a:cxn>
                  <a:cxn ang="0">
                    <a:pos x="3985" y="2559"/>
                  </a:cxn>
                  <a:cxn ang="0">
                    <a:pos x="4446" y="2782"/>
                  </a:cxn>
                  <a:cxn ang="0">
                    <a:pos x="4462" y="3014"/>
                  </a:cxn>
                  <a:cxn ang="0">
                    <a:pos x="4546" y="3118"/>
                  </a:cxn>
                  <a:cxn ang="0">
                    <a:pos x="4793" y="2444"/>
                  </a:cxn>
                  <a:cxn ang="0">
                    <a:pos x="4636" y="2393"/>
                  </a:cxn>
                  <a:cxn ang="0">
                    <a:pos x="5253" y="2051"/>
                  </a:cxn>
                  <a:cxn ang="0">
                    <a:pos x="5574" y="1903"/>
                  </a:cxn>
                  <a:cxn ang="0">
                    <a:pos x="5907" y="1831"/>
                  </a:cxn>
                  <a:cxn ang="0">
                    <a:pos x="5557" y="2655"/>
                  </a:cxn>
                  <a:cxn ang="0">
                    <a:pos x="5797" y="2404"/>
                  </a:cxn>
                  <a:cxn ang="0">
                    <a:pos x="5834" y="2203"/>
                  </a:cxn>
                  <a:cxn ang="0">
                    <a:pos x="5965" y="2001"/>
                  </a:cxn>
                  <a:cxn ang="0">
                    <a:pos x="6520" y="1843"/>
                  </a:cxn>
                  <a:cxn ang="0">
                    <a:pos x="6594" y="1544"/>
                  </a:cxn>
                  <a:cxn ang="0">
                    <a:pos x="6896" y="1610"/>
                  </a:cxn>
                  <a:cxn ang="0">
                    <a:pos x="6398" y="1123"/>
                  </a:cxn>
                  <a:cxn ang="0">
                    <a:pos x="6108" y="1123"/>
                  </a:cxn>
                  <a:cxn ang="0">
                    <a:pos x="5650" y="996"/>
                  </a:cxn>
                  <a:cxn ang="0">
                    <a:pos x="5073" y="784"/>
                  </a:cxn>
                  <a:cxn ang="0">
                    <a:pos x="4523" y="869"/>
                  </a:cxn>
                  <a:cxn ang="0">
                    <a:pos x="4117" y="645"/>
                  </a:cxn>
                  <a:cxn ang="0">
                    <a:pos x="3570" y="599"/>
                  </a:cxn>
                </a:cxnLst>
                <a:rect l="txL" t="txT" r="txR" b="txB"/>
                <a:pathLst>
                  <a:path w="2073" h="944">
                    <a:moveTo>
                      <a:pt x="1057" y="177"/>
                    </a:moveTo>
                    <a:lnTo>
                      <a:pt x="1047" y="186"/>
                    </a:lnTo>
                    <a:lnTo>
                      <a:pt x="1057" y="197"/>
                    </a:lnTo>
                    <a:lnTo>
                      <a:pt x="1023" y="211"/>
                    </a:lnTo>
                    <a:lnTo>
                      <a:pt x="1009" y="211"/>
                    </a:lnTo>
                    <a:lnTo>
                      <a:pt x="1017" y="193"/>
                    </a:lnTo>
                    <a:lnTo>
                      <a:pt x="1100" y="123"/>
                    </a:lnTo>
                    <a:lnTo>
                      <a:pt x="1098" y="80"/>
                    </a:lnTo>
                    <a:lnTo>
                      <a:pt x="1068" y="54"/>
                    </a:lnTo>
                    <a:lnTo>
                      <a:pt x="1031" y="52"/>
                    </a:lnTo>
                    <a:lnTo>
                      <a:pt x="1027" y="63"/>
                    </a:lnTo>
                    <a:lnTo>
                      <a:pt x="1008" y="63"/>
                    </a:lnTo>
                    <a:lnTo>
                      <a:pt x="1022" y="38"/>
                    </a:lnTo>
                    <a:lnTo>
                      <a:pt x="981" y="33"/>
                    </a:lnTo>
                    <a:lnTo>
                      <a:pt x="1003" y="17"/>
                    </a:lnTo>
                    <a:lnTo>
                      <a:pt x="979" y="0"/>
                    </a:lnTo>
                    <a:lnTo>
                      <a:pt x="940" y="38"/>
                    </a:lnTo>
                    <a:lnTo>
                      <a:pt x="940" y="63"/>
                    </a:lnTo>
                    <a:lnTo>
                      <a:pt x="914" y="63"/>
                    </a:lnTo>
                    <a:lnTo>
                      <a:pt x="842" y="83"/>
                    </a:lnTo>
                    <a:lnTo>
                      <a:pt x="783" y="118"/>
                    </a:lnTo>
                    <a:lnTo>
                      <a:pt x="756" y="148"/>
                    </a:lnTo>
                    <a:lnTo>
                      <a:pt x="761" y="181"/>
                    </a:lnTo>
                    <a:lnTo>
                      <a:pt x="677" y="197"/>
                    </a:lnTo>
                    <a:lnTo>
                      <a:pt x="683" y="240"/>
                    </a:lnTo>
                    <a:lnTo>
                      <a:pt x="709" y="261"/>
                    </a:lnTo>
                    <a:lnTo>
                      <a:pt x="692" y="269"/>
                    </a:lnTo>
                    <a:lnTo>
                      <a:pt x="667" y="242"/>
                    </a:lnTo>
                    <a:lnTo>
                      <a:pt x="644" y="233"/>
                    </a:lnTo>
                    <a:lnTo>
                      <a:pt x="633" y="242"/>
                    </a:lnTo>
                    <a:lnTo>
                      <a:pt x="615" y="227"/>
                    </a:lnTo>
                    <a:lnTo>
                      <a:pt x="603" y="213"/>
                    </a:lnTo>
                    <a:lnTo>
                      <a:pt x="599" y="221"/>
                    </a:lnTo>
                    <a:lnTo>
                      <a:pt x="611" y="242"/>
                    </a:lnTo>
                    <a:lnTo>
                      <a:pt x="586" y="279"/>
                    </a:lnTo>
                    <a:lnTo>
                      <a:pt x="601" y="307"/>
                    </a:lnTo>
                    <a:lnTo>
                      <a:pt x="593" y="336"/>
                    </a:lnTo>
                    <a:lnTo>
                      <a:pt x="595" y="356"/>
                    </a:lnTo>
                    <a:lnTo>
                      <a:pt x="615" y="358"/>
                    </a:lnTo>
                    <a:lnTo>
                      <a:pt x="604" y="366"/>
                    </a:lnTo>
                    <a:lnTo>
                      <a:pt x="607" y="401"/>
                    </a:lnTo>
                    <a:lnTo>
                      <a:pt x="566" y="442"/>
                    </a:lnTo>
                    <a:lnTo>
                      <a:pt x="552" y="430"/>
                    </a:lnTo>
                    <a:lnTo>
                      <a:pt x="586" y="398"/>
                    </a:lnTo>
                    <a:lnTo>
                      <a:pt x="590" y="372"/>
                    </a:lnTo>
                    <a:lnTo>
                      <a:pt x="579" y="358"/>
                    </a:lnTo>
                    <a:lnTo>
                      <a:pt x="579" y="289"/>
                    </a:lnTo>
                    <a:lnTo>
                      <a:pt x="570" y="274"/>
                    </a:lnTo>
                    <a:lnTo>
                      <a:pt x="581" y="231"/>
                    </a:lnTo>
                    <a:lnTo>
                      <a:pt x="563" y="221"/>
                    </a:lnTo>
                    <a:lnTo>
                      <a:pt x="566" y="211"/>
                    </a:lnTo>
                    <a:lnTo>
                      <a:pt x="560" y="197"/>
                    </a:lnTo>
                    <a:lnTo>
                      <a:pt x="546" y="204"/>
                    </a:lnTo>
                    <a:lnTo>
                      <a:pt x="506" y="298"/>
                    </a:lnTo>
                    <a:lnTo>
                      <a:pt x="507" y="336"/>
                    </a:lnTo>
                    <a:lnTo>
                      <a:pt x="534" y="366"/>
                    </a:lnTo>
                    <a:lnTo>
                      <a:pt x="528" y="383"/>
                    </a:lnTo>
                    <a:lnTo>
                      <a:pt x="509" y="364"/>
                    </a:lnTo>
                    <a:lnTo>
                      <a:pt x="407" y="309"/>
                    </a:lnTo>
                    <a:lnTo>
                      <a:pt x="401" y="320"/>
                    </a:lnTo>
                    <a:lnTo>
                      <a:pt x="433" y="358"/>
                    </a:lnTo>
                    <a:lnTo>
                      <a:pt x="416" y="369"/>
                    </a:lnTo>
                    <a:lnTo>
                      <a:pt x="407" y="358"/>
                    </a:lnTo>
                    <a:lnTo>
                      <a:pt x="357" y="374"/>
                    </a:lnTo>
                    <a:lnTo>
                      <a:pt x="354" y="385"/>
                    </a:lnTo>
                    <a:lnTo>
                      <a:pt x="341" y="374"/>
                    </a:lnTo>
                    <a:lnTo>
                      <a:pt x="341" y="358"/>
                    </a:lnTo>
                    <a:lnTo>
                      <a:pt x="268" y="401"/>
                    </a:lnTo>
                    <a:lnTo>
                      <a:pt x="268" y="419"/>
                    </a:lnTo>
                    <a:lnTo>
                      <a:pt x="245" y="426"/>
                    </a:lnTo>
                    <a:lnTo>
                      <a:pt x="226" y="412"/>
                    </a:lnTo>
                    <a:lnTo>
                      <a:pt x="249" y="395"/>
                    </a:lnTo>
                    <a:lnTo>
                      <a:pt x="237" y="374"/>
                    </a:lnTo>
                    <a:lnTo>
                      <a:pt x="205" y="369"/>
                    </a:lnTo>
                    <a:lnTo>
                      <a:pt x="216" y="383"/>
                    </a:lnTo>
                    <a:lnTo>
                      <a:pt x="213" y="415"/>
                    </a:lnTo>
                    <a:lnTo>
                      <a:pt x="223" y="435"/>
                    </a:lnTo>
                    <a:lnTo>
                      <a:pt x="215" y="444"/>
                    </a:lnTo>
                    <a:lnTo>
                      <a:pt x="191" y="437"/>
                    </a:lnTo>
                    <a:lnTo>
                      <a:pt x="159" y="464"/>
                    </a:lnTo>
                    <a:lnTo>
                      <a:pt x="173" y="487"/>
                    </a:lnTo>
                    <a:lnTo>
                      <a:pt x="125" y="473"/>
                    </a:lnTo>
                    <a:lnTo>
                      <a:pt x="119" y="481"/>
                    </a:lnTo>
                    <a:lnTo>
                      <a:pt x="138" y="506"/>
                    </a:lnTo>
                    <a:lnTo>
                      <a:pt x="123" y="506"/>
                    </a:lnTo>
                    <a:lnTo>
                      <a:pt x="96" y="487"/>
                    </a:lnTo>
                    <a:lnTo>
                      <a:pt x="96" y="449"/>
                    </a:lnTo>
                    <a:lnTo>
                      <a:pt x="72" y="430"/>
                    </a:lnTo>
                    <a:lnTo>
                      <a:pt x="65" y="415"/>
                    </a:lnTo>
                    <a:lnTo>
                      <a:pt x="78" y="426"/>
                    </a:lnTo>
                    <a:lnTo>
                      <a:pt x="143" y="448"/>
                    </a:lnTo>
                    <a:lnTo>
                      <a:pt x="180" y="427"/>
                    </a:lnTo>
                    <a:lnTo>
                      <a:pt x="176" y="401"/>
                    </a:lnTo>
                    <a:lnTo>
                      <a:pt x="126" y="363"/>
                    </a:lnTo>
                    <a:lnTo>
                      <a:pt x="75" y="344"/>
                    </a:lnTo>
                    <a:lnTo>
                      <a:pt x="75" y="335"/>
                    </a:lnTo>
                    <a:lnTo>
                      <a:pt x="64" y="328"/>
                    </a:lnTo>
                    <a:lnTo>
                      <a:pt x="49" y="335"/>
                    </a:lnTo>
                    <a:lnTo>
                      <a:pt x="46" y="341"/>
                    </a:lnTo>
                    <a:lnTo>
                      <a:pt x="39" y="341"/>
                    </a:lnTo>
                    <a:lnTo>
                      <a:pt x="24" y="357"/>
                    </a:lnTo>
                    <a:lnTo>
                      <a:pt x="20" y="383"/>
                    </a:lnTo>
                    <a:lnTo>
                      <a:pt x="36" y="399"/>
                    </a:lnTo>
                    <a:lnTo>
                      <a:pt x="29" y="420"/>
                    </a:lnTo>
                    <a:lnTo>
                      <a:pt x="39" y="451"/>
                    </a:lnTo>
                    <a:lnTo>
                      <a:pt x="34" y="478"/>
                    </a:lnTo>
                    <a:lnTo>
                      <a:pt x="44" y="496"/>
                    </a:lnTo>
                    <a:lnTo>
                      <a:pt x="41" y="510"/>
                    </a:lnTo>
                    <a:lnTo>
                      <a:pt x="55" y="529"/>
                    </a:lnTo>
                    <a:lnTo>
                      <a:pt x="55" y="536"/>
                    </a:lnTo>
                    <a:lnTo>
                      <a:pt x="31" y="568"/>
                    </a:lnTo>
                    <a:lnTo>
                      <a:pt x="7" y="588"/>
                    </a:lnTo>
                    <a:lnTo>
                      <a:pt x="15" y="588"/>
                    </a:lnTo>
                    <a:lnTo>
                      <a:pt x="27" y="602"/>
                    </a:lnTo>
                    <a:lnTo>
                      <a:pt x="10" y="615"/>
                    </a:lnTo>
                    <a:lnTo>
                      <a:pt x="10" y="621"/>
                    </a:lnTo>
                    <a:lnTo>
                      <a:pt x="0" y="624"/>
                    </a:lnTo>
                    <a:lnTo>
                      <a:pt x="7" y="644"/>
                    </a:lnTo>
                    <a:lnTo>
                      <a:pt x="5" y="651"/>
                    </a:lnTo>
                    <a:lnTo>
                      <a:pt x="10" y="657"/>
                    </a:lnTo>
                    <a:lnTo>
                      <a:pt x="7" y="667"/>
                    </a:lnTo>
                    <a:lnTo>
                      <a:pt x="15" y="682"/>
                    </a:lnTo>
                    <a:lnTo>
                      <a:pt x="41" y="688"/>
                    </a:lnTo>
                    <a:lnTo>
                      <a:pt x="49" y="694"/>
                    </a:lnTo>
                    <a:lnTo>
                      <a:pt x="49" y="710"/>
                    </a:lnTo>
                    <a:lnTo>
                      <a:pt x="61" y="730"/>
                    </a:lnTo>
                    <a:lnTo>
                      <a:pt x="72" y="734"/>
                    </a:lnTo>
                    <a:lnTo>
                      <a:pt x="65" y="742"/>
                    </a:lnTo>
                    <a:lnTo>
                      <a:pt x="57" y="739"/>
                    </a:lnTo>
                    <a:lnTo>
                      <a:pt x="53" y="742"/>
                    </a:lnTo>
                    <a:lnTo>
                      <a:pt x="60" y="761"/>
                    </a:lnTo>
                    <a:lnTo>
                      <a:pt x="86" y="756"/>
                    </a:lnTo>
                    <a:lnTo>
                      <a:pt x="93" y="766"/>
                    </a:lnTo>
                    <a:lnTo>
                      <a:pt x="90" y="769"/>
                    </a:lnTo>
                    <a:lnTo>
                      <a:pt x="92" y="775"/>
                    </a:lnTo>
                    <a:lnTo>
                      <a:pt x="102" y="777"/>
                    </a:lnTo>
                    <a:lnTo>
                      <a:pt x="109" y="791"/>
                    </a:lnTo>
                    <a:lnTo>
                      <a:pt x="122" y="795"/>
                    </a:lnTo>
                    <a:lnTo>
                      <a:pt x="131" y="791"/>
                    </a:lnTo>
                    <a:lnTo>
                      <a:pt x="166" y="807"/>
                    </a:lnTo>
                    <a:lnTo>
                      <a:pt x="161" y="836"/>
                    </a:lnTo>
                    <a:lnTo>
                      <a:pt x="151" y="836"/>
                    </a:lnTo>
                    <a:lnTo>
                      <a:pt x="144" y="841"/>
                    </a:lnTo>
                    <a:lnTo>
                      <a:pt x="143" y="852"/>
                    </a:lnTo>
                    <a:lnTo>
                      <a:pt x="151" y="850"/>
                    </a:lnTo>
                    <a:lnTo>
                      <a:pt x="157" y="855"/>
                    </a:lnTo>
                    <a:lnTo>
                      <a:pt x="135" y="861"/>
                    </a:lnTo>
                    <a:lnTo>
                      <a:pt x="142" y="867"/>
                    </a:lnTo>
                    <a:lnTo>
                      <a:pt x="131" y="883"/>
                    </a:lnTo>
                    <a:lnTo>
                      <a:pt x="121" y="884"/>
                    </a:lnTo>
                    <a:lnTo>
                      <a:pt x="121" y="888"/>
                    </a:lnTo>
                    <a:lnTo>
                      <a:pt x="126" y="888"/>
                    </a:lnTo>
                    <a:lnTo>
                      <a:pt x="160" y="910"/>
                    </a:lnTo>
                    <a:lnTo>
                      <a:pt x="201" y="913"/>
                    </a:lnTo>
                    <a:lnTo>
                      <a:pt x="215" y="922"/>
                    </a:lnTo>
                    <a:lnTo>
                      <a:pt x="231" y="922"/>
                    </a:lnTo>
                    <a:lnTo>
                      <a:pt x="245" y="933"/>
                    </a:lnTo>
                    <a:lnTo>
                      <a:pt x="256" y="943"/>
                    </a:lnTo>
                    <a:lnTo>
                      <a:pt x="263" y="944"/>
                    </a:lnTo>
                    <a:lnTo>
                      <a:pt x="271" y="936"/>
                    </a:lnTo>
                    <a:lnTo>
                      <a:pt x="259" y="920"/>
                    </a:lnTo>
                    <a:lnTo>
                      <a:pt x="259" y="908"/>
                    </a:lnTo>
                    <a:lnTo>
                      <a:pt x="249" y="893"/>
                    </a:lnTo>
                    <a:lnTo>
                      <a:pt x="261" y="871"/>
                    </a:lnTo>
                    <a:lnTo>
                      <a:pt x="269" y="874"/>
                    </a:lnTo>
                    <a:lnTo>
                      <a:pt x="280" y="867"/>
                    </a:lnTo>
                    <a:lnTo>
                      <a:pt x="277" y="862"/>
                    </a:lnTo>
                    <a:lnTo>
                      <a:pt x="271" y="860"/>
                    </a:lnTo>
                    <a:lnTo>
                      <a:pt x="278" y="856"/>
                    </a:lnTo>
                    <a:lnTo>
                      <a:pt x="269" y="839"/>
                    </a:lnTo>
                    <a:lnTo>
                      <a:pt x="258" y="839"/>
                    </a:lnTo>
                    <a:lnTo>
                      <a:pt x="247" y="827"/>
                    </a:lnTo>
                    <a:lnTo>
                      <a:pt x="261" y="790"/>
                    </a:lnTo>
                    <a:lnTo>
                      <a:pt x="271" y="804"/>
                    </a:lnTo>
                    <a:lnTo>
                      <a:pt x="277" y="799"/>
                    </a:lnTo>
                    <a:lnTo>
                      <a:pt x="273" y="789"/>
                    </a:lnTo>
                    <a:lnTo>
                      <a:pt x="299" y="770"/>
                    </a:lnTo>
                    <a:lnTo>
                      <a:pt x="313" y="773"/>
                    </a:lnTo>
                    <a:lnTo>
                      <a:pt x="319" y="769"/>
                    </a:lnTo>
                    <a:lnTo>
                      <a:pt x="336" y="773"/>
                    </a:lnTo>
                    <a:lnTo>
                      <a:pt x="364" y="790"/>
                    </a:lnTo>
                    <a:lnTo>
                      <a:pt x="377" y="781"/>
                    </a:lnTo>
                    <a:lnTo>
                      <a:pt x="396" y="780"/>
                    </a:lnTo>
                    <a:lnTo>
                      <a:pt x="405" y="789"/>
                    </a:lnTo>
                    <a:lnTo>
                      <a:pt x="436" y="785"/>
                    </a:lnTo>
                    <a:lnTo>
                      <a:pt x="441" y="776"/>
                    </a:lnTo>
                    <a:lnTo>
                      <a:pt x="419" y="766"/>
                    </a:lnTo>
                    <a:lnTo>
                      <a:pt x="430" y="759"/>
                    </a:lnTo>
                    <a:lnTo>
                      <a:pt x="427" y="751"/>
                    </a:lnTo>
                    <a:lnTo>
                      <a:pt x="433" y="746"/>
                    </a:lnTo>
                    <a:lnTo>
                      <a:pt x="430" y="726"/>
                    </a:lnTo>
                    <a:lnTo>
                      <a:pt x="452" y="726"/>
                    </a:lnTo>
                    <a:lnTo>
                      <a:pt x="521" y="706"/>
                    </a:lnTo>
                    <a:lnTo>
                      <a:pt x="524" y="702"/>
                    </a:lnTo>
                    <a:lnTo>
                      <a:pt x="532" y="698"/>
                    </a:lnTo>
                    <a:lnTo>
                      <a:pt x="554" y="701"/>
                    </a:lnTo>
                    <a:lnTo>
                      <a:pt x="561" y="713"/>
                    </a:lnTo>
                    <a:lnTo>
                      <a:pt x="560" y="723"/>
                    </a:lnTo>
                    <a:lnTo>
                      <a:pt x="572" y="723"/>
                    </a:lnTo>
                    <a:lnTo>
                      <a:pt x="587" y="726"/>
                    </a:lnTo>
                    <a:lnTo>
                      <a:pt x="589" y="735"/>
                    </a:lnTo>
                    <a:lnTo>
                      <a:pt x="603" y="734"/>
                    </a:lnTo>
                    <a:lnTo>
                      <a:pt x="616" y="723"/>
                    </a:lnTo>
                    <a:lnTo>
                      <a:pt x="632" y="717"/>
                    </a:lnTo>
                    <a:lnTo>
                      <a:pt x="646" y="740"/>
                    </a:lnTo>
                    <a:lnTo>
                      <a:pt x="674" y="787"/>
                    </a:lnTo>
                    <a:lnTo>
                      <a:pt x="682" y="777"/>
                    </a:lnTo>
                    <a:lnTo>
                      <a:pt x="691" y="787"/>
                    </a:lnTo>
                    <a:lnTo>
                      <a:pt x="718" y="783"/>
                    </a:lnTo>
                    <a:lnTo>
                      <a:pt x="739" y="807"/>
                    </a:lnTo>
                    <a:lnTo>
                      <a:pt x="752" y="810"/>
                    </a:lnTo>
                    <a:lnTo>
                      <a:pt x="757" y="806"/>
                    </a:lnTo>
                    <a:lnTo>
                      <a:pt x="764" y="816"/>
                    </a:lnTo>
                    <a:lnTo>
                      <a:pt x="757" y="827"/>
                    </a:lnTo>
                    <a:lnTo>
                      <a:pt x="773" y="820"/>
                    </a:lnTo>
                    <a:lnTo>
                      <a:pt x="777" y="812"/>
                    </a:lnTo>
                    <a:lnTo>
                      <a:pt x="822" y="791"/>
                    </a:lnTo>
                    <a:lnTo>
                      <a:pt x="853" y="795"/>
                    </a:lnTo>
                    <a:lnTo>
                      <a:pt x="865" y="804"/>
                    </a:lnTo>
                    <a:lnTo>
                      <a:pt x="899" y="803"/>
                    </a:lnTo>
                    <a:lnTo>
                      <a:pt x="902" y="790"/>
                    </a:lnTo>
                    <a:lnTo>
                      <a:pt x="899" y="777"/>
                    </a:lnTo>
                    <a:lnTo>
                      <a:pt x="916" y="765"/>
                    </a:lnTo>
                    <a:lnTo>
                      <a:pt x="950" y="775"/>
                    </a:lnTo>
                    <a:lnTo>
                      <a:pt x="965" y="796"/>
                    </a:lnTo>
                    <a:lnTo>
                      <a:pt x="973" y="798"/>
                    </a:lnTo>
                    <a:lnTo>
                      <a:pt x="991" y="791"/>
                    </a:lnTo>
                    <a:lnTo>
                      <a:pt x="1037" y="813"/>
                    </a:lnTo>
                    <a:lnTo>
                      <a:pt x="1065" y="818"/>
                    </a:lnTo>
                    <a:lnTo>
                      <a:pt x="1092" y="811"/>
                    </a:lnTo>
                    <a:lnTo>
                      <a:pt x="1111" y="799"/>
                    </a:lnTo>
                    <a:lnTo>
                      <a:pt x="1134" y="804"/>
                    </a:lnTo>
                    <a:lnTo>
                      <a:pt x="1154" y="811"/>
                    </a:lnTo>
                    <a:lnTo>
                      <a:pt x="1170" y="802"/>
                    </a:lnTo>
                    <a:lnTo>
                      <a:pt x="1181" y="775"/>
                    </a:lnTo>
                    <a:lnTo>
                      <a:pt x="1188" y="769"/>
                    </a:lnTo>
                    <a:lnTo>
                      <a:pt x="1189" y="759"/>
                    </a:lnTo>
                    <a:lnTo>
                      <a:pt x="1181" y="759"/>
                    </a:lnTo>
                    <a:lnTo>
                      <a:pt x="1194" y="745"/>
                    </a:lnTo>
                    <a:lnTo>
                      <a:pt x="1223" y="739"/>
                    </a:lnTo>
                    <a:lnTo>
                      <a:pt x="1249" y="747"/>
                    </a:lnTo>
                    <a:lnTo>
                      <a:pt x="1261" y="761"/>
                    </a:lnTo>
                    <a:lnTo>
                      <a:pt x="1276" y="810"/>
                    </a:lnTo>
                    <a:lnTo>
                      <a:pt x="1297" y="812"/>
                    </a:lnTo>
                    <a:lnTo>
                      <a:pt x="1317" y="825"/>
                    </a:lnTo>
                    <a:lnTo>
                      <a:pt x="1321" y="843"/>
                    </a:lnTo>
                    <a:lnTo>
                      <a:pt x="1335" y="843"/>
                    </a:lnTo>
                    <a:lnTo>
                      <a:pt x="1370" y="830"/>
                    </a:lnTo>
                    <a:lnTo>
                      <a:pt x="1369" y="846"/>
                    </a:lnTo>
                    <a:lnTo>
                      <a:pt x="1347" y="888"/>
                    </a:lnTo>
                    <a:lnTo>
                      <a:pt x="1332" y="884"/>
                    </a:lnTo>
                    <a:lnTo>
                      <a:pt x="1321" y="893"/>
                    </a:lnTo>
                    <a:lnTo>
                      <a:pt x="1326" y="915"/>
                    </a:lnTo>
                    <a:lnTo>
                      <a:pt x="1318" y="927"/>
                    </a:lnTo>
                    <a:lnTo>
                      <a:pt x="1318" y="929"/>
                    </a:lnTo>
                    <a:lnTo>
                      <a:pt x="1329" y="915"/>
                    </a:lnTo>
                    <a:lnTo>
                      <a:pt x="1337" y="915"/>
                    </a:lnTo>
                    <a:lnTo>
                      <a:pt x="1337" y="922"/>
                    </a:lnTo>
                    <a:lnTo>
                      <a:pt x="1347" y="925"/>
                    </a:lnTo>
                    <a:lnTo>
                      <a:pt x="1371" y="913"/>
                    </a:lnTo>
                    <a:lnTo>
                      <a:pt x="1436" y="828"/>
                    </a:lnTo>
                    <a:lnTo>
                      <a:pt x="1442" y="785"/>
                    </a:lnTo>
                    <a:lnTo>
                      <a:pt x="1451" y="765"/>
                    </a:lnTo>
                    <a:lnTo>
                      <a:pt x="1451" y="742"/>
                    </a:lnTo>
                    <a:lnTo>
                      <a:pt x="1428" y="725"/>
                    </a:lnTo>
                    <a:lnTo>
                      <a:pt x="1420" y="725"/>
                    </a:lnTo>
                    <a:lnTo>
                      <a:pt x="1413" y="735"/>
                    </a:lnTo>
                    <a:lnTo>
                      <a:pt x="1401" y="738"/>
                    </a:lnTo>
                    <a:lnTo>
                      <a:pt x="1404" y="723"/>
                    </a:lnTo>
                    <a:lnTo>
                      <a:pt x="1398" y="725"/>
                    </a:lnTo>
                    <a:lnTo>
                      <a:pt x="1394" y="717"/>
                    </a:lnTo>
                    <a:lnTo>
                      <a:pt x="1375" y="715"/>
                    </a:lnTo>
                    <a:lnTo>
                      <a:pt x="1373" y="710"/>
                    </a:lnTo>
                    <a:lnTo>
                      <a:pt x="1400" y="691"/>
                    </a:lnTo>
                    <a:lnTo>
                      <a:pt x="1470" y="619"/>
                    </a:lnTo>
                    <a:lnTo>
                      <a:pt x="1506" y="618"/>
                    </a:lnTo>
                    <a:lnTo>
                      <a:pt x="1510" y="621"/>
                    </a:lnTo>
                    <a:lnTo>
                      <a:pt x="1517" y="615"/>
                    </a:lnTo>
                    <a:lnTo>
                      <a:pt x="1547" y="619"/>
                    </a:lnTo>
                    <a:lnTo>
                      <a:pt x="1556" y="608"/>
                    </a:lnTo>
                    <a:lnTo>
                      <a:pt x="1579" y="610"/>
                    </a:lnTo>
                    <a:lnTo>
                      <a:pt x="1583" y="618"/>
                    </a:lnTo>
                    <a:lnTo>
                      <a:pt x="1576" y="622"/>
                    </a:lnTo>
                    <a:lnTo>
                      <a:pt x="1579" y="628"/>
                    </a:lnTo>
                    <a:lnTo>
                      <a:pt x="1627" y="621"/>
                    </a:lnTo>
                    <a:lnTo>
                      <a:pt x="1615" y="612"/>
                    </a:lnTo>
                    <a:lnTo>
                      <a:pt x="1651" y="564"/>
                    </a:lnTo>
                    <a:lnTo>
                      <a:pt x="1692" y="558"/>
                    </a:lnTo>
                    <a:lnTo>
                      <a:pt x="1687" y="572"/>
                    </a:lnTo>
                    <a:lnTo>
                      <a:pt x="1692" y="588"/>
                    </a:lnTo>
                    <a:lnTo>
                      <a:pt x="1727" y="563"/>
                    </a:lnTo>
                    <a:lnTo>
                      <a:pt x="1731" y="543"/>
                    </a:lnTo>
                    <a:lnTo>
                      <a:pt x="1746" y="538"/>
                    </a:lnTo>
                    <a:lnTo>
                      <a:pt x="1750" y="543"/>
                    </a:lnTo>
                    <a:lnTo>
                      <a:pt x="1741" y="547"/>
                    </a:lnTo>
                    <a:lnTo>
                      <a:pt x="1734" y="582"/>
                    </a:lnTo>
                    <a:lnTo>
                      <a:pt x="1713" y="592"/>
                    </a:lnTo>
                    <a:lnTo>
                      <a:pt x="1668" y="646"/>
                    </a:lnTo>
                    <a:lnTo>
                      <a:pt x="1649" y="651"/>
                    </a:lnTo>
                    <a:lnTo>
                      <a:pt x="1632" y="704"/>
                    </a:lnTo>
                    <a:lnTo>
                      <a:pt x="1646" y="787"/>
                    </a:lnTo>
                    <a:lnTo>
                      <a:pt x="1662" y="773"/>
                    </a:lnTo>
                    <a:lnTo>
                      <a:pt x="1680" y="745"/>
                    </a:lnTo>
                    <a:lnTo>
                      <a:pt x="1689" y="745"/>
                    </a:lnTo>
                    <a:lnTo>
                      <a:pt x="1689" y="726"/>
                    </a:lnTo>
                    <a:lnTo>
                      <a:pt x="1695" y="722"/>
                    </a:lnTo>
                    <a:lnTo>
                      <a:pt x="1710" y="718"/>
                    </a:lnTo>
                    <a:lnTo>
                      <a:pt x="1717" y="713"/>
                    </a:lnTo>
                    <a:lnTo>
                      <a:pt x="1709" y="695"/>
                    </a:lnTo>
                    <a:lnTo>
                      <a:pt x="1720" y="683"/>
                    </a:lnTo>
                    <a:lnTo>
                      <a:pt x="1726" y="688"/>
                    </a:lnTo>
                    <a:lnTo>
                      <a:pt x="1731" y="686"/>
                    </a:lnTo>
                    <a:lnTo>
                      <a:pt x="1728" y="675"/>
                    </a:lnTo>
                    <a:lnTo>
                      <a:pt x="1724" y="670"/>
                    </a:lnTo>
                    <a:lnTo>
                      <a:pt x="1728" y="653"/>
                    </a:lnTo>
                    <a:lnTo>
                      <a:pt x="1723" y="647"/>
                    </a:lnTo>
                    <a:lnTo>
                      <a:pt x="1717" y="651"/>
                    </a:lnTo>
                    <a:lnTo>
                      <a:pt x="1713" y="643"/>
                    </a:lnTo>
                    <a:lnTo>
                      <a:pt x="1727" y="624"/>
                    </a:lnTo>
                    <a:lnTo>
                      <a:pt x="1732" y="605"/>
                    </a:lnTo>
                    <a:lnTo>
                      <a:pt x="1750" y="605"/>
                    </a:lnTo>
                    <a:lnTo>
                      <a:pt x="1767" y="593"/>
                    </a:lnTo>
                    <a:lnTo>
                      <a:pt x="1767" y="608"/>
                    </a:lnTo>
                    <a:lnTo>
                      <a:pt x="1776" y="599"/>
                    </a:lnTo>
                    <a:lnTo>
                      <a:pt x="1806" y="590"/>
                    </a:lnTo>
                    <a:lnTo>
                      <a:pt x="1821" y="602"/>
                    </a:lnTo>
                    <a:lnTo>
                      <a:pt x="1825" y="592"/>
                    </a:lnTo>
                    <a:lnTo>
                      <a:pt x="1906" y="543"/>
                    </a:lnTo>
                    <a:lnTo>
                      <a:pt x="1931" y="547"/>
                    </a:lnTo>
                    <a:lnTo>
                      <a:pt x="1938" y="538"/>
                    </a:lnTo>
                    <a:lnTo>
                      <a:pt x="1922" y="495"/>
                    </a:lnTo>
                    <a:lnTo>
                      <a:pt x="1912" y="495"/>
                    </a:lnTo>
                    <a:lnTo>
                      <a:pt x="1912" y="484"/>
                    </a:lnTo>
                    <a:lnTo>
                      <a:pt x="1926" y="487"/>
                    </a:lnTo>
                    <a:lnTo>
                      <a:pt x="1943" y="475"/>
                    </a:lnTo>
                    <a:lnTo>
                      <a:pt x="1953" y="458"/>
                    </a:lnTo>
                    <a:lnTo>
                      <a:pt x="1945" y="449"/>
                    </a:lnTo>
                    <a:lnTo>
                      <a:pt x="1956" y="439"/>
                    </a:lnTo>
                    <a:lnTo>
                      <a:pt x="1963" y="464"/>
                    </a:lnTo>
                    <a:lnTo>
                      <a:pt x="1982" y="460"/>
                    </a:lnTo>
                    <a:lnTo>
                      <a:pt x="1996" y="478"/>
                    </a:lnTo>
                    <a:lnTo>
                      <a:pt x="2031" y="496"/>
                    </a:lnTo>
                    <a:lnTo>
                      <a:pt x="2043" y="478"/>
                    </a:lnTo>
                    <a:lnTo>
                      <a:pt x="2043" y="464"/>
                    </a:lnTo>
                    <a:lnTo>
                      <a:pt x="2057" y="464"/>
                    </a:lnTo>
                    <a:lnTo>
                      <a:pt x="2073" y="448"/>
                    </a:lnTo>
                    <a:lnTo>
                      <a:pt x="2050" y="422"/>
                    </a:lnTo>
                    <a:lnTo>
                      <a:pt x="2013" y="419"/>
                    </a:lnTo>
                    <a:lnTo>
                      <a:pt x="1943" y="356"/>
                    </a:lnTo>
                    <a:lnTo>
                      <a:pt x="1895" y="333"/>
                    </a:lnTo>
                    <a:lnTo>
                      <a:pt x="1823" y="325"/>
                    </a:lnTo>
                    <a:lnTo>
                      <a:pt x="1829" y="356"/>
                    </a:lnTo>
                    <a:lnTo>
                      <a:pt x="1812" y="366"/>
                    </a:lnTo>
                    <a:lnTo>
                      <a:pt x="1794" y="351"/>
                    </a:lnTo>
                    <a:lnTo>
                      <a:pt x="1793" y="341"/>
                    </a:lnTo>
                    <a:lnTo>
                      <a:pt x="1806" y="341"/>
                    </a:lnTo>
                    <a:lnTo>
                      <a:pt x="1810" y="333"/>
                    </a:lnTo>
                    <a:lnTo>
                      <a:pt x="1793" y="326"/>
                    </a:lnTo>
                    <a:lnTo>
                      <a:pt x="1777" y="344"/>
                    </a:lnTo>
                    <a:lnTo>
                      <a:pt x="1740" y="336"/>
                    </a:lnTo>
                    <a:lnTo>
                      <a:pt x="1698" y="341"/>
                    </a:lnTo>
                    <a:lnTo>
                      <a:pt x="1683" y="333"/>
                    </a:lnTo>
                    <a:lnTo>
                      <a:pt x="1689" y="318"/>
                    </a:lnTo>
                    <a:lnTo>
                      <a:pt x="1674" y="296"/>
                    </a:lnTo>
                    <a:lnTo>
                      <a:pt x="1639" y="289"/>
                    </a:lnTo>
                    <a:lnTo>
                      <a:pt x="1593" y="298"/>
                    </a:lnTo>
                    <a:lnTo>
                      <a:pt x="1583" y="277"/>
                    </a:lnTo>
                    <a:lnTo>
                      <a:pt x="1571" y="277"/>
                    </a:lnTo>
                    <a:lnTo>
                      <a:pt x="1561" y="269"/>
                    </a:lnTo>
                    <a:lnTo>
                      <a:pt x="1560" y="249"/>
                    </a:lnTo>
                    <a:lnTo>
                      <a:pt x="1502" y="233"/>
                    </a:lnTo>
                    <a:lnTo>
                      <a:pt x="1444" y="222"/>
                    </a:lnTo>
                    <a:lnTo>
                      <a:pt x="1427" y="247"/>
                    </a:lnTo>
                    <a:lnTo>
                      <a:pt x="1436" y="274"/>
                    </a:lnTo>
                    <a:lnTo>
                      <a:pt x="1394" y="274"/>
                    </a:lnTo>
                    <a:lnTo>
                      <a:pt x="1383" y="269"/>
                    </a:lnTo>
                    <a:lnTo>
                      <a:pt x="1364" y="279"/>
                    </a:lnTo>
                    <a:lnTo>
                      <a:pt x="1340" y="258"/>
                    </a:lnTo>
                    <a:lnTo>
                      <a:pt x="1324" y="301"/>
                    </a:lnTo>
                    <a:lnTo>
                      <a:pt x="1313" y="296"/>
                    </a:lnTo>
                    <a:lnTo>
                      <a:pt x="1292" y="261"/>
                    </a:lnTo>
                    <a:lnTo>
                      <a:pt x="1306" y="227"/>
                    </a:lnTo>
                    <a:lnTo>
                      <a:pt x="1289" y="207"/>
                    </a:lnTo>
                    <a:lnTo>
                      <a:pt x="1242" y="191"/>
                    </a:lnTo>
                    <a:lnTo>
                      <a:pt x="1219" y="191"/>
                    </a:lnTo>
                    <a:lnTo>
                      <a:pt x="1216" y="204"/>
                    </a:lnTo>
                    <a:lnTo>
                      <a:pt x="1223" y="217"/>
                    </a:lnTo>
                    <a:lnTo>
                      <a:pt x="1162" y="211"/>
                    </a:lnTo>
                    <a:lnTo>
                      <a:pt x="1165" y="193"/>
                    </a:lnTo>
                    <a:lnTo>
                      <a:pt x="1129" y="186"/>
                    </a:lnTo>
                    <a:lnTo>
                      <a:pt x="1100" y="197"/>
                    </a:lnTo>
                    <a:lnTo>
                      <a:pt x="1057" y="17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49" name="Freeform 542"/>
              <p:cNvSpPr/>
              <p:nvPr/>
            </p:nvSpPr>
            <p:spPr>
              <a:xfrm>
                <a:off x="718" y="1248"/>
                <a:ext cx="285" cy="176"/>
              </a:xfrm>
              <a:custGeom>
                <a:avLst/>
                <a:gdLst>
                  <a:gd name="txL" fmla="*/ 0 w 232"/>
                  <a:gd name="txT" fmla="*/ 0 h 144"/>
                  <a:gd name="txR" fmla="*/ 232 w 232"/>
                  <a:gd name="txB" fmla="*/ 144 h 144"/>
                </a:gdLst>
                <a:ahLst/>
                <a:cxnLst>
                  <a:cxn ang="0">
                    <a:pos x="342" y="422"/>
                  </a:cxn>
                  <a:cxn ang="0">
                    <a:pos x="283" y="422"/>
                  </a:cxn>
                  <a:cxn ang="0">
                    <a:pos x="279" y="403"/>
                  </a:cxn>
                  <a:cxn ang="0">
                    <a:pos x="317" y="354"/>
                  </a:cxn>
                  <a:cxn ang="0">
                    <a:pos x="350" y="354"/>
                  </a:cxn>
                  <a:cxn ang="0">
                    <a:pos x="350" y="330"/>
                  </a:cxn>
                  <a:cxn ang="0">
                    <a:pos x="318" y="285"/>
                  </a:cxn>
                  <a:cxn ang="0">
                    <a:pos x="318" y="260"/>
                  </a:cxn>
                  <a:cxn ang="0">
                    <a:pos x="237" y="237"/>
                  </a:cxn>
                  <a:cxn ang="0">
                    <a:pos x="197" y="257"/>
                  </a:cxn>
                  <a:cxn ang="0">
                    <a:pos x="127" y="282"/>
                  </a:cxn>
                  <a:cxn ang="0">
                    <a:pos x="113" y="270"/>
                  </a:cxn>
                  <a:cxn ang="0">
                    <a:pos x="32" y="274"/>
                  </a:cxn>
                  <a:cxn ang="0">
                    <a:pos x="1" y="254"/>
                  </a:cxn>
                  <a:cxn ang="0">
                    <a:pos x="0" y="254"/>
                  </a:cxn>
                  <a:cxn ang="0">
                    <a:pos x="14" y="210"/>
                  </a:cxn>
                  <a:cxn ang="0">
                    <a:pos x="58" y="145"/>
                  </a:cxn>
                  <a:cxn ang="0">
                    <a:pos x="81" y="122"/>
                  </a:cxn>
                  <a:cxn ang="0">
                    <a:pos x="59" y="49"/>
                  </a:cxn>
                  <a:cxn ang="0">
                    <a:pos x="113" y="27"/>
                  </a:cxn>
                  <a:cxn ang="0">
                    <a:pos x="177" y="24"/>
                  </a:cxn>
                  <a:cxn ang="0">
                    <a:pos x="252" y="59"/>
                  </a:cxn>
                  <a:cxn ang="0">
                    <a:pos x="273" y="48"/>
                  </a:cxn>
                  <a:cxn ang="0">
                    <a:pos x="299" y="59"/>
                  </a:cxn>
                  <a:cxn ang="0">
                    <a:pos x="317" y="48"/>
                  </a:cxn>
                  <a:cxn ang="0">
                    <a:pos x="330" y="59"/>
                  </a:cxn>
                  <a:cxn ang="0">
                    <a:pos x="376" y="60"/>
                  </a:cxn>
                  <a:cxn ang="0">
                    <a:pos x="400" y="13"/>
                  </a:cxn>
                  <a:cxn ang="0">
                    <a:pos x="430" y="13"/>
                  </a:cxn>
                  <a:cxn ang="0">
                    <a:pos x="517" y="0"/>
                  </a:cxn>
                  <a:cxn ang="0">
                    <a:pos x="547" y="27"/>
                  </a:cxn>
                  <a:cxn ang="0">
                    <a:pos x="528" y="35"/>
                  </a:cxn>
                  <a:cxn ang="0">
                    <a:pos x="542" y="59"/>
                  </a:cxn>
                  <a:cxn ang="0">
                    <a:pos x="576" y="72"/>
                  </a:cxn>
                  <a:cxn ang="0">
                    <a:pos x="599" y="119"/>
                  </a:cxn>
                  <a:cxn ang="0">
                    <a:pos x="647" y="122"/>
                  </a:cxn>
                  <a:cxn ang="0">
                    <a:pos x="676" y="119"/>
                  </a:cxn>
                  <a:cxn ang="0">
                    <a:pos x="797" y="170"/>
                  </a:cxn>
                  <a:cxn ang="0">
                    <a:pos x="785" y="270"/>
                  </a:cxn>
                  <a:cxn ang="0">
                    <a:pos x="747" y="269"/>
                  </a:cxn>
                  <a:cxn ang="0">
                    <a:pos x="720" y="282"/>
                  </a:cxn>
                  <a:cxn ang="0">
                    <a:pos x="720" y="318"/>
                  </a:cxn>
                  <a:cxn ang="0">
                    <a:pos x="683" y="330"/>
                  </a:cxn>
                  <a:cxn ang="0">
                    <a:pos x="547" y="392"/>
                  </a:cxn>
                  <a:cxn ang="0">
                    <a:pos x="590" y="430"/>
                  </a:cxn>
                  <a:cxn ang="0">
                    <a:pos x="639" y="425"/>
                  </a:cxn>
                  <a:cxn ang="0">
                    <a:pos x="639" y="441"/>
                  </a:cxn>
                  <a:cxn ang="0">
                    <a:pos x="597" y="441"/>
                  </a:cxn>
                  <a:cxn ang="0">
                    <a:pos x="517" y="479"/>
                  </a:cxn>
                  <a:cxn ang="0">
                    <a:pos x="501" y="466"/>
                  </a:cxn>
                  <a:cxn ang="0">
                    <a:pos x="506" y="444"/>
                  </a:cxn>
                  <a:cxn ang="0">
                    <a:pos x="469" y="422"/>
                  </a:cxn>
                  <a:cxn ang="0">
                    <a:pos x="517" y="392"/>
                  </a:cxn>
                  <a:cxn ang="0">
                    <a:pos x="430" y="372"/>
                  </a:cxn>
                  <a:cxn ang="0">
                    <a:pos x="441" y="354"/>
                  </a:cxn>
                  <a:cxn ang="0">
                    <a:pos x="381" y="354"/>
                  </a:cxn>
                  <a:cxn ang="0">
                    <a:pos x="356" y="402"/>
                  </a:cxn>
                  <a:cxn ang="0">
                    <a:pos x="330" y="403"/>
                  </a:cxn>
                  <a:cxn ang="0">
                    <a:pos x="342" y="422"/>
                  </a:cxn>
                </a:cxnLst>
                <a:rect l="txL" t="txT" r="txR" b="txB"/>
                <a:pathLst>
                  <a:path w="232" h="144">
                    <a:moveTo>
                      <a:pt x="99" y="127"/>
                    </a:moveTo>
                    <a:lnTo>
                      <a:pt x="82" y="127"/>
                    </a:lnTo>
                    <a:lnTo>
                      <a:pt x="81" y="121"/>
                    </a:lnTo>
                    <a:lnTo>
                      <a:pt x="92" y="106"/>
                    </a:lnTo>
                    <a:lnTo>
                      <a:pt x="102" y="106"/>
                    </a:lnTo>
                    <a:lnTo>
                      <a:pt x="102" y="99"/>
                    </a:lnTo>
                    <a:lnTo>
                      <a:pt x="93" y="86"/>
                    </a:lnTo>
                    <a:lnTo>
                      <a:pt x="93" y="78"/>
                    </a:lnTo>
                    <a:lnTo>
                      <a:pt x="69" y="71"/>
                    </a:lnTo>
                    <a:lnTo>
                      <a:pt x="57" y="77"/>
                    </a:lnTo>
                    <a:lnTo>
                      <a:pt x="37" y="85"/>
                    </a:lnTo>
                    <a:lnTo>
                      <a:pt x="33" y="81"/>
                    </a:lnTo>
                    <a:lnTo>
                      <a:pt x="9" y="83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4" y="63"/>
                    </a:lnTo>
                    <a:lnTo>
                      <a:pt x="16" y="43"/>
                    </a:lnTo>
                    <a:lnTo>
                      <a:pt x="24" y="37"/>
                    </a:lnTo>
                    <a:lnTo>
                      <a:pt x="17" y="15"/>
                    </a:lnTo>
                    <a:lnTo>
                      <a:pt x="33" y="8"/>
                    </a:lnTo>
                    <a:lnTo>
                      <a:pt x="51" y="7"/>
                    </a:lnTo>
                    <a:lnTo>
                      <a:pt x="73" y="17"/>
                    </a:lnTo>
                    <a:lnTo>
                      <a:pt x="80" y="14"/>
                    </a:lnTo>
                    <a:lnTo>
                      <a:pt x="87" y="17"/>
                    </a:lnTo>
                    <a:lnTo>
                      <a:pt x="92" y="14"/>
                    </a:lnTo>
                    <a:lnTo>
                      <a:pt x="96" y="17"/>
                    </a:lnTo>
                    <a:lnTo>
                      <a:pt x="109" y="18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51" y="0"/>
                    </a:lnTo>
                    <a:lnTo>
                      <a:pt x="159" y="8"/>
                    </a:lnTo>
                    <a:lnTo>
                      <a:pt x="154" y="11"/>
                    </a:lnTo>
                    <a:lnTo>
                      <a:pt x="158" y="17"/>
                    </a:lnTo>
                    <a:lnTo>
                      <a:pt x="168" y="21"/>
                    </a:lnTo>
                    <a:lnTo>
                      <a:pt x="174" y="35"/>
                    </a:lnTo>
                    <a:lnTo>
                      <a:pt x="188" y="37"/>
                    </a:lnTo>
                    <a:lnTo>
                      <a:pt x="197" y="35"/>
                    </a:lnTo>
                    <a:lnTo>
                      <a:pt x="232" y="51"/>
                    </a:lnTo>
                    <a:lnTo>
                      <a:pt x="228" y="81"/>
                    </a:lnTo>
                    <a:lnTo>
                      <a:pt x="217" y="80"/>
                    </a:lnTo>
                    <a:lnTo>
                      <a:pt x="209" y="85"/>
                    </a:lnTo>
                    <a:lnTo>
                      <a:pt x="209" y="95"/>
                    </a:lnTo>
                    <a:lnTo>
                      <a:pt x="199" y="99"/>
                    </a:lnTo>
                    <a:lnTo>
                      <a:pt x="159" y="118"/>
                    </a:lnTo>
                    <a:lnTo>
                      <a:pt x="172" y="129"/>
                    </a:lnTo>
                    <a:lnTo>
                      <a:pt x="186" y="128"/>
                    </a:lnTo>
                    <a:lnTo>
                      <a:pt x="186" y="132"/>
                    </a:lnTo>
                    <a:lnTo>
                      <a:pt x="173" y="132"/>
                    </a:lnTo>
                    <a:lnTo>
                      <a:pt x="151" y="144"/>
                    </a:lnTo>
                    <a:lnTo>
                      <a:pt x="146" y="140"/>
                    </a:lnTo>
                    <a:lnTo>
                      <a:pt x="147" y="133"/>
                    </a:lnTo>
                    <a:lnTo>
                      <a:pt x="137" y="127"/>
                    </a:lnTo>
                    <a:lnTo>
                      <a:pt x="151" y="118"/>
                    </a:lnTo>
                    <a:lnTo>
                      <a:pt x="125" y="112"/>
                    </a:lnTo>
                    <a:lnTo>
                      <a:pt x="129" y="106"/>
                    </a:lnTo>
                    <a:lnTo>
                      <a:pt x="111" y="106"/>
                    </a:lnTo>
                    <a:lnTo>
                      <a:pt x="103" y="120"/>
                    </a:lnTo>
                    <a:lnTo>
                      <a:pt x="96" y="121"/>
                    </a:lnTo>
                    <a:lnTo>
                      <a:pt x="99" y="12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0" name="Freeform 543"/>
              <p:cNvSpPr/>
              <p:nvPr/>
            </p:nvSpPr>
            <p:spPr>
              <a:xfrm>
                <a:off x="718" y="1248"/>
                <a:ext cx="285" cy="176"/>
              </a:xfrm>
              <a:custGeom>
                <a:avLst/>
                <a:gdLst>
                  <a:gd name="txL" fmla="*/ 0 w 232"/>
                  <a:gd name="txT" fmla="*/ 0 h 144"/>
                  <a:gd name="txR" fmla="*/ 232 w 232"/>
                  <a:gd name="txB" fmla="*/ 144 h 144"/>
                </a:gdLst>
                <a:ahLst/>
                <a:cxnLst>
                  <a:cxn ang="0">
                    <a:pos x="342" y="422"/>
                  </a:cxn>
                  <a:cxn ang="0">
                    <a:pos x="283" y="422"/>
                  </a:cxn>
                  <a:cxn ang="0">
                    <a:pos x="279" y="403"/>
                  </a:cxn>
                  <a:cxn ang="0">
                    <a:pos x="317" y="354"/>
                  </a:cxn>
                  <a:cxn ang="0">
                    <a:pos x="350" y="354"/>
                  </a:cxn>
                  <a:cxn ang="0">
                    <a:pos x="350" y="330"/>
                  </a:cxn>
                  <a:cxn ang="0">
                    <a:pos x="318" y="285"/>
                  </a:cxn>
                  <a:cxn ang="0">
                    <a:pos x="318" y="260"/>
                  </a:cxn>
                  <a:cxn ang="0">
                    <a:pos x="237" y="237"/>
                  </a:cxn>
                  <a:cxn ang="0">
                    <a:pos x="197" y="257"/>
                  </a:cxn>
                  <a:cxn ang="0">
                    <a:pos x="127" y="282"/>
                  </a:cxn>
                  <a:cxn ang="0">
                    <a:pos x="113" y="270"/>
                  </a:cxn>
                  <a:cxn ang="0">
                    <a:pos x="32" y="274"/>
                  </a:cxn>
                  <a:cxn ang="0">
                    <a:pos x="1" y="254"/>
                  </a:cxn>
                  <a:cxn ang="0">
                    <a:pos x="0" y="254"/>
                  </a:cxn>
                  <a:cxn ang="0">
                    <a:pos x="14" y="210"/>
                  </a:cxn>
                  <a:cxn ang="0">
                    <a:pos x="58" y="145"/>
                  </a:cxn>
                  <a:cxn ang="0">
                    <a:pos x="81" y="122"/>
                  </a:cxn>
                  <a:cxn ang="0">
                    <a:pos x="59" y="49"/>
                  </a:cxn>
                  <a:cxn ang="0">
                    <a:pos x="113" y="27"/>
                  </a:cxn>
                  <a:cxn ang="0">
                    <a:pos x="177" y="24"/>
                  </a:cxn>
                  <a:cxn ang="0">
                    <a:pos x="252" y="59"/>
                  </a:cxn>
                  <a:cxn ang="0">
                    <a:pos x="273" y="48"/>
                  </a:cxn>
                  <a:cxn ang="0">
                    <a:pos x="299" y="59"/>
                  </a:cxn>
                  <a:cxn ang="0">
                    <a:pos x="317" y="48"/>
                  </a:cxn>
                  <a:cxn ang="0">
                    <a:pos x="330" y="59"/>
                  </a:cxn>
                  <a:cxn ang="0">
                    <a:pos x="376" y="60"/>
                  </a:cxn>
                  <a:cxn ang="0">
                    <a:pos x="400" y="13"/>
                  </a:cxn>
                  <a:cxn ang="0">
                    <a:pos x="430" y="13"/>
                  </a:cxn>
                  <a:cxn ang="0">
                    <a:pos x="517" y="0"/>
                  </a:cxn>
                  <a:cxn ang="0">
                    <a:pos x="547" y="27"/>
                  </a:cxn>
                  <a:cxn ang="0">
                    <a:pos x="528" y="35"/>
                  </a:cxn>
                  <a:cxn ang="0">
                    <a:pos x="542" y="59"/>
                  </a:cxn>
                  <a:cxn ang="0">
                    <a:pos x="576" y="72"/>
                  </a:cxn>
                  <a:cxn ang="0">
                    <a:pos x="599" y="119"/>
                  </a:cxn>
                  <a:cxn ang="0">
                    <a:pos x="647" y="122"/>
                  </a:cxn>
                  <a:cxn ang="0">
                    <a:pos x="676" y="119"/>
                  </a:cxn>
                  <a:cxn ang="0">
                    <a:pos x="797" y="170"/>
                  </a:cxn>
                  <a:cxn ang="0">
                    <a:pos x="785" y="270"/>
                  </a:cxn>
                  <a:cxn ang="0">
                    <a:pos x="747" y="269"/>
                  </a:cxn>
                  <a:cxn ang="0">
                    <a:pos x="720" y="282"/>
                  </a:cxn>
                  <a:cxn ang="0">
                    <a:pos x="720" y="318"/>
                  </a:cxn>
                  <a:cxn ang="0">
                    <a:pos x="683" y="330"/>
                  </a:cxn>
                  <a:cxn ang="0">
                    <a:pos x="547" y="392"/>
                  </a:cxn>
                  <a:cxn ang="0">
                    <a:pos x="590" y="430"/>
                  </a:cxn>
                  <a:cxn ang="0">
                    <a:pos x="639" y="425"/>
                  </a:cxn>
                  <a:cxn ang="0">
                    <a:pos x="639" y="441"/>
                  </a:cxn>
                  <a:cxn ang="0">
                    <a:pos x="597" y="441"/>
                  </a:cxn>
                  <a:cxn ang="0">
                    <a:pos x="517" y="479"/>
                  </a:cxn>
                  <a:cxn ang="0">
                    <a:pos x="501" y="466"/>
                  </a:cxn>
                  <a:cxn ang="0">
                    <a:pos x="506" y="444"/>
                  </a:cxn>
                  <a:cxn ang="0">
                    <a:pos x="469" y="422"/>
                  </a:cxn>
                  <a:cxn ang="0">
                    <a:pos x="517" y="392"/>
                  </a:cxn>
                  <a:cxn ang="0">
                    <a:pos x="430" y="372"/>
                  </a:cxn>
                  <a:cxn ang="0">
                    <a:pos x="441" y="354"/>
                  </a:cxn>
                  <a:cxn ang="0">
                    <a:pos x="381" y="354"/>
                  </a:cxn>
                  <a:cxn ang="0">
                    <a:pos x="356" y="402"/>
                  </a:cxn>
                  <a:cxn ang="0">
                    <a:pos x="330" y="403"/>
                  </a:cxn>
                  <a:cxn ang="0">
                    <a:pos x="342" y="422"/>
                  </a:cxn>
                </a:cxnLst>
                <a:rect l="txL" t="txT" r="txR" b="txB"/>
                <a:pathLst>
                  <a:path w="232" h="144">
                    <a:moveTo>
                      <a:pt x="99" y="127"/>
                    </a:moveTo>
                    <a:lnTo>
                      <a:pt x="82" y="127"/>
                    </a:lnTo>
                    <a:lnTo>
                      <a:pt x="81" y="121"/>
                    </a:lnTo>
                    <a:lnTo>
                      <a:pt x="92" y="106"/>
                    </a:lnTo>
                    <a:lnTo>
                      <a:pt x="102" y="106"/>
                    </a:lnTo>
                    <a:lnTo>
                      <a:pt x="102" y="99"/>
                    </a:lnTo>
                    <a:lnTo>
                      <a:pt x="93" y="86"/>
                    </a:lnTo>
                    <a:lnTo>
                      <a:pt x="93" y="78"/>
                    </a:lnTo>
                    <a:lnTo>
                      <a:pt x="69" y="71"/>
                    </a:lnTo>
                    <a:lnTo>
                      <a:pt x="57" y="77"/>
                    </a:lnTo>
                    <a:lnTo>
                      <a:pt x="37" y="85"/>
                    </a:lnTo>
                    <a:lnTo>
                      <a:pt x="33" y="81"/>
                    </a:lnTo>
                    <a:lnTo>
                      <a:pt x="9" y="83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4" y="63"/>
                    </a:lnTo>
                    <a:lnTo>
                      <a:pt x="16" y="43"/>
                    </a:lnTo>
                    <a:lnTo>
                      <a:pt x="24" y="37"/>
                    </a:lnTo>
                    <a:lnTo>
                      <a:pt x="17" y="15"/>
                    </a:lnTo>
                    <a:lnTo>
                      <a:pt x="33" y="8"/>
                    </a:lnTo>
                    <a:lnTo>
                      <a:pt x="51" y="7"/>
                    </a:lnTo>
                    <a:lnTo>
                      <a:pt x="73" y="17"/>
                    </a:lnTo>
                    <a:lnTo>
                      <a:pt x="80" y="14"/>
                    </a:lnTo>
                    <a:lnTo>
                      <a:pt x="87" y="17"/>
                    </a:lnTo>
                    <a:lnTo>
                      <a:pt x="92" y="14"/>
                    </a:lnTo>
                    <a:lnTo>
                      <a:pt x="96" y="17"/>
                    </a:lnTo>
                    <a:lnTo>
                      <a:pt x="109" y="18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51" y="0"/>
                    </a:lnTo>
                    <a:lnTo>
                      <a:pt x="159" y="8"/>
                    </a:lnTo>
                    <a:lnTo>
                      <a:pt x="154" y="11"/>
                    </a:lnTo>
                    <a:lnTo>
                      <a:pt x="158" y="17"/>
                    </a:lnTo>
                    <a:lnTo>
                      <a:pt x="168" y="21"/>
                    </a:lnTo>
                    <a:lnTo>
                      <a:pt x="174" y="35"/>
                    </a:lnTo>
                    <a:lnTo>
                      <a:pt x="188" y="37"/>
                    </a:lnTo>
                    <a:lnTo>
                      <a:pt x="197" y="35"/>
                    </a:lnTo>
                    <a:lnTo>
                      <a:pt x="232" y="51"/>
                    </a:lnTo>
                    <a:lnTo>
                      <a:pt x="228" y="81"/>
                    </a:lnTo>
                    <a:lnTo>
                      <a:pt x="217" y="80"/>
                    </a:lnTo>
                    <a:lnTo>
                      <a:pt x="209" y="85"/>
                    </a:lnTo>
                    <a:lnTo>
                      <a:pt x="209" y="95"/>
                    </a:lnTo>
                    <a:lnTo>
                      <a:pt x="199" y="99"/>
                    </a:lnTo>
                    <a:lnTo>
                      <a:pt x="159" y="118"/>
                    </a:lnTo>
                    <a:lnTo>
                      <a:pt x="172" y="129"/>
                    </a:lnTo>
                    <a:lnTo>
                      <a:pt x="186" y="128"/>
                    </a:lnTo>
                    <a:lnTo>
                      <a:pt x="186" y="132"/>
                    </a:lnTo>
                    <a:lnTo>
                      <a:pt x="173" y="132"/>
                    </a:lnTo>
                    <a:lnTo>
                      <a:pt x="151" y="144"/>
                    </a:lnTo>
                    <a:lnTo>
                      <a:pt x="146" y="140"/>
                    </a:lnTo>
                    <a:lnTo>
                      <a:pt x="147" y="133"/>
                    </a:lnTo>
                    <a:lnTo>
                      <a:pt x="137" y="127"/>
                    </a:lnTo>
                    <a:lnTo>
                      <a:pt x="151" y="118"/>
                    </a:lnTo>
                    <a:lnTo>
                      <a:pt x="125" y="112"/>
                    </a:lnTo>
                    <a:lnTo>
                      <a:pt x="129" y="106"/>
                    </a:lnTo>
                    <a:lnTo>
                      <a:pt x="111" y="106"/>
                    </a:lnTo>
                    <a:lnTo>
                      <a:pt x="103" y="120"/>
                    </a:lnTo>
                    <a:lnTo>
                      <a:pt x="96" y="121"/>
                    </a:lnTo>
                    <a:lnTo>
                      <a:pt x="99" y="12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1" name="Freeform 544"/>
              <p:cNvSpPr/>
              <p:nvPr/>
            </p:nvSpPr>
            <p:spPr>
              <a:xfrm>
                <a:off x="1105" y="1178"/>
                <a:ext cx="630" cy="304"/>
              </a:xfrm>
              <a:custGeom>
                <a:avLst/>
                <a:gdLst>
                  <a:gd name="txL" fmla="*/ 0 w 514"/>
                  <a:gd name="txT" fmla="*/ 0 h 248"/>
                  <a:gd name="txR" fmla="*/ 514 w 514"/>
                  <a:gd name="txB" fmla="*/ 248 h 248"/>
                </a:gdLst>
                <a:ahLst/>
                <a:cxnLst>
                  <a:cxn ang="0">
                    <a:pos x="1689" y="450"/>
                  </a:cxn>
                  <a:cxn ang="0">
                    <a:pos x="1640" y="538"/>
                  </a:cxn>
                  <a:cxn ang="0">
                    <a:pos x="1531" y="628"/>
                  </a:cxn>
                  <a:cxn ang="0">
                    <a:pos x="1438" y="658"/>
                  </a:cxn>
                  <a:cxn ang="0">
                    <a:pos x="1444" y="772"/>
                  </a:cxn>
                  <a:cxn ang="0">
                    <a:pos x="1233" y="743"/>
                  </a:cxn>
                  <a:cxn ang="0">
                    <a:pos x="1159" y="739"/>
                  </a:cxn>
                  <a:cxn ang="0">
                    <a:pos x="1050" y="751"/>
                  </a:cxn>
                  <a:cxn ang="0">
                    <a:pos x="1033" y="786"/>
                  </a:cxn>
                  <a:cxn ang="0">
                    <a:pos x="917" y="824"/>
                  </a:cxn>
                  <a:cxn ang="0">
                    <a:pos x="859" y="798"/>
                  </a:cxn>
                  <a:cxn ang="0">
                    <a:pos x="841" y="743"/>
                  </a:cxn>
                  <a:cxn ang="0">
                    <a:pos x="663" y="710"/>
                  </a:cxn>
                  <a:cxn ang="0">
                    <a:pos x="512" y="598"/>
                  </a:cxn>
                  <a:cxn ang="0">
                    <a:pos x="402" y="830"/>
                  </a:cxn>
                  <a:cxn ang="0">
                    <a:pos x="327" y="767"/>
                  </a:cxn>
                  <a:cxn ang="0">
                    <a:pos x="246" y="793"/>
                  </a:cxn>
                  <a:cxn ang="0">
                    <a:pos x="222" y="761"/>
                  </a:cxn>
                  <a:cxn ang="0">
                    <a:pos x="152" y="678"/>
                  </a:cxn>
                  <a:cxn ang="0">
                    <a:pos x="208" y="667"/>
                  </a:cxn>
                  <a:cxn ang="0">
                    <a:pos x="221" y="620"/>
                  </a:cxn>
                  <a:cxn ang="0">
                    <a:pos x="302" y="568"/>
                  </a:cxn>
                  <a:cxn ang="0">
                    <a:pos x="186" y="514"/>
                  </a:cxn>
                  <a:cxn ang="0">
                    <a:pos x="77" y="544"/>
                  </a:cxn>
                  <a:cxn ang="0">
                    <a:pos x="71" y="477"/>
                  </a:cxn>
                  <a:cxn ang="0">
                    <a:pos x="0" y="439"/>
                  </a:cxn>
                  <a:cxn ang="0">
                    <a:pos x="77" y="358"/>
                  </a:cxn>
                  <a:cxn ang="0">
                    <a:pos x="81" y="302"/>
                  </a:cxn>
                  <a:cxn ang="0">
                    <a:pos x="221" y="253"/>
                  </a:cxn>
                  <a:cxn ang="0">
                    <a:pos x="299" y="253"/>
                  </a:cxn>
                  <a:cxn ang="0">
                    <a:pos x="433" y="272"/>
                  </a:cxn>
                  <a:cxn ang="0">
                    <a:pos x="523" y="302"/>
                  </a:cxn>
                  <a:cxn ang="0">
                    <a:pos x="651" y="260"/>
                  </a:cxn>
                  <a:cxn ang="0">
                    <a:pos x="618" y="199"/>
                  </a:cxn>
                  <a:cxn ang="0">
                    <a:pos x="620" y="156"/>
                  </a:cxn>
                  <a:cxn ang="0">
                    <a:pos x="688" y="94"/>
                  </a:cxn>
                  <a:cxn ang="0">
                    <a:pos x="933" y="13"/>
                  </a:cxn>
                  <a:cxn ang="0">
                    <a:pos x="1033" y="1"/>
                  </a:cxn>
                  <a:cxn ang="0">
                    <a:pos x="1052" y="81"/>
                  </a:cxn>
                  <a:cxn ang="0">
                    <a:pos x="1144" y="94"/>
                  </a:cxn>
                  <a:cxn ang="0">
                    <a:pos x="1191" y="120"/>
                  </a:cxn>
                  <a:cxn ang="0">
                    <a:pos x="1297" y="63"/>
                  </a:cxn>
                  <a:cxn ang="0">
                    <a:pos x="1438" y="299"/>
                  </a:cxn>
                  <a:cxn ang="0">
                    <a:pos x="1497" y="299"/>
                  </a:cxn>
                  <a:cxn ang="0">
                    <a:pos x="1663" y="367"/>
                  </a:cxn>
                  <a:cxn ang="0">
                    <a:pos x="1718" y="362"/>
                  </a:cxn>
                  <a:cxn ang="0">
                    <a:pos x="1718" y="439"/>
                  </a:cxn>
                </a:cxnLst>
                <a:rect l="txL" t="txT" r="txR" b="txB"/>
                <a:pathLst>
                  <a:path w="514" h="248">
                    <a:moveTo>
                      <a:pt x="507" y="129"/>
                    </a:moveTo>
                    <a:lnTo>
                      <a:pt x="498" y="132"/>
                    </a:lnTo>
                    <a:lnTo>
                      <a:pt x="492" y="155"/>
                    </a:lnTo>
                    <a:lnTo>
                      <a:pt x="484" y="158"/>
                    </a:lnTo>
                    <a:lnTo>
                      <a:pt x="460" y="153"/>
                    </a:lnTo>
                    <a:lnTo>
                      <a:pt x="451" y="185"/>
                    </a:lnTo>
                    <a:lnTo>
                      <a:pt x="429" y="188"/>
                    </a:lnTo>
                    <a:lnTo>
                      <a:pt x="424" y="193"/>
                    </a:lnTo>
                    <a:lnTo>
                      <a:pt x="432" y="219"/>
                    </a:lnTo>
                    <a:lnTo>
                      <a:pt x="426" y="228"/>
                    </a:lnTo>
                    <a:lnTo>
                      <a:pt x="412" y="222"/>
                    </a:lnTo>
                    <a:lnTo>
                      <a:pt x="364" y="219"/>
                    </a:lnTo>
                    <a:lnTo>
                      <a:pt x="349" y="214"/>
                    </a:lnTo>
                    <a:lnTo>
                      <a:pt x="342" y="218"/>
                    </a:lnTo>
                    <a:lnTo>
                      <a:pt x="338" y="226"/>
                    </a:lnTo>
                    <a:lnTo>
                      <a:pt x="309" y="222"/>
                    </a:lnTo>
                    <a:lnTo>
                      <a:pt x="307" y="226"/>
                    </a:lnTo>
                    <a:lnTo>
                      <a:pt x="305" y="232"/>
                    </a:lnTo>
                    <a:lnTo>
                      <a:pt x="280" y="248"/>
                    </a:lnTo>
                    <a:lnTo>
                      <a:pt x="270" y="243"/>
                    </a:lnTo>
                    <a:lnTo>
                      <a:pt x="257" y="244"/>
                    </a:lnTo>
                    <a:lnTo>
                      <a:pt x="254" y="235"/>
                    </a:lnTo>
                    <a:lnTo>
                      <a:pt x="247" y="234"/>
                    </a:lnTo>
                    <a:lnTo>
                      <a:pt x="248" y="219"/>
                    </a:lnTo>
                    <a:lnTo>
                      <a:pt x="233" y="206"/>
                    </a:lnTo>
                    <a:lnTo>
                      <a:pt x="196" y="209"/>
                    </a:lnTo>
                    <a:lnTo>
                      <a:pt x="170" y="187"/>
                    </a:lnTo>
                    <a:lnTo>
                      <a:pt x="151" y="176"/>
                    </a:lnTo>
                    <a:lnTo>
                      <a:pt x="119" y="185"/>
                    </a:lnTo>
                    <a:lnTo>
                      <a:pt x="119" y="244"/>
                    </a:lnTo>
                    <a:lnTo>
                      <a:pt x="111" y="244"/>
                    </a:lnTo>
                    <a:lnTo>
                      <a:pt x="96" y="226"/>
                    </a:lnTo>
                    <a:lnTo>
                      <a:pt x="73" y="235"/>
                    </a:lnTo>
                    <a:lnTo>
                      <a:pt x="73" y="234"/>
                    </a:lnTo>
                    <a:lnTo>
                      <a:pt x="74" y="225"/>
                    </a:lnTo>
                    <a:lnTo>
                      <a:pt x="66" y="225"/>
                    </a:lnTo>
                    <a:lnTo>
                      <a:pt x="51" y="203"/>
                    </a:lnTo>
                    <a:lnTo>
                      <a:pt x="45" y="200"/>
                    </a:lnTo>
                    <a:lnTo>
                      <a:pt x="45" y="197"/>
                    </a:lnTo>
                    <a:lnTo>
                      <a:pt x="61" y="197"/>
                    </a:lnTo>
                    <a:lnTo>
                      <a:pt x="58" y="189"/>
                    </a:lnTo>
                    <a:lnTo>
                      <a:pt x="65" y="183"/>
                    </a:lnTo>
                    <a:lnTo>
                      <a:pt x="97" y="185"/>
                    </a:lnTo>
                    <a:lnTo>
                      <a:pt x="89" y="167"/>
                    </a:lnTo>
                    <a:lnTo>
                      <a:pt x="75" y="153"/>
                    </a:lnTo>
                    <a:lnTo>
                      <a:pt x="55" y="152"/>
                    </a:lnTo>
                    <a:lnTo>
                      <a:pt x="29" y="162"/>
                    </a:lnTo>
                    <a:lnTo>
                      <a:pt x="23" y="161"/>
                    </a:lnTo>
                    <a:lnTo>
                      <a:pt x="30" y="158"/>
                    </a:lnTo>
                    <a:lnTo>
                      <a:pt x="20" y="140"/>
                    </a:lnTo>
                    <a:lnTo>
                      <a:pt x="9" y="140"/>
                    </a:lnTo>
                    <a:lnTo>
                      <a:pt x="0" y="129"/>
                    </a:lnTo>
                    <a:lnTo>
                      <a:pt x="12" y="92"/>
                    </a:lnTo>
                    <a:lnTo>
                      <a:pt x="23" y="105"/>
                    </a:lnTo>
                    <a:lnTo>
                      <a:pt x="29" y="101"/>
                    </a:lnTo>
                    <a:lnTo>
                      <a:pt x="24" y="89"/>
                    </a:lnTo>
                    <a:lnTo>
                      <a:pt x="51" y="72"/>
                    </a:lnTo>
                    <a:lnTo>
                      <a:pt x="65" y="74"/>
                    </a:lnTo>
                    <a:lnTo>
                      <a:pt x="70" y="70"/>
                    </a:lnTo>
                    <a:lnTo>
                      <a:pt x="88" y="74"/>
                    </a:lnTo>
                    <a:lnTo>
                      <a:pt x="116" y="90"/>
                    </a:lnTo>
                    <a:lnTo>
                      <a:pt x="128" y="81"/>
                    </a:lnTo>
                    <a:lnTo>
                      <a:pt x="147" y="81"/>
                    </a:lnTo>
                    <a:lnTo>
                      <a:pt x="154" y="89"/>
                    </a:lnTo>
                    <a:lnTo>
                      <a:pt x="187" y="86"/>
                    </a:lnTo>
                    <a:lnTo>
                      <a:pt x="192" y="77"/>
                    </a:lnTo>
                    <a:lnTo>
                      <a:pt x="170" y="67"/>
                    </a:lnTo>
                    <a:lnTo>
                      <a:pt x="182" y="59"/>
                    </a:lnTo>
                    <a:lnTo>
                      <a:pt x="178" y="51"/>
                    </a:lnTo>
                    <a:lnTo>
                      <a:pt x="183" y="46"/>
                    </a:lnTo>
                    <a:lnTo>
                      <a:pt x="182" y="28"/>
                    </a:lnTo>
                    <a:lnTo>
                      <a:pt x="203" y="28"/>
                    </a:lnTo>
                    <a:lnTo>
                      <a:pt x="272" y="8"/>
                    </a:lnTo>
                    <a:lnTo>
                      <a:pt x="276" y="4"/>
                    </a:lnTo>
                    <a:lnTo>
                      <a:pt x="284" y="0"/>
                    </a:lnTo>
                    <a:lnTo>
                      <a:pt x="305" y="1"/>
                    </a:lnTo>
                    <a:lnTo>
                      <a:pt x="313" y="14"/>
                    </a:lnTo>
                    <a:lnTo>
                      <a:pt x="310" y="24"/>
                    </a:lnTo>
                    <a:lnTo>
                      <a:pt x="323" y="24"/>
                    </a:lnTo>
                    <a:lnTo>
                      <a:pt x="338" y="28"/>
                    </a:lnTo>
                    <a:lnTo>
                      <a:pt x="340" y="37"/>
                    </a:lnTo>
                    <a:lnTo>
                      <a:pt x="352" y="35"/>
                    </a:lnTo>
                    <a:lnTo>
                      <a:pt x="367" y="24"/>
                    </a:lnTo>
                    <a:lnTo>
                      <a:pt x="382" y="19"/>
                    </a:lnTo>
                    <a:lnTo>
                      <a:pt x="397" y="42"/>
                    </a:lnTo>
                    <a:lnTo>
                      <a:pt x="424" y="88"/>
                    </a:lnTo>
                    <a:lnTo>
                      <a:pt x="432" y="79"/>
                    </a:lnTo>
                    <a:lnTo>
                      <a:pt x="441" y="88"/>
                    </a:lnTo>
                    <a:lnTo>
                      <a:pt x="467" y="85"/>
                    </a:lnTo>
                    <a:lnTo>
                      <a:pt x="490" y="108"/>
                    </a:lnTo>
                    <a:lnTo>
                      <a:pt x="502" y="110"/>
                    </a:lnTo>
                    <a:lnTo>
                      <a:pt x="507" y="107"/>
                    </a:lnTo>
                    <a:lnTo>
                      <a:pt x="514" y="116"/>
                    </a:lnTo>
                    <a:lnTo>
                      <a:pt x="507" y="12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2" name="Freeform 545"/>
              <p:cNvSpPr/>
              <p:nvPr/>
            </p:nvSpPr>
            <p:spPr>
              <a:xfrm>
                <a:off x="1105" y="1178"/>
                <a:ext cx="630" cy="304"/>
              </a:xfrm>
              <a:custGeom>
                <a:avLst/>
                <a:gdLst>
                  <a:gd name="txL" fmla="*/ 0 w 514"/>
                  <a:gd name="txT" fmla="*/ 0 h 248"/>
                  <a:gd name="txR" fmla="*/ 514 w 514"/>
                  <a:gd name="txB" fmla="*/ 248 h 248"/>
                </a:gdLst>
                <a:ahLst/>
                <a:cxnLst>
                  <a:cxn ang="0">
                    <a:pos x="1689" y="450"/>
                  </a:cxn>
                  <a:cxn ang="0">
                    <a:pos x="1640" y="538"/>
                  </a:cxn>
                  <a:cxn ang="0">
                    <a:pos x="1531" y="628"/>
                  </a:cxn>
                  <a:cxn ang="0">
                    <a:pos x="1438" y="658"/>
                  </a:cxn>
                  <a:cxn ang="0">
                    <a:pos x="1444" y="772"/>
                  </a:cxn>
                  <a:cxn ang="0">
                    <a:pos x="1233" y="743"/>
                  </a:cxn>
                  <a:cxn ang="0">
                    <a:pos x="1159" y="739"/>
                  </a:cxn>
                  <a:cxn ang="0">
                    <a:pos x="1050" y="751"/>
                  </a:cxn>
                  <a:cxn ang="0">
                    <a:pos x="1033" y="786"/>
                  </a:cxn>
                  <a:cxn ang="0">
                    <a:pos x="917" y="824"/>
                  </a:cxn>
                  <a:cxn ang="0">
                    <a:pos x="859" y="798"/>
                  </a:cxn>
                  <a:cxn ang="0">
                    <a:pos x="841" y="743"/>
                  </a:cxn>
                  <a:cxn ang="0">
                    <a:pos x="663" y="710"/>
                  </a:cxn>
                  <a:cxn ang="0">
                    <a:pos x="512" y="598"/>
                  </a:cxn>
                  <a:cxn ang="0">
                    <a:pos x="402" y="830"/>
                  </a:cxn>
                  <a:cxn ang="0">
                    <a:pos x="327" y="767"/>
                  </a:cxn>
                  <a:cxn ang="0">
                    <a:pos x="246" y="793"/>
                  </a:cxn>
                  <a:cxn ang="0">
                    <a:pos x="222" y="761"/>
                  </a:cxn>
                  <a:cxn ang="0">
                    <a:pos x="152" y="678"/>
                  </a:cxn>
                  <a:cxn ang="0">
                    <a:pos x="208" y="667"/>
                  </a:cxn>
                  <a:cxn ang="0">
                    <a:pos x="221" y="620"/>
                  </a:cxn>
                  <a:cxn ang="0">
                    <a:pos x="302" y="568"/>
                  </a:cxn>
                  <a:cxn ang="0">
                    <a:pos x="186" y="514"/>
                  </a:cxn>
                  <a:cxn ang="0">
                    <a:pos x="77" y="544"/>
                  </a:cxn>
                  <a:cxn ang="0">
                    <a:pos x="71" y="477"/>
                  </a:cxn>
                  <a:cxn ang="0">
                    <a:pos x="0" y="439"/>
                  </a:cxn>
                  <a:cxn ang="0">
                    <a:pos x="77" y="358"/>
                  </a:cxn>
                  <a:cxn ang="0">
                    <a:pos x="81" y="302"/>
                  </a:cxn>
                  <a:cxn ang="0">
                    <a:pos x="221" y="253"/>
                  </a:cxn>
                  <a:cxn ang="0">
                    <a:pos x="299" y="253"/>
                  </a:cxn>
                  <a:cxn ang="0">
                    <a:pos x="433" y="272"/>
                  </a:cxn>
                  <a:cxn ang="0">
                    <a:pos x="523" y="302"/>
                  </a:cxn>
                  <a:cxn ang="0">
                    <a:pos x="651" y="260"/>
                  </a:cxn>
                  <a:cxn ang="0">
                    <a:pos x="618" y="199"/>
                  </a:cxn>
                  <a:cxn ang="0">
                    <a:pos x="620" y="156"/>
                  </a:cxn>
                  <a:cxn ang="0">
                    <a:pos x="688" y="94"/>
                  </a:cxn>
                  <a:cxn ang="0">
                    <a:pos x="933" y="13"/>
                  </a:cxn>
                  <a:cxn ang="0">
                    <a:pos x="1033" y="1"/>
                  </a:cxn>
                  <a:cxn ang="0">
                    <a:pos x="1052" y="81"/>
                  </a:cxn>
                  <a:cxn ang="0">
                    <a:pos x="1144" y="94"/>
                  </a:cxn>
                  <a:cxn ang="0">
                    <a:pos x="1191" y="120"/>
                  </a:cxn>
                  <a:cxn ang="0">
                    <a:pos x="1297" y="63"/>
                  </a:cxn>
                  <a:cxn ang="0">
                    <a:pos x="1438" y="299"/>
                  </a:cxn>
                  <a:cxn ang="0">
                    <a:pos x="1497" y="299"/>
                  </a:cxn>
                  <a:cxn ang="0">
                    <a:pos x="1663" y="367"/>
                  </a:cxn>
                  <a:cxn ang="0">
                    <a:pos x="1718" y="362"/>
                  </a:cxn>
                  <a:cxn ang="0">
                    <a:pos x="1718" y="439"/>
                  </a:cxn>
                </a:cxnLst>
                <a:rect l="txL" t="txT" r="txR" b="txB"/>
                <a:pathLst>
                  <a:path w="514" h="248">
                    <a:moveTo>
                      <a:pt x="507" y="129"/>
                    </a:moveTo>
                    <a:lnTo>
                      <a:pt x="498" y="132"/>
                    </a:lnTo>
                    <a:lnTo>
                      <a:pt x="492" y="155"/>
                    </a:lnTo>
                    <a:lnTo>
                      <a:pt x="484" y="158"/>
                    </a:lnTo>
                    <a:lnTo>
                      <a:pt x="460" y="153"/>
                    </a:lnTo>
                    <a:lnTo>
                      <a:pt x="451" y="185"/>
                    </a:lnTo>
                    <a:lnTo>
                      <a:pt x="429" y="188"/>
                    </a:lnTo>
                    <a:lnTo>
                      <a:pt x="424" y="193"/>
                    </a:lnTo>
                    <a:lnTo>
                      <a:pt x="432" y="219"/>
                    </a:lnTo>
                    <a:lnTo>
                      <a:pt x="426" y="228"/>
                    </a:lnTo>
                    <a:lnTo>
                      <a:pt x="412" y="222"/>
                    </a:lnTo>
                    <a:lnTo>
                      <a:pt x="364" y="219"/>
                    </a:lnTo>
                    <a:lnTo>
                      <a:pt x="349" y="214"/>
                    </a:lnTo>
                    <a:lnTo>
                      <a:pt x="342" y="218"/>
                    </a:lnTo>
                    <a:lnTo>
                      <a:pt x="338" y="226"/>
                    </a:lnTo>
                    <a:lnTo>
                      <a:pt x="309" y="222"/>
                    </a:lnTo>
                    <a:lnTo>
                      <a:pt x="307" y="226"/>
                    </a:lnTo>
                    <a:lnTo>
                      <a:pt x="305" y="232"/>
                    </a:lnTo>
                    <a:lnTo>
                      <a:pt x="280" y="248"/>
                    </a:lnTo>
                    <a:lnTo>
                      <a:pt x="270" y="243"/>
                    </a:lnTo>
                    <a:lnTo>
                      <a:pt x="257" y="244"/>
                    </a:lnTo>
                    <a:lnTo>
                      <a:pt x="254" y="235"/>
                    </a:lnTo>
                    <a:lnTo>
                      <a:pt x="247" y="234"/>
                    </a:lnTo>
                    <a:lnTo>
                      <a:pt x="248" y="219"/>
                    </a:lnTo>
                    <a:lnTo>
                      <a:pt x="233" y="206"/>
                    </a:lnTo>
                    <a:lnTo>
                      <a:pt x="196" y="209"/>
                    </a:lnTo>
                    <a:lnTo>
                      <a:pt x="170" y="187"/>
                    </a:lnTo>
                    <a:lnTo>
                      <a:pt x="151" y="176"/>
                    </a:lnTo>
                    <a:lnTo>
                      <a:pt x="119" y="185"/>
                    </a:lnTo>
                    <a:lnTo>
                      <a:pt x="119" y="244"/>
                    </a:lnTo>
                    <a:lnTo>
                      <a:pt x="111" y="244"/>
                    </a:lnTo>
                    <a:lnTo>
                      <a:pt x="96" y="226"/>
                    </a:lnTo>
                    <a:lnTo>
                      <a:pt x="73" y="235"/>
                    </a:lnTo>
                    <a:lnTo>
                      <a:pt x="73" y="234"/>
                    </a:lnTo>
                    <a:lnTo>
                      <a:pt x="74" y="225"/>
                    </a:lnTo>
                    <a:lnTo>
                      <a:pt x="66" y="225"/>
                    </a:lnTo>
                    <a:lnTo>
                      <a:pt x="51" y="203"/>
                    </a:lnTo>
                    <a:lnTo>
                      <a:pt x="45" y="200"/>
                    </a:lnTo>
                    <a:lnTo>
                      <a:pt x="45" y="197"/>
                    </a:lnTo>
                    <a:lnTo>
                      <a:pt x="61" y="197"/>
                    </a:lnTo>
                    <a:lnTo>
                      <a:pt x="58" y="189"/>
                    </a:lnTo>
                    <a:lnTo>
                      <a:pt x="65" y="183"/>
                    </a:lnTo>
                    <a:lnTo>
                      <a:pt x="97" y="185"/>
                    </a:lnTo>
                    <a:lnTo>
                      <a:pt x="89" y="167"/>
                    </a:lnTo>
                    <a:lnTo>
                      <a:pt x="75" y="153"/>
                    </a:lnTo>
                    <a:lnTo>
                      <a:pt x="55" y="152"/>
                    </a:lnTo>
                    <a:lnTo>
                      <a:pt x="29" y="162"/>
                    </a:lnTo>
                    <a:lnTo>
                      <a:pt x="23" y="161"/>
                    </a:lnTo>
                    <a:lnTo>
                      <a:pt x="30" y="158"/>
                    </a:lnTo>
                    <a:lnTo>
                      <a:pt x="20" y="140"/>
                    </a:lnTo>
                    <a:lnTo>
                      <a:pt x="9" y="140"/>
                    </a:lnTo>
                    <a:lnTo>
                      <a:pt x="0" y="129"/>
                    </a:lnTo>
                    <a:lnTo>
                      <a:pt x="12" y="92"/>
                    </a:lnTo>
                    <a:lnTo>
                      <a:pt x="23" y="105"/>
                    </a:lnTo>
                    <a:lnTo>
                      <a:pt x="29" y="101"/>
                    </a:lnTo>
                    <a:lnTo>
                      <a:pt x="24" y="89"/>
                    </a:lnTo>
                    <a:lnTo>
                      <a:pt x="51" y="72"/>
                    </a:lnTo>
                    <a:lnTo>
                      <a:pt x="65" y="74"/>
                    </a:lnTo>
                    <a:lnTo>
                      <a:pt x="70" y="70"/>
                    </a:lnTo>
                    <a:lnTo>
                      <a:pt x="88" y="74"/>
                    </a:lnTo>
                    <a:lnTo>
                      <a:pt x="116" y="90"/>
                    </a:lnTo>
                    <a:lnTo>
                      <a:pt x="128" y="81"/>
                    </a:lnTo>
                    <a:lnTo>
                      <a:pt x="147" y="81"/>
                    </a:lnTo>
                    <a:lnTo>
                      <a:pt x="154" y="89"/>
                    </a:lnTo>
                    <a:lnTo>
                      <a:pt x="187" y="86"/>
                    </a:lnTo>
                    <a:lnTo>
                      <a:pt x="192" y="77"/>
                    </a:lnTo>
                    <a:lnTo>
                      <a:pt x="170" y="67"/>
                    </a:lnTo>
                    <a:lnTo>
                      <a:pt x="182" y="59"/>
                    </a:lnTo>
                    <a:lnTo>
                      <a:pt x="178" y="51"/>
                    </a:lnTo>
                    <a:lnTo>
                      <a:pt x="183" y="46"/>
                    </a:lnTo>
                    <a:lnTo>
                      <a:pt x="182" y="28"/>
                    </a:lnTo>
                    <a:lnTo>
                      <a:pt x="203" y="28"/>
                    </a:lnTo>
                    <a:lnTo>
                      <a:pt x="272" y="8"/>
                    </a:lnTo>
                    <a:lnTo>
                      <a:pt x="276" y="4"/>
                    </a:lnTo>
                    <a:lnTo>
                      <a:pt x="284" y="0"/>
                    </a:lnTo>
                    <a:lnTo>
                      <a:pt x="305" y="1"/>
                    </a:lnTo>
                    <a:lnTo>
                      <a:pt x="313" y="14"/>
                    </a:lnTo>
                    <a:lnTo>
                      <a:pt x="310" y="24"/>
                    </a:lnTo>
                    <a:lnTo>
                      <a:pt x="323" y="24"/>
                    </a:lnTo>
                    <a:lnTo>
                      <a:pt x="338" y="28"/>
                    </a:lnTo>
                    <a:lnTo>
                      <a:pt x="340" y="37"/>
                    </a:lnTo>
                    <a:lnTo>
                      <a:pt x="352" y="35"/>
                    </a:lnTo>
                    <a:lnTo>
                      <a:pt x="367" y="24"/>
                    </a:lnTo>
                    <a:lnTo>
                      <a:pt x="382" y="19"/>
                    </a:lnTo>
                    <a:lnTo>
                      <a:pt x="397" y="42"/>
                    </a:lnTo>
                    <a:lnTo>
                      <a:pt x="424" y="88"/>
                    </a:lnTo>
                    <a:lnTo>
                      <a:pt x="432" y="79"/>
                    </a:lnTo>
                    <a:lnTo>
                      <a:pt x="441" y="88"/>
                    </a:lnTo>
                    <a:lnTo>
                      <a:pt x="467" y="85"/>
                    </a:lnTo>
                    <a:lnTo>
                      <a:pt x="490" y="108"/>
                    </a:lnTo>
                    <a:lnTo>
                      <a:pt x="502" y="110"/>
                    </a:lnTo>
                    <a:lnTo>
                      <a:pt x="507" y="107"/>
                    </a:lnTo>
                    <a:lnTo>
                      <a:pt x="514" y="116"/>
                    </a:lnTo>
                    <a:lnTo>
                      <a:pt x="507" y="12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3" name="Freeform 546"/>
              <p:cNvSpPr/>
              <p:nvPr/>
            </p:nvSpPr>
            <p:spPr>
              <a:xfrm>
                <a:off x="706" y="1111"/>
                <a:ext cx="113" cy="59"/>
              </a:xfrm>
              <a:custGeom>
                <a:avLst/>
                <a:gdLst>
                  <a:gd name="txL" fmla="*/ 0 w 92"/>
                  <a:gd name="txT" fmla="*/ 0 h 48"/>
                  <a:gd name="txR" fmla="*/ 92 w 92"/>
                  <a:gd name="txB" fmla="*/ 48 h 48"/>
                </a:gdLst>
                <a:ahLst/>
                <a:cxnLst>
                  <a:cxn ang="0">
                    <a:pos x="139" y="2"/>
                  </a:cxn>
                  <a:cxn ang="0">
                    <a:pos x="139" y="61"/>
                  </a:cxn>
                  <a:cxn ang="0">
                    <a:pos x="119" y="79"/>
                  </a:cxn>
                  <a:cxn ang="0">
                    <a:pos x="97" y="75"/>
                  </a:cxn>
                  <a:cxn ang="0">
                    <a:pos x="58" y="32"/>
                  </a:cxn>
                  <a:cxn ang="0">
                    <a:pos x="26" y="39"/>
                  </a:cxn>
                  <a:cxn ang="0">
                    <a:pos x="0" y="92"/>
                  </a:cxn>
                  <a:cxn ang="0">
                    <a:pos x="0" y="136"/>
                  </a:cxn>
                  <a:cxn ang="0">
                    <a:pos x="48" y="111"/>
                  </a:cxn>
                  <a:cxn ang="0">
                    <a:pos x="138" y="123"/>
                  </a:cxn>
                  <a:cxn ang="0">
                    <a:pos x="163" y="111"/>
                  </a:cxn>
                  <a:cxn ang="0">
                    <a:pos x="181" y="127"/>
                  </a:cxn>
                  <a:cxn ang="0">
                    <a:pos x="246" y="167"/>
                  </a:cxn>
                  <a:cxn ang="0">
                    <a:pos x="317" y="127"/>
                  </a:cxn>
                  <a:cxn ang="0">
                    <a:pos x="290" y="79"/>
                  </a:cxn>
                  <a:cxn ang="0">
                    <a:pos x="302" y="48"/>
                  </a:cxn>
                  <a:cxn ang="0">
                    <a:pos x="278" y="26"/>
                  </a:cxn>
                  <a:cxn ang="0">
                    <a:pos x="242" y="32"/>
                  </a:cxn>
                  <a:cxn ang="0">
                    <a:pos x="181" y="0"/>
                  </a:cxn>
                  <a:cxn ang="0">
                    <a:pos x="139" y="2"/>
                  </a:cxn>
                </a:cxnLst>
                <a:rect l="txL" t="txT" r="txR" b="txB"/>
                <a:pathLst>
                  <a:path w="92" h="48">
                    <a:moveTo>
                      <a:pt x="41" y="2"/>
                    </a:moveTo>
                    <a:lnTo>
                      <a:pt x="41" y="18"/>
                    </a:lnTo>
                    <a:lnTo>
                      <a:pt x="34" y="23"/>
                    </a:lnTo>
                    <a:lnTo>
                      <a:pt x="28" y="22"/>
                    </a:lnTo>
                    <a:lnTo>
                      <a:pt x="16" y="9"/>
                    </a:lnTo>
                    <a:lnTo>
                      <a:pt x="7" y="11"/>
                    </a:lnTo>
                    <a:lnTo>
                      <a:pt x="0" y="27"/>
                    </a:lnTo>
                    <a:lnTo>
                      <a:pt x="0" y="39"/>
                    </a:lnTo>
                    <a:lnTo>
                      <a:pt x="14" y="32"/>
                    </a:lnTo>
                    <a:lnTo>
                      <a:pt x="40" y="36"/>
                    </a:lnTo>
                    <a:lnTo>
                      <a:pt x="48" y="32"/>
                    </a:lnTo>
                    <a:lnTo>
                      <a:pt x="53" y="37"/>
                    </a:lnTo>
                    <a:lnTo>
                      <a:pt x="72" y="48"/>
                    </a:lnTo>
                    <a:lnTo>
                      <a:pt x="92" y="37"/>
                    </a:lnTo>
                    <a:lnTo>
                      <a:pt x="84" y="23"/>
                    </a:lnTo>
                    <a:lnTo>
                      <a:pt x="88" y="14"/>
                    </a:lnTo>
                    <a:lnTo>
                      <a:pt x="81" y="7"/>
                    </a:lnTo>
                    <a:lnTo>
                      <a:pt x="70" y="9"/>
                    </a:lnTo>
                    <a:lnTo>
                      <a:pt x="53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4" name="Freeform 547"/>
              <p:cNvSpPr/>
              <p:nvPr/>
            </p:nvSpPr>
            <p:spPr>
              <a:xfrm>
                <a:off x="706" y="1111"/>
                <a:ext cx="113" cy="59"/>
              </a:xfrm>
              <a:custGeom>
                <a:avLst/>
                <a:gdLst>
                  <a:gd name="txL" fmla="*/ 0 w 92"/>
                  <a:gd name="txT" fmla="*/ 0 h 48"/>
                  <a:gd name="txR" fmla="*/ 92 w 92"/>
                  <a:gd name="txB" fmla="*/ 48 h 48"/>
                </a:gdLst>
                <a:ahLst/>
                <a:cxnLst>
                  <a:cxn ang="0">
                    <a:pos x="139" y="2"/>
                  </a:cxn>
                  <a:cxn ang="0">
                    <a:pos x="139" y="61"/>
                  </a:cxn>
                  <a:cxn ang="0">
                    <a:pos x="119" y="79"/>
                  </a:cxn>
                  <a:cxn ang="0">
                    <a:pos x="97" y="75"/>
                  </a:cxn>
                  <a:cxn ang="0">
                    <a:pos x="58" y="32"/>
                  </a:cxn>
                  <a:cxn ang="0">
                    <a:pos x="26" y="39"/>
                  </a:cxn>
                  <a:cxn ang="0">
                    <a:pos x="0" y="92"/>
                  </a:cxn>
                  <a:cxn ang="0">
                    <a:pos x="0" y="136"/>
                  </a:cxn>
                  <a:cxn ang="0">
                    <a:pos x="48" y="111"/>
                  </a:cxn>
                  <a:cxn ang="0">
                    <a:pos x="138" y="123"/>
                  </a:cxn>
                  <a:cxn ang="0">
                    <a:pos x="163" y="111"/>
                  </a:cxn>
                  <a:cxn ang="0">
                    <a:pos x="181" y="127"/>
                  </a:cxn>
                  <a:cxn ang="0">
                    <a:pos x="246" y="167"/>
                  </a:cxn>
                  <a:cxn ang="0">
                    <a:pos x="317" y="127"/>
                  </a:cxn>
                  <a:cxn ang="0">
                    <a:pos x="290" y="79"/>
                  </a:cxn>
                  <a:cxn ang="0">
                    <a:pos x="302" y="48"/>
                  </a:cxn>
                  <a:cxn ang="0">
                    <a:pos x="278" y="26"/>
                  </a:cxn>
                  <a:cxn ang="0">
                    <a:pos x="242" y="32"/>
                  </a:cxn>
                  <a:cxn ang="0">
                    <a:pos x="181" y="0"/>
                  </a:cxn>
                  <a:cxn ang="0">
                    <a:pos x="139" y="2"/>
                  </a:cxn>
                </a:cxnLst>
                <a:rect l="txL" t="txT" r="txR" b="txB"/>
                <a:pathLst>
                  <a:path w="92" h="48">
                    <a:moveTo>
                      <a:pt x="41" y="2"/>
                    </a:moveTo>
                    <a:lnTo>
                      <a:pt x="41" y="18"/>
                    </a:lnTo>
                    <a:lnTo>
                      <a:pt x="34" y="23"/>
                    </a:lnTo>
                    <a:lnTo>
                      <a:pt x="28" y="22"/>
                    </a:lnTo>
                    <a:lnTo>
                      <a:pt x="16" y="9"/>
                    </a:lnTo>
                    <a:lnTo>
                      <a:pt x="7" y="11"/>
                    </a:lnTo>
                    <a:lnTo>
                      <a:pt x="0" y="27"/>
                    </a:lnTo>
                    <a:lnTo>
                      <a:pt x="0" y="39"/>
                    </a:lnTo>
                    <a:lnTo>
                      <a:pt x="14" y="32"/>
                    </a:lnTo>
                    <a:lnTo>
                      <a:pt x="40" y="36"/>
                    </a:lnTo>
                    <a:lnTo>
                      <a:pt x="48" y="32"/>
                    </a:lnTo>
                    <a:lnTo>
                      <a:pt x="53" y="37"/>
                    </a:lnTo>
                    <a:lnTo>
                      <a:pt x="72" y="48"/>
                    </a:lnTo>
                    <a:lnTo>
                      <a:pt x="92" y="37"/>
                    </a:lnTo>
                    <a:lnTo>
                      <a:pt x="84" y="23"/>
                    </a:lnTo>
                    <a:lnTo>
                      <a:pt x="88" y="14"/>
                    </a:lnTo>
                    <a:lnTo>
                      <a:pt x="81" y="7"/>
                    </a:lnTo>
                    <a:lnTo>
                      <a:pt x="70" y="9"/>
                    </a:lnTo>
                    <a:lnTo>
                      <a:pt x="53" y="0"/>
                    </a:lnTo>
                    <a:lnTo>
                      <a:pt x="41" y="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5" name="Freeform 548"/>
              <p:cNvSpPr/>
              <p:nvPr/>
            </p:nvSpPr>
            <p:spPr>
              <a:xfrm>
                <a:off x="707" y="1149"/>
                <a:ext cx="89" cy="63"/>
              </a:xfrm>
              <a:custGeom>
                <a:avLst/>
                <a:gdLst>
                  <a:gd name="txL" fmla="*/ 0 w 72"/>
                  <a:gd name="txT" fmla="*/ 0 h 52"/>
                  <a:gd name="txR" fmla="*/ 72 w 72"/>
                  <a:gd name="txB" fmla="*/ 52 h 52"/>
                </a:gdLst>
                <a:ahLst/>
                <a:cxnLst>
                  <a:cxn ang="0">
                    <a:pos x="0" y="70"/>
                  </a:cxn>
                  <a:cxn ang="0">
                    <a:pos x="0" y="61"/>
                  </a:cxn>
                  <a:cxn ang="0">
                    <a:pos x="0" y="22"/>
                  </a:cxn>
                  <a:cxn ang="0">
                    <a:pos x="49" y="0"/>
                  </a:cxn>
                  <a:cxn ang="0">
                    <a:pos x="147" y="15"/>
                  </a:cxn>
                  <a:cxn ang="0">
                    <a:pos x="176" y="0"/>
                  </a:cxn>
                  <a:cxn ang="0">
                    <a:pos x="185" y="15"/>
                  </a:cxn>
                  <a:cxn ang="0">
                    <a:pos x="257" y="53"/>
                  </a:cxn>
                  <a:cxn ang="0">
                    <a:pos x="255" y="85"/>
                  </a:cxn>
                  <a:cxn ang="0">
                    <a:pos x="218" y="99"/>
                  </a:cxn>
                  <a:cxn ang="0">
                    <a:pos x="209" y="150"/>
                  </a:cxn>
                  <a:cxn ang="0">
                    <a:pos x="194" y="144"/>
                  </a:cxn>
                  <a:cxn ang="0">
                    <a:pos x="176" y="161"/>
                  </a:cxn>
                  <a:cxn ang="0">
                    <a:pos x="110" y="162"/>
                  </a:cxn>
                  <a:cxn ang="0">
                    <a:pos x="108" y="162"/>
                  </a:cxn>
                  <a:cxn ang="0">
                    <a:pos x="78" y="144"/>
                  </a:cxn>
                  <a:cxn ang="0">
                    <a:pos x="78" y="90"/>
                  </a:cxn>
                  <a:cxn ang="0">
                    <a:pos x="0" y="70"/>
                  </a:cxn>
                </a:cxnLst>
                <a:rect l="txL" t="txT" r="txR" b="txB"/>
                <a:pathLst>
                  <a:path w="72" h="52">
                    <a:moveTo>
                      <a:pt x="0" y="22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41" y="5"/>
                    </a:lnTo>
                    <a:lnTo>
                      <a:pt x="49" y="0"/>
                    </a:lnTo>
                    <a:lnTo>
                      <a:pt x="52" y="5"/>
                    </a:lnTo>
                    <a:lnTo>
                      <a:pt x="72" y="17"/>
                    </a:lnTo>
                    <a:lnTo>
                      <a:pt x="71" y="27"/>
                    </a:lnTo>
                    <a:lnTo>
                      <a:pt x="61" y="31"/>
                    </a:lnTo>
                    <a:lnTo>
                      <a:pt x="59" y="47"/>
                    </a:lnTo>
                    <a:lnTo>
                      <a:pt x="54" y="45"/>
                    </a:lnTo>
                    <a:lnTo>
                      <a:pt x="49" y="51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2" y="45"/>
                    </a:lnTo>
                    <a:lnTo>
                      <a:pt x="22" y="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6" name="Freeform 549"/>
              <p:cNvSpPr/>
              <p:nvPr/>
            </p:nvSpPr>
            <p:spPr>
              <a:xfrm>
                <a:off x="707" y="1149"/>
                <a:ext cx="89" cy="63"/>
              </a:xfrm>
              <a:custGeom>
                <a:avLst/>
                <a:gdLst>
                  <a:gd name="txL" fmla="*/ 0 w 72"/>
                  <a:gd name="txT" fmla="*/ 0 h 52"/>
                  <a:gd name="txR" fmla="*/ 72 w 72"/>
                  <a:gd name="txB" fmla="*/ 52 h 52"/>
                </a:gdLst>
                <a:ahLst/>
                <a:cxnLst>
                  <a:cxn ang="0">
                    <a:pos x="0" y="70"/>
                  </a:cxn>
                  <a:cxn ang="0">
                    <a:pos x="0" y="61"/>
                  </a:cxn>
                  <a:cxn ang="0">
                    <a:pos x="0" y="22"/>
                  </a:cxn>
                  <a:cxn ang="0">
                    <a:pos x="49" y="0"/>
                  </a:cxn>
                  <a:cxn ang="0">
                    <a:pos x="147" y="15"/>
                  </a:cxn>
                  <a:cxn ang="0">
                    <a:pos x="176" y="0"/>
                  </a:cxn>
                  <a:cxn ang="0">
                    <a:pos x="185" y="15"/>
                  </a:cxn>
                  <a:cxn ang="0">
                    <a:pos x="257" y="53"/>
                  </a:cxn>
                  <a:cxn ang="0">
                    <a:pos x="255" y="85"/>
                  </a:cxn>
                  <a:cxn ang="0">
                    <a:pos x="218" y="99"/>
                  </a:cxn>
                  <a:cxn ang="0">
                    <a:pos x="209" y="150"/>
                  </a:cxn>
                  <a:cxn ang="0">
                    <a:pos x="194" y="144"/>
                  </a:cxn>
                  <a:cxn ang="0">
                    <a:pos x="176" y="161"/>
                  </a:cxn>
                  <a:cxn ang="0">
                    <a:pos x="110" y="162"/>
                  </a:cxn>
                  <a:cxn ang="0">
                    <a:pos x="108" y="162"/>
                  </a:cxn>
                  <a:cxn ang="0">
                    <a:pos x="78" y="144"/>
                  </a:cxn>
                  <a:cxn ang="0">
                    <a:pos x="78" y="90"/>
                  </a:cxn>
                  <a:cxn ang="0">
                    <a:pos x="0" y="70"/>
                  </a:cxn>
                </a:cxnLst>
                <a:rect l="txL" t="txT" r="txR" b="txB"/>
                <a:pathLst>
                  <a:path w="72" h="52">
                    <a:moveTo>
                      <a:pt x="0" y="22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41" y="5"/>
                    </a:lnTo>
                    <a:lnTo>
                      <a:pt x="49" y="0"/>
                    </a:lnTo>
                    <a:lnTo>
                      <a:pt x="52" y="5"/>
                    </a:lnTo>
                    <a:lnTo>
                      <a:pt x="72" y="17"/>
                    </a:lnTo>
                    <a:lnTo>
                      <a:pt x="71" y="27"/>
                    </a:lnTo>
                    <a:lnTo>
                      <a:pt x="61" y="31"/>
                    </a:lnTo>
                    <a:lnTo>
                      <a:pt x="59" y="47"/>
                    </a:lnTo>
                    <a:lnTo>
                      <a:pt x="54" y="45"/>
                    </a:lnTo>
                    <a:lnTo>
                      <a:pt x="49" y="51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2" y="45"/>
                    </a:lnTo>
                    <a:lnTo>
                      <a:pt x="22" y="2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7" name="Freeform 550"/>
              <p:cNvSpPr/>
              <p:nvPr/>
            </p:nvSpPr>
            <p:spPr>
              <a:xfrm>
                <a:off x="744" y="1072"/>
                <a:ext cx="69" cy="52"/>
              </a:xfrm>
              <a:custGeom>
                <a:avLst/>
                <a:gdLst>
                  <a:gd name="txL" fmla="*/ 0 w 56"/>
                  <a:gd name="txT" fmla="*/ 0 h 43"/>
                  <a:gd name="txR" fmla="*/ 56 w 56"/>
                  <a:gd name="txB" fmla="*/ 43 h 43"/>
                </a:gdLst>
                <a:ahLst/>
                <a:cxnLst>
                  <a:cxn ang="0">
                    <a:pos x="32" y="110"/>
                  </a:cxn>
                  <a:cxn ang="0">
                    <a:pos x="32" y="91"/>
                  </a:cxn>
                  <a:cxn ang="0">
                    <a:pos x="11" y="88"/>
                  </a:cxn>
                  <a:cxn ang="0">
                    <a:pos x="0" y="28"/>
                  </a:cxn>
                  <a:cxn ang="0">
                    <a:pos x="26" y="15"/>
                  </a:cxn>
                  <a:cxn ang="0">
                    <a:pos x="106" y="0"/>
                  </a:cxn>
                  <a:cxn ang="0">
                    <a:pos x="196" y="15"/>
                  </a:cxn>
                  <a:cxn ang="0">
                    <a:pos x="196" y="28"/>
                  </a:cxn>
                  <a:cxn ang="0">
                    <a:pos x="158" y="41"/>
                  </a:cxn>
                  <a:cxn ang="0">
                    <a:pos x="185" y="100"/>
                  </a:cxn>
                  <a:cxn ang="0">
                    <a:pos x="170" y="121"/>
                  </a:cxn>
                  <a:cxn ang="0">
                    <a:pos x="138" y="134"/>
                  </a:cxn>
                  <a:cxn ang="0">
                    <a:pos x="78" y="100"/>
                  </a:cxn>
                  <a:cxn ang="0">
                    <a:pos x="32" y="110"/>
                  </a:cxn>
                </a:cxnLst>
                <a:rect l="txL" t="txT" r="txR" b="txB"/>
                <a:pathLst>
                  <a:path w="56" h="43">
                    <a:moveTo>
                      <a:pt x="9" y="35"/>
                    </a:moveTo>
                    <a:lnTo>
                      <a:pt x="9" y="29"/>
                    </a:lnTo>
                    <a:lnTo>
                      <a:pt x="3" y="28"/>
                    </a:lnTo>
                    <a:lnTo>
                      <a:pt x="0" y="9"/>
                    </a:lnTo>
                    <a:lnTo>
                      <a:pt x="7" y="5"/>
                    </a:lnTo>
                    <a:lnTo>
                      <a:pt x="30" y="0"/>
                    </a:lnTo>
                    <a:lnTo>
                      <a:pt x="56" y="5"/>
                    </a:lnTo>
                    <a:lnTo>
                      <a:pt x="56" y="9"/>
                    </a:lnTo>
                    <a:lnTo>
                      <a:pt x="45" y="13"/>
                    </a:lnTo>
                    <a:lnTo>
                      <a:pt x="53" y="32"/>
                    </a:lnTo>
                    <a:lnTo>
                      <a:pt x="49" y="39"/>
                    </a:lnTo>
                    <a:lnTo>
                      <a:pt x="40" y="43"/>
                    </a:lnTo>
                    <a:lnTo>
                      <a:pt x="22" y="32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8" name="Freeform 551"/>
              <p:cNvSpPr/>
              <p:nvPr/>
            </p:nvSpPr>
            <p:spPr>
              <a:xfrm>
                <a:off x="744" y="1072"/>
                <a:ext cx="69" cy="52"/>
              </a:xfrm>
              <a:custGeom>
                <a:avLst/>
                <a:gdLst>
                  <a:gd name="txL" fmla="*/ 0 w 56"/>
                  <a:gd name="txT" fmla="*/ 0 h 43"/>
                  <a:gd name="txR" fmla="*/ 56 w 56"/>
                  <a:gd name="txB" fmla="*/ 43 h 43"/>
                </a:gdLst>
                <a:ahLst/>
                <a:cxnLst>
                  <a:cxn ang="0">
                    <a:pos x="32" y="110"/>
                  </a:cxn>
                  <a:cxn ang="0">
                    <a:pos x="32" y="91"/>
                  </a:cxn>
                  <a:cxn ang="0">
                    <a:pos x="11" y="88"/>
                  </a:cxn>
                  <a:cxn ang="0">
                    <a:pos x="0" y="28"/>
                  </a:cxn>
                  <a:cxn ang="0">
                    <a:pos x="26" y="15"/>
                  </a:cxn>
                  <a:cxn ang="0">
                    <a:pos x="106" y="0"/>
                  </a:cxn>
                  <a:cxn ang="0">
                    <a:pos x="196" y="15"/>
                  </a:cxn>
                  <a:cxn ang="0">
                    <a:pos x="196" y="28"/>
                  </a:cxn>
                  <a:cxn ang="0">
                    <a:pos x="158" y="41"/>
                  </a:cxn>
                  <a:cxn ang="0">
                    <a:pos x="185" y="100"/>
                  </a:cxn>
                  <a:cxn ang="0">
                    <a:pos x="170" y="121"/>
                  </a:cxn>
                  <a:cxn ang="0">
                    <a:pos x="138" y="134"/>
                  </a:cxn>
                  <a:cxn ang="0">
                    <a:pos x="78" y="100"/>
                  </a:cxn>
                  <a:cxn ang="0">
                    <a:pos x="32" y="110"/>
                  </a:cxn>
                </a:cxnLst>
                <a:rect l="txL" t="txT" r="txR" b="txB"/>
                <a:pathLst>
                  <a:path w="56" h="43">
                    <a:moveTo>
                      <a:pt x="9" y="35"/>
                    </a:moveTo>
                    <a:lnTo>
                      <a:pt x="9" y="29"/>
                    </a:lnTo>
                    <a:lnTo>
                      <a:pt x="3" y="28"/>
                    </a:lnTo>
                    <a:lnTo>
                      <a:pt x="0" y="9"/>
                    </a:lnTo>
                    <a:lnTo>
                      <a:pt x="7" y="5"/>
                    </a:lnTo>
                    <a:lnTo>
                      <a:pt x="30" y="0"/>
                    </a:lnTo>
                    <a:lnTo>
                      <a:pt x="56" y="5"/>
                    </a:lnTo>
                    <a:lnTo>
                      <a:pt x="56" y="9"/>
                    </a:lnTo>
                    <a:lnTo>
                      <a:pt x="45" y="13"/>
                    </a:lnTo>
                    <a:lnTo>
                      <a:pt x="53" y="32"/>
                    </a:lnTo>
                    <a:lnTo>
                      <a:pt x="49" y="39"/>
                    </a:lnTo>
                    <a:lnTo>
                      <a:pt x="40" y="43"/>
                    </a:lnTo>
                    <a:lnTo>
                      <a:pt x="22" y="32"/>
                    </a:lnTo>
                    <a:lnTo>
                      <a:pt x="9" y="3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9" name="Freeform 552"/>
              <p:cNvSpPr/>
              <p:nvPr/>
            </p:nvSpPr>
            <p:spPr>
              <a:xfrm>
                <a:off x="680" y="1177"/>
                <a:ext cx="51" cy="29"/>
              </a:xfrm>
              <a:custGeom>
                <a:avLst/>
                <a:gdLst>
                  <a:gd name="txL" fmla="*/ 0 w 41"/>
                  <a:gd name="txT" fmla="*/ 0 h 24"/>
                  <a:gd name="txR" fmla="*/ 41 w 41"/>
                  <a:gd name="txB" fmla="*/ 24 h 24"/>
                </a:gdLst>
                <a:ahLst/>
                <a:cxnLst>
                  <a:cxn ang="0">
                    <a:pos x="148" y="15"/>
                  </a:cxn>
                  <a:cxn ang="0">
                    <a:pos x="151" y="64"/>
                  </a:cxn>
                  <a:cxn ang="0">
                    <a:pos x="62" y="75"/>
                  </a:cxn>
                  <a:cxn ang="0">
                    <a:pos x="0" y="62"/>
                  </a:cxn>
                  <a:cxn ang="0">
                    <a:pos x="57" y="18"/>
                  </a:cxn>
                  <a:cxn ang="0">
                    <a:pos x="62" y="0"/>
                  </a:cxn>
                  <a:cxn ang="0">
                    <a:pos x="148" y="15"/>
                  </a:cxn>
                </a:cxnLst>
                <a:rect l="txL" t="txT" r="txR" b="txB"/>
                <a:pathLst>
                  <a:path w="41" h="24">
                    <a:moveTo>
                      <a:pt x="40" y="5"/>
                    </a:moveTo>
                    <a:lnTo>
                      <a:pt x="41" y="21"/>
                    </a:lnTo>
                    <a:lnTo>
                      <a:pt x="17" y="24"/>
                    </a:lnTo>
                    <a:lnTo>
                      <a:pt x="0" y="20"/>
                    </a:lnTo>
                    <a:lnTo>
                      <a:pt x="15" y="6"/>
                    </a:lnTo>
                    <a:lnTo>
                      <a:pt x="17" y="0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0" name="Freeform 553"/>
              <p:cNvSpPr/>
              <p:nvPr/>
            </p:nvSpPr>
            <p:spPr>
              <a:xfrm>
                <a:off x="680" y="1177"/>
                <a:ext cx="51" cy="29"/>
              </a:xfrm>
              <a:custGeom>
                <a:avLst/>
                <a:gdLst>
                  <a:gd name="txL" fmla="*/ 0 w 41"/>
                  <a:gd name="txT" fmla="*/ 0 h 24"/>
                  <a:gd name="txR" fmla="*/ 41 w 41"/>
                  <a:gd name="txB" fmla="*/ 24 h 24"/>
                </a:gdLst>
                <a:ahLst/>
                <a:cxnLst>
                  <a:cxn ang="0">
                    <a:pos x="148" y="15"/>
                  </a:cxn>
                  <a:cxn ang="0">
                    <a:pos x="151" y="64"/>
                  </a:cxn>
                  <a:cxn ang="0">
                    <a:pos x="62" y="75"/>
                  </a:cxn>
                  <a:cxn ang="0">
                    <a:pos x="0" y="62"/>
                  </a:cxn>
                  <a:cxn ang="0">
                    <a:pos x="57" y="18"/>
                  </a:cxn>
                  <a:cxn ang="0">
                    <a:pos x="62" y="0"/>
                  </a:cxn>
                  <a:cxn ang="0">
                    <a:pos x="148" y="15"/>
                  </a:cxn>
                </a:cxnLst>
                <a:rect l="txL" t="txT" r="txR" b="txB"/>
                <a:pathLst>
                  <a:path w="41" h="24">
                    <a:moveTo>
                      <a:pt x="40" y="5"/>
                    </a:moveTo>
                    <a:lnTo>
                      <a:pt x="41" y="21"/>
                    </a:lnTo>
                    <a:lnTo>
                      <a:pt x="17" y="24"/>
                    </a:lnTo>
                    <a:lnTo>
                      <a:pt x="0" y="20"/>
                    </a:lnTo>
                    <a:lnTo>
                      <a:pt x="15" y="6"/>
                    </a:lnTo>
                    <a:lnTo>
                      <a:pt x="17" y="0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1" name="Freeform 554"/>
              <p:cNvSpPr/>
              <p:nvPr/>
            </p:nvSpPr>
            <p:spPr>
              <a:xfrm>
                <a:off x="1000" y="1438"/>
                <a:ext cx="103" cy="41"/>
              </a:xfrm>
              <a:custGeom>
                <a:avLst/>
                <a:gdLst>
                  <a:gd name="txL" fmla="*/ 0 w 84"/>
                  <a:gd name="txT" fmla="*/ 0 h 34"/>
                  <a:gd name="txR" fmla="*/ 84 w 84"/>
                  <a:gd name="txB" fmla="*/ 34 h 34"/>
                </a:gdLst>
                <a:ahLst/>
                <a:cxnLst>
                  <a:cxn ang="0">
                    <a:pos x="72" y="90"/>
                  </a:cxn>
                  <a:cxn ang="0">
                    <a:pos x="81" y="76"/>
                  </a:cxn>
                  <a:cxn ang="0">
                    <a:pos x="60" y="43"/>
                  </a:cxn>
                  <a:cxn ang="0">
                    <a:pos x="0" y="0"/>
                  </a:cxn>
                  <a:cxn ang="0">
                    <a:pos x="132" y="10"/>
                  </a:cxn>
                  <a:cxn ang="0">
                    <a:pos x="178" y="36"/>
                  </a:cxn>
                  <a:cxn ang="0">
                    <a:pos x="231" y="34"/>
                  </a:cxn>
                  <a:cxn ang="0">
                    <a:pos x="272" y="70"/>
                  </a:cxn>
                  <a:cxn ang="0">
                    <a:pos x="271" y="78"/>
                  </a:cxn>
                  <a:cxn ang="0">
                    <a:pos x="284" y="104"/>
                  </a:cxn>
                  <a:cxn ang="0">
                    <a:pos x="231" y="90"/>
                  </a:cxn>
                  <a:cxn ang="0">
                    <a:pos x="218" y="90"/>
                  </a:cxn>
                  <a:cxn ang="0">
                    <a:pos x="152" y="104"/>
                  </a:cxn>
                  <a:cxn ang="0">
                    <a:pos x="147" y="94"/>
                  </a:cxn>
                  <a:cxn ang="0">
                    <a:pos x="72" y="90"/>
                  </a:cxn>
                </a:cxnLst>
                <a:rect l="txL" t="txT" r="txR" b="txB"/>
                <a:pathLst>
                  <a:path w="84" h="34">
                    <a:moveTo>
                      <a:pt x="21" y="29"/>
                    </a:moveTo>
                    <a:lnTo>
                      <a:pt x="24" y="25"/>
                    </a:lnTo>
                    <a:lnTo>
                      <a:pt x="18" y="14"/>
                    </a:lnTo>
                    <a:lnTo>
                      <a:pt x="0" y="0"/>
                    </a:lnTo>
                    <a:lnTo>
                      <a:pt x="39" y="3"/>
                    </a:lnTo>
                    <a:lnTo>
                      <a:pt x="52" y="12"/>
                    </a:lnTo>
                    <a:lnTo>
                      <a:pt x="68" y="11"/>
                    </a:lnTo>
                    <a:lnTo>
                      <a:pt x="81" y="22"/>
                    </a:lnTo>
                    <a:lnTo>
                      <a:pt x="80" y="26"/>
                    </a:lnTo>
                    <a:lnTo>
                      <a:pt x="84" y="34"/>
                    </a:lnTo>
                    <a:lnTo>
                      <a:pt x="68" y="29"/>
                    </a:lnTo>
                    <a:lnTo>
                      <a:pt x="64" y="29"/>
                    </a:lnTo>
                    <a:lnTo>
                      <a:pt x="45" y="34"/>
                    </a:lnTo>
                    <a:lnTo>
                      <a:pt x="43" y="31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2" name="Freeform 555"/>
              <p:cNvSpPr/>
              <p:nvPr/>
            </p:nvSpPr>
            <p:spPr>
              <a:xfrm>
                <a:off x="1000" y="1438"/>
                <a:ext cx="103" cy="41"/>
              </a:xfrm>
              <a:custGeom>
                <a:avLst/>
                <a:gdLst>
                  <a:gd name="txL" fmla="*/ 0 w 84"/>
                  <a:gd name="txT" fmla="*/ 0 h 34"/>
                  <a:gd name="txR" fmla="*/ 84 w 84"/>
                  <a:gd name="txB" fmla="*/ 34 h 34"/>
                </a:gdLst>
                <a:ahLst/>
                <a:cxnLst>
                  <a:cxn ang="0">
                    <a:pos x="72" y="90"/>
                  </a:cxn>
                  <a:cxn ang="0">
                    <a:pos x="81" y="76"/>
                  </a:cxn>
                  <a:cxn ang="0">
                    <a:pos x="60" y="43"/>
                  </a:cxn>
                  <a:cxn ang="0">
                    <a:pos x="0" y="0"/>
                  </a:cxn>
                  <a:cxn ang="0">
                    <a:pos x="132" y="10"/>
                  </a:cxn>
                  <a:cxn ang="0">
                    <a:pos x="178" y="36"/>
                  </a:cxn>
                  <a:cxn ang="0">
                    <a:pos x="231" y="34"/>
                  </a:cxn>
                  <a:cxn ang="0">
                    <a:pos x="272" y="70"/>
                  </a:cxn>
                  <a:cxn ang="0">
                    <a:pos x="271" y="78"/>
                  </a:cxn>
                  <a:cxn ang="0">
                    <a:pos x="284" y="104"/>
                  </a:cxn>
                  <a:cxn ang="0">
                    <a:pos x="231" y="90"/>
                  </a:cxn>
                  <a:cxn ang="0">
                    <a:pos x="218" y="90"/>
                  </a:cxn>
                  <a:cxn ang="0">
                    <a:pos x="152" y="104"/>
                  </a:cxn>
                  <a:cxn ang="0">
                    <a:pos x="147" y="94"/>
                  </a:cxn>
                  <a:cxn ang="0">
                    <a:pos x="72" y="90"/>
                  </a:cxn>
                </a:cxnLst>
                <a:rect l="txL" t="txT" r="txR" b="txB"/>
                <a:pathLst>
                  <a:path w="84" h="34">
                    <a:moveTo>
                      <a:pt x="21" y="29"/>
                    </a:moveTo>
                    <a:lnTo>
                      <a:pt x="24" y="25"/>
                    </a:lnTo>
                    <a:lnTo>
                      <a:pt x="18" y="14"/>
                    </a:lnTo>
                    <a:lnTo>
                      <a:pt x="0" y="0"/>
                    </a:lnTo>
                    <a:lnTo>
                      <a:pt x="39" y="3"/>
                    </a:lnTo>
                    <a:lnTo>
                      <a:pt x="52" y="12"/>
                    </a:lnTo>
                    <a:lnTo>
                      <a:pt x="68" y="11"/>
                    </a:lnTo>
                    <a:lnTo>
                      <a:pt x="81" y="22"/>
                    </a:lnTo>
                    <a:lnTo>
                      <a:pt x="80" y="26"/>
                    </a:lnTo>
                    <a:lnTo>
                      <a:pt x="84" y="34"/>
                    </a:lnTo>
                    <a:lnTo>
                      <a:pt x="68" y="29"/>
                    </a:lnTo>
                    <a:lnTo>
                      <a:pt x="64" y="29"/>
                    </a:lnTo>
                    <a:lnTo>
                      <a:pt x="45" y="34"/>
                    </a:lnTo>
                    <a:lnTo>
                      <a:pt x="43" y="31"/>
                    </a:lnTo>
                    <a:lnTo>
                      <a:pt x="21" y="2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3" name="Freeform 556"/>
              <p:cNvSpPr/>
              <p:nvPr/>
            </p:nvSpPr>
            <p:spPr>
              <a:xfrm>
                <a:off x="792" y="1339"/>
                <a:ext cx="54" cy="58"/>
              </a:xfrm>
              <a:custGeom>
                <a:avLst/>
                <a:gdLst>
                  <a:gd name="txL" fmla="*/ 0 w 44"/>
                  <a:gd name="txT" fmla="*/ 0 h 48"/>
                  <a:gd name="txR" fmla="*/ 44 w 44"/>
                  <a:gd name="txB" fmla="*/ 48 h 48"/>
                </a:gdLst>
                <a:ahLst/>
                <a:cxnLst>
                  <a:cxn ang="0">
                    <a:pos x="0" y="15"/>
                  </a:cxn>
                  <a:cxn ang="0">
                    <a:pos x="17" y="27"/>
                  </a:cxn>
                  <a:cxn ang="0">
                    <a:pos x="61" y="93"/>
                  </a:cxn>
                  <a:cxn ang="0">
                    <a:pos x="79" y="150"/>
                  </a:cxn>
                  <a:cxn ang="0">
                    <a:pos x="113" y="103"/>
                  </a:cxn>
                  <a:cxn ang="0">
                    <a:pos x="150" y="103"/>
                  </a:cxn>
                  <a:cxn ang="0">
                    <a:pos x="150" y="85"/>
                  </a:cxn>
                  <a:cxn ang="0">
                    <a:pos x="119" y="48"/>
                  </a:cxn>
                  <a:cxn ang="0">
                    <a:pos x="119" y="22"/>
                  </a:cxn>
                  <a:cxn ang="0">
                    <a:pos x="47" y="0"/>
                  </a:cxn>
                  <a:cxn ang="0">
                    <a:pos x="0" y="15"/>
                  </a:cxn>
                </a:cxnLst>
                <a:rect l="txL" t="txT" r="txR" b="txB"/>
                <a:pathLst>
                  <a:path w="44" h="48">
                    <a:moveTo>
                      <a:pt x="0" y="5"/>
                    </a:moveTo>
                    <a:lnTo>
                      <a:pt x="5" y="8"/>
                    </a:lnTo>
                    <a:lnTo>
                      <a:pt x="18" y="30"/>
                    </a:lnTo>
                    <a:lnTo>
                      <a:pt x="23" y="48"/>
                    </a:lnTo>
                    <a:lnTo>
                      <a:pt x="33" y="33"/>
                    </a:lnTo>
                    <a:lnTo>
                      <a:pt x="44" y="33"/>
                    </a:lnTo>
                    <a:lnTo>
                      <a:pt x="44" y="27"/>
                    </a:lnTo>
                    <a:lnTo>
                      <a:pt x="34" y="15"/>
                    </a:lnTo>
                    <a:lnTo>
                      <a:pt x="34" y="7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4" name="Freeform 557"/>
              <p:cNvSpPr/>
              <p:nvPr/>
            </p:nvSpPr>
            <p:spPr>
              <a:xfrm>
                <a:off x="792" y="1339"/>
                <a:ext cx="54" cy="58"/>
              </a:xfrm>
              <a:custGeom>
                <a:avLst/>
                <a:gdLst>
                  <a:gd name="txL" fmla="*/ 0 w 44"/>
                  <a:gd name="txT" fmla="*/ 0 h 48"/>
                  <a:gd name="txR" fmla="*/ 44 w 44"/>
                  <a:gd name="txB" fmla="*/ 48 h 48"/>
                </a:gdLst>
                <a:ahLst/>
                <a:cxnLst>
                  <a:cxn ang="0">
                    <a:pos x="0" y="15"/>
                  </a:cxn>
                  <a:cxn ang="0">
                    <a:pos x="17" y="27"/>
                  </a:cxn>
                  <a:cxn ang="0">
                    <a:pos x="61" y="93"/>
                  </a:cxn>
                  <a:cxn ang="0">
                    <a:pos x="79" y="150"/>
                  </a:cxn>
                  <a:cxn ang="0">
                    <a:pos x="113" y="103"/>
                  </a:cxn>
                  <a:cxn ang="0">
                    <a:pos x="150" y="103"/>
                  </a:cxn>
                  <a:cxn ang="0">
                    <a:pos x="150" y="85"/>
                  </a:cxn>
                  <a:cxn ang="0">
                    <a:pos x="119" y="48"/>
                  </a:cxn>
                  <a:cxn ang="0">
                    <a:pos x="119" y="22"/>
                  </a:cxn>
                  <a:cxn ang="0">
                    <a:pos x="47" y="0"/>
                  </a:cxn>
                  <a:cxn ang="0">
                    <a:pos x="0" y="15"/>
                  </a:cxn>
                </a:cxnLst>
                <a:rect l="txL" t="txT" r="txR" b="txB"/>
                <a:pathLst>
                  <a:path w="44" h="48">
                    <a:moveTo>
                      <a:pt x="0" y="5"/>
                    </a:moveTo>
                    <a:lnTo>
                      <a:pt x="5" y="8"/>
                    </a:lnTo>
                    <a:lnTo>
                      <a:pt x="18" y="30"/>
                    </a:lnTo>
                    <a:lnTo>
                      <a:pt x="23" y="48"/>
                    </a:lnTo>
                    <a:lnTo>
                      <a:pt x="33" y="33"/>
                    </a:lnTo>
                    <a:lnTo>
                      <a:pt x="44" y="33"/>
                    </a:lnTo>
                    <a:lnTo>
                      <a:pt x="44" y="27"/>
                    </a:lnTo>
                    <a:lnTo>
                      <a:pt x="34" y="15"/>
                    </a:lnTo>
                    <a:lnTo>
                      <a:pt x="34" y="7"/>
                    </a:lnTo>
                    <a:lnTo>
                      <a:pt x="13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5" name="Freeform 558"/>
              <p:cNvSpPr/>
              <p:nvPr/>
            </p:nvSpPr>
            <p:spPr>
              <a:xfrm>
                <a:off x="1054" y="1474"/>
                <a:ext cx="51" cy="5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134" y="151"/>
                  </a:cxn>
                  <a:cxn ang="0">
                    <a:pos x="123" y="101"/>
                  </a:cxn>
                  <a:cxn ang="0">
                    <a:pos x="95" y="81"/>
                  </a:cxn>
                  <a:cxn ang="0">
                    <a:pos x="95" y="62"/>
                  </a:cxn>
                  <a:cxn ang="0">
                    <a:pos x="61" y="0"/>
                  </a:cxn>
                  <a:cxn ang="0">
                    <a:pos x="0" y="14"/>
                  </a:cxn>
                  <a:cxn ang="0">
                    <a:pos x="18" y="77"/>
                  </a:cxn>
                  <a:cxn ang="0">
                    <a:pos x="49" y="101"/>
                  </a:cxn>
                  <a:cxn ang="0">
                    <a:pos x="95" y="106"/>
                  </a:cxn>
                  <a:cxn ang="0">
                    <a:pos x="109" y="151"/>
                  </a:cxn>
                  <a:cxn ang="0">
                    <a:pos x="134" y="151"/>
                  </a:cxn>
                </a:cxnLst>
                <a:rect l="txL" t="txT" r="txR" b="txB"/>
                <a:pathLst>
                  <a:path w="42" h="41">
                    <a:moveTo>
                      <a:pt x="42" y="41"/>
                    </a:moveTo>
                    <a:lnTo>
                      <a:pt x="38" y="27"/>
                    </a:lnTo>
                    <a:lnTo>
                      <a:pt x="30" y="22"/>
                    </a:lnTo>
                    <a:lnTo>
                      <a:pt x="30" y="17"/>
                    </a:lnTo>
                    <a:lnTo>
                      <a:pt x="19" y="0"/>
                    </a:lnTo>
                    <a:lnTo>
                      <a:pt x="0" y="4"/>
                    </a:lnTo>
                    <a:lnTo>
                      <a:pt x="6" y="21"/>
                    </a:lnTo>
                    <a:lnTo>
                      <a:pt x="15" y="27"/>
                    </a:lnTo>
                    <a:lnTo>
                      <a:pt x="30" y="28"/>
                    </a:lnTo>
                    <a:lnTo>
                      <a:pt x="34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6" name="Freeform 559"/>
              <p:cNvSpPr/>
              <p:nvPr/>
            </p:nvSpPr>
            <p:spPr>
              <a:xfrm>
                <a:off x="1054" y="1474"/>
                <a:ext cx="51" cy="5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134" y="151"/>
                  </a:cxn>
                  <a:cxn ang="0">
                    <a:pos x="123" y="101"/>
                  </a:cxn>
                  <a:cxn ang="0">
                    <a:pos x="95" y="81"/>
                  </a:cxn>
                  <a:cxn ang="0">
                    <a:pos x="95" y="62"/>
                  </a:cxn>
                  <a:cxn ang="0">
                    <a:pos x="61" y="0"/>
                  </a:cxn>
                  <a:cxn ang="0">
                    <a:pos x="0" y="14"/>
                  </a:cxn>
                  <a:cxn ang="0">
                    <a:pos x="18" y="77"/>
                  </a:cxn>
                  <a:cxn ang="0">
                    <a:pos x="49" y="101"/>
                  </a:cxn>
                  <a:cxn ang="0">
                    <a:pos x="95" y="106"/>
                  </a:cxn>
                  <a:cxn ang="0">
                    <a:pos x="109" y="151"/>
                  </a:cxn>
                  <a:cxn ang="0">
                    <a:pos x="134" y="151"/>
                  </a:cxn>
                </a:cxnLst>
                <a:rect l="txL" t="txT" r="txR" b="txB"/>
                <a:pathLst>
                  <a:path w="42" h="41">
                    <a:moveTo>
                      <a:pt x="42" y="41"/>
                    </a:moveTo>
                    <a:lnTo>
                      <a:pt x="38" y="27"/>
                    </a:lnTo>
                    <a:lnTo>
                      <a:pt x="30" y="22"/>
                    </a:lnTo>
                    <a:lnTo>
                      <a:pt x="30" y="17"/>
                    </a:lnTo>
                    <a:lnTo>
                      <a:pt x="19" y="0"/>
                    </a:lnTo>
                    <a:lnTo>
                      <a:pt x="0" y="4"/>
                    </a:lnTo>
                    <a:lnTo>
                      <a:pt x="6" y="21"/>
                    </a:lnTo>
                    <a:lnTo>
                      <a:pt x="15" y="27"/>
                    </a:lnTo>
                    <a:lnTo>
                      <a:pt x="30" y="28"/>
                    </a:lnTo>
                    <a:lnTo>
                      <a:pt x="34" y="41"/>
                    </a:lnTo>
                    <a:lnTo>
                      <a:pt x="42" y="41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7" name="Freeform 560"/>
              <p:cNvSpPr/>
              <p:nvPr/>
            </p:nvSpPr>
            <p:spPr>
              <a:xfrm>
                <a:off x="1072" y="1508"/>
                <a:ext cx="27" cy="23"/>
              </a:xfrm>
              <a:custGeom>
                <a:avLst/>
                <a:gdLst>
                  <a:gd name="txL" fmla="*/ 0 w 22"/>
                  <a:gd name="txT" fmla="*/ 0 h 19"/>
                  <a:gd name="txR" fmla="*/ 22 w 22"/>
                  <a:gd name="txB" fmla="*/ 19 h 19"/>
                </a:gdLst>
                <a:ahLst/>
                <a:cxnLst>
                  <a:cxn ang="0">
                    <a:pos x="75" y="61"/>
                  </a:cxn>
                  <a:cxn ang="0">
                    <a:pos x="39" y="50"/>
                  </a:cxn>
                  <a:cxn ang="0">
                    <a:pos x="0" y="0"/>
                  </a:cxn>
                  <a:cxn ang="0">
                    <a:pos x="59" y="10"/>
                  </a:cxn>
                  <a:cxn ang="0">
                    <a:pos x="75" y="61"/>
                  </a:cxn>
                </a:cxnLst>
                <a:rect l="txL" t="txT" r="txR" b="txB"/>
                <a:pathLst>
                  <a:path w="22" h="19">
                    <a:moveTo>
                      <a:pt x="22" y="19"/>
                    </a:moveTo>
                    <a:lnTo>
                      <a:pt x="11" y="16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8" name="Freeform 561"/>
              <p:cNvSpPr/>
              <p:nvPr/>
            </p:nvSpPr>
            <p:spPr>
              <a:xfrm>
                <a:off x="1072" y="1508"/>
                <a:ext cx="27" cy="23"/>
              </a:xfrm>
              <a:custGeom>
                <a:avLst/>
                <a:gdLst>
                  <a:gd name="txL" fmla="*/ 0 w 22"/>
                  <a:gd name="txT" fmla="*/ 0 h 19"/>
                  <a:gd name="txR" fmla="*/ 22 w 22"/>
                  <a:gd name="txB" fmla="*/ 19 h 19"/>
                </a:gdLst>
                <a:ahLst/>
                <a:cxnLst>
                  <a:cxn ang="0">
                    <a:pos x="75" y="61"/>
                  </a:cxn>
                  <a:cxn ang="0">
                    <a:pos x="39" y="50"/>
                  </a:cxn>
                  <a:cxn ang="0">
                    <a:pos x="0" y="0"/>
                  </a:cxn>
                  <a:cxn ang="0">
                    <a:pos x="59" y="10"/>
                  </a:cxn>
                  <a:cxn ang="0">
                    <a:pos x="75" y="61"/>
                  </a:cxn>
                </a:cxnLst>
                <a:rect l="txL" t="txT" r="txR" b="txB"/>
                <a:pathLst>
                  <a:path w="22" h="19">
                    <a:moveTo>
                      <a:pt x="22" y="19"/>
                    </a:moveTo>
                    <a:lnTo>
                      <a:pt x="11" y="16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22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69" name="Freeform 562"/>
              <p:cNvSpPr/>
              <p:nvPr/>
            </p:nvSpPr>
            <p:spPr>
              <a:xfrm>
                <a:off x="1081" y="1465"/>
                <a:ext cx="78" cy="63"/>
              </a:xfrm>
              <a:custGeom>
                <a:avLst/>
                <a:gdLst>
                  <a:gd name="txL" fmla="*/ 0 w 64"/>
                  <a:gd name="txT" fmla="*/ 0 h 52"/>
                  <a:gd name="txR" fmla="*/ 64 w 64"/>
                  <a:gd name="txB" fmla="*/ 52 h 52"/>
                </a:gdLst>
                <a:ahLst/>
                <a:cxnLst>
                  <a:cxn ang="0">
                    <a:pos x="73" y="145"/>
                  </a:cxn>
                  <a:cxn ang="0">
                    <a:pos x="115" y="110"/>
                  </a:cxn>
                  <a:cxn ang="0">
                    <a:pos x="132" y="119"/>
                  </a:cxn>
                  <a:cxn ang="0">
                    <a:pos x="123" y="145"/>
                  </a:cxn>
                  <a:cxn ang="0">
                    <a:pos x="157" y="161"/>
                  </a:cxn>
                  <a:cxn ang="0">
                    <a:pos x="157" y="162"/>
                  </a:cxn>
                  <a:cxn ang="0">
                    <a:pos x="150" y="134"/>
                  </a:cxn>
                  <a:cxn ang="0">
                    <a:pos x="171" y="134"/>
                  </a:cxn>
                  <a:cxn ang="0">
                    <a:pos x="182" y="99"/>
                  </a:cxn>
                  <a:cxn ang="0">
                    <a:pos x="210" y="78"/>
                  </a:cxn>
                  <a:cxn ang="0">
                    <a:pos x="171" y="53"/>
                  </a:cxn>
                  <a:cxn ang="0">
                    <a:pos x="138" y="10"/>
                  </a:cxn>
                  <a:cxn ang="0">
                    <a:pos x="110" y="33"/>
                  </a:cxn>
                  <a:cxn ang="0">
                    <a:pos x="94" y="28"/>
                  </a:cxn>
                  <a:cxn ang="0">
                    <a:pos x="59" y="0"/>
                  </a:cxn>
                  <a:cxn ang="0">
                    <a:pos x="49" y="15"/>
                  </a:cxn>
                  <a:cxn ang="0">
                    <a:pos x="61" y="40"/>
                  </a:cxn>
                  <a:cxn ang="0">
                    <a:pos x="13" y="22"/>
                  </a:cxn>
                  <a:cxn ang="0">
                    <a:pos x="0" y="22"/>
                  </a:cxn>
                  <a:cxn ang="0">
                    <a:pos x="35" y="75"/>
                  </a:cxn>
                  <a:cxn ang="0">
                    <a:pos x="33" y="90"/>
                  </a:cxn>
                  <a:cxn ang="0">
                    <a:pos x="60" y="103"/>
                  </a:cxn>
                  <a:cxn ang="0">
                    <a:pos x="73" y="145"/>
                  </a:cxn>
                </a:cxnLst>
                <a:rect l="txL" t="txT" r="txR" b="txB"/>
                <a:pathLst>
                  <a:path w="64" h="52">
                    <a:moveTo>
                      <a:pt x="22" y="46"/>
                    </a:moveTo>
                    <a:lnTo>
                      <a:pt x="35" y="35"/>
                    </a:lnTo>
                    <a:lnTo>
                      <a:pt x="40" y="37"/>
                    </a:lnTo>
                    <a:lnTo>
                      <a:pt x="38" y="46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6" y="43"/>
                    </a:lnTo>
                    <a:lnTo>
                      <a:pt x="52" y="43"/>
                    </a:lnTo>
                    <a:lnTo>
                      <a:pt x="55" y="31"/>
                    </a:lnTo>
                    <a:lnTo>
                      <a:pt x="64" y="25"/>
                    </a:lnTo>
                    <a:lnTo>
                      <a:pt x="52" y="17"/>
                    </a:lnTo>
                    <a:lnTo>
                      <a:pt x="42" y="3"/>
                    </a:lnTo>
                    <a:lnTo>
                      <a:pt x="34" y="10"/>
                    </a:lnTo>
                    <a:lnTo>
                      <a:pt x="29" y="9"/>
                    </a:lnTo>
                    <a:lnTo>
                      <a:pt x="17" y="0"/>
                    </a:lnTo>
                    <a:lnTo>
                      <a:pt x="15" y="5"/>
                    </a:lnTo>
                    <a:lnTo>
                      <a:pt x="19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1" y="24"/>
                    </a:lnTo>
                    <a:lnTo>
                      <a:pt x="10" y="28"/>
                    </a:lnTo>
                    <a:lnTo>
                      <a:pt x="18" y="33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0" name="Freeform 563"/>
              <p:cNvSpPr/>
              <p:nvPr/>
            </p:nvSpPr>
            <p:spPr>
              <a:xfrm>
                <a:off x="1081" y="1465"/>
                <a:ext cx="78" cy="63"/>
              </a:xfrm>
              <a:custGeom>
                <a:avLst/>
                <a:gdLst>
                  <a:gd name="txL" fmla="*/ 0 w 64"/>
                  <a:gd name="txT" fmla="*/ 0 h 52"/>
                  <a:gd name="txR" fmla="*/ 64 w 64"/>
                  <a:gd name="txB" fmla="*/ 52 h 52"/>
                </a:gdLst>
                <a:ahLst/>
                <a:cxnLst>
                  <a:cxn ang="0">
                    <a:pos x="73" y="145"/>
                  </a:cxn>
                  <a:cxn ang="0">
                    <a:pos x="115" y="110"/>
                  </a:cxn>
                  <a:cxn ang="0">
                    <a:pos x="132" y="119"/>
                  </a:cxn>
                  <a:cxn ang="0">
                    <a:pos x="123" y="145"/>
                  </a:cxn>
                  <a:cxn ang="0">
                    <a:pos x="157" y="161"/>
                  </a:cxn>
                  <a:cxn ang="0">
                    <a:pos x="157" y="162"/>
                  </a:cxn>
                  <a:cxn ang="0">
                    <a:pos x="150" y="134"/>
                  </a:cxn>
                  <a:cxn ang="0">
                    <a:pos x="171" y="134"/>
                  </a:cxn>
                  <a:cxn ang="0">
                    <a:pos x="182" y="99"/>
                  </a:cxn>
                  <a:cxn ang="0">
                    <a:pos x="210" y="78"/>
                  </a:cxn>
                  <a:cxn ang="0">
                    <a:pos x="171" y="53"/>
                  </a:cxn>
                  <a:cxn ang="0">
                    <a:pos x="138" y="10"/>
                  </a:cxn>
                  <a:cxn ang="0">
                    <a:pos x="110" y="33"/>
                  </a:cxn>
                  <a:cxn ang="0">
                    <a:pos x="94" y="28"/>
                  </a:cxn>
                  <a:cxn ang="0">
                    <a:pos x="59" y="0"/>
                  </a:cxn>
                  <a:cxn ang="0">
                    <a:pos x="49" y="15"/>
                  </a:cxn>
                  <a:cxn ang="0">
                    <a:pos x="61" y="40"/>
                  </a:cxn>
                  <a:cxn ang="0">
                    <a:pos x="13" y="22"/>
                  </a:cxn>
                  <a:cxn ang="0">
                    <a:pos x="0" y="22"/>
                  </a:cxn>
                  <a:cxn ang="0">
                    <a:pos x="35" y="75"/>
                  </a:cxn>
                  <a:cxn ang="0">
                    <a:pos x="33" y="90"/>
                  </a:cxn>
                  <a:cxn ang="0">
                    <a:pos x="60" y="103"/>
                  </a:cxn>
                  <a:cxn ang="0">
                    <a:pos x="73" y="145"/>
                  </a:cxn>
                </a:cxnLst>
                <a:rect l="txL" t="txT" r="txR" b="txB"/>
                <a:pathLst>
                  <a:path w="64" h="52">
                    <a:moveTo>
                      <a:pt x="22" y="46"/>
                    </a:moveTo>
                    <a:lnTo>
                      <a:pt x="35" y="35"/>
                    </a:lnTo>
                    <a:lnTo>
                      <a:pt x="40" y="37"/>
                    </a:lnTo>
                    <a:lnTo>
                      <a:pt x="38" y="46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6" y="43"/>
                    </a:lnTo>
                    <a:lnTo>
                      <a:pt x="52" y="43"/>
                    </a:lnTo>
                    <a:lnTo>
                      <a:pt x="55" y="31"/>
                    </a:lnTo>
                    <a:lnTo>
                      <a:pt x="64" y="25"/>
                    </a:lnTo>
                    <a:lnTo>
                      <a:pt x="52" y="17"/>
                    </a:lnTo>
                    <a:lnTo>
                      <a:pt x="42" y="3"/>
                    </a:lnTo>
                    <a:lnTo>
                      <a:pt x="34" y="10"/>
                    </a:lnTo>
                    <a:lnTo>
                      <a:pt x="29" y="9"/>
                    </a:lnTo>
                    <a:lnTo>
                      <a:pt x="17" y="0"/>
                    </a:lnTo>
                    <a:lnTo>
                      <a:pt x="15" y="5"/>
                    </a:lnTo>
                    <a:lnTo>
                      <a:pt x="19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1" y="24"/>
                    </a:lnTo>
                    <a:lnTo>
                      <a:pt x="10" y="28"/>
                    </a:lnTo>
                    <a:lnTo>
                      <a:pt x="18" y="33"/>
                    </a:lnTo>
                    <a:lnTo>
                      <a:pt x="22" y="4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1" name="Freeform 564"/>
              <p:cNvSpPr/>
              <p:nvPr/>
            </p:nvSpPr>
            <p:spPr>
              <a:xfrm>
                <a:off x="1192" y="1449"/>
                <a:ext cx="222" cy="134"/>
              </a:xfrm>
              <a:custGeom>
                <a:avLst/>
                <a:gdLst>
                  <a:gd name="txL" fmla="*/ 0 w 181"/>
                  <a:gd name="txT" fmla="*/ 0 h 110"/>
                  <a:gd name="txR" fmla="*/ 181 w 181"/>
                  <a:gd name="txB" fmla="*/ 110 h 110"/>
                </a:gdLst>
                <a:ahLst/>
                <a:cxnLst>
                  <a:cxn ang="0">
                    <a:pos x="611" y="273"/>
                  </a:cxn>
                  <a:cxn ang="0">
                    <a:pos x="572" y="259"/>
                  </a:cxn>
                  <a:cxn ang="0">
                    <a:pos x="567" y="280"/>
                  </a:cxn>
                  <a:cxn ang="0">
                    <a:pos x="538" y="280"/>
                  </a:cxn>
                  <a:cxn ang="0">
                    <a:pos x="522" y="316"/>
                  </a:cxn>
                  <a:cxn ang="0">
                    <a:pos x="470" y="334"/>
                  </a:cxn>
                  <a:cxn ang="0">
                    <a:pos x="446" y="359"/>
                  </a:cxn>
                  <a:cxn ang="0">
                    <a:pos x="390" y="342"/>
                  </a:cxn>
                  <a:cxn ang="0">
                    <a:pos x="385" y="334"/>
                  </a:cxn>
                  <a:cxn ang="0">
                    <a:pos x="380" y="314"/>
                  </a:cxn>
                  <a:cxn ang="0">
                    <a:pos x="199" y="224"/>
                  </a:cxn>
                  <a:cxn ang="0">
                    <a:pos x="131" y="231"/>
                  </a:cxn>
                  <a:cxn ang="0">
                    <a:pos x="71" y="259"/>
                  </a:cxn>
                  <a:cxn ang="0">
                    <a:pos x="71" y="196"/>
                  </a:cxn>
                  <a:cxn ang="0">
                    <a:pos x="49" y="184"/>
                  </a:cxn>
                  <a:cxn ang="0">
                    <a:pos x="48" y="149"/>
                  </a:cxn>
                  <a:cxn ang="0">
                    <a:pos x="16" y="149"/>
                  </a:cxn>
                  <a:cxn ang="0">
                    <a:pos x="11" y="132"/>
                  </a:cxn>
                  <a:cxn ang="0">
                    <a:pos x="25" y="105"/>
                  </a:cxn>
                  <a:cxn ang="0">
                    <a:pos x="78" y="110"/>
                  </a:cxn>
                  <a:cxn ang="0">
                    <a:pos x="101" y="101"/>
                  </a:cxn>
                  <a:cxn ang="0">
                    <a:pos x="58" y="48"/>
                  </a:cxn>
                  <a:cxn ang="0">
                    <a:pos x="27" y="50"/>
                  </a:cxn>
                  <a:cxn ang="0">
                    <a:pos x="16" y="82"/>
                  </a:cxn>
                  <a:cxn ang="0">
                    <a:pos x="0" y="48"/>
                  </a:cxn>
                  <a:cxn ang="0">
                    <a:pos x="78" y="16"/>
                  </a:cxn>
                  <a:cxn ang="0">
                    <a:pos x="131" y="74"/>
                  </a:cxn>
                  <a:cxn ang="0">
                    <a:pos x="157" y="74"/>
                  </a:cxn>
                  <a:cxn ang="0">
                    <a:pos x="199" y="74"/>
                  </a:cxn>
                  <a:cxn ang="0">
                    <a:pos x="199" y="41"/>
                  </a:cxn>
                  <a:cxn ang="0">
                    <a:pos x="242" y="16"/>
                  </a:cxn>
                  <a:cxn ang="0">
                    <a:pos x="260" y="16"/>
                  </a:cxn>
                  <a:cxn ang="0">
                    <a:pos x="253" y="13"/>
                  </a:cxn>
                  <a:cxn ang="0">
                    <a:pos x="270" y="0"/>
                  </a:cxn>
                  <a:cxn ang="0">
                    <a:pos x="327" y="23"/>
                  </a:cxn>
                  <a:cxn ang="0">
                    <a:pos x="332" y="71"/>
                  </a:cxn>
                  <a:cxn ang="0">
                    <a:pos x="412" y="77"/>
                  </a:cxn>
                  <a:cxn ang="0">
                    <a:pos x="439" y="138"/>
                  </a:cxn>
                  <a:cxn ang="0">
                    <a:pos x="567" y="213"/>
                  </a:cxn>
                  <a:cxn ang="0">
                    <a:pos x="617" y="230"/>
                  </a:cxn>
                  <a:cxn ang="0">
                    <a:pos x="611" y="273"/>
                  </a:cxn>
                </a:cxnLst>
                <a:rect l="txL" t="txT" r="txR" b="txB"/>
                <a:pathLst>
                  <a:path w="181" h="110">
                    <a:moveTo>
                      <a:pt x="179" y="84"/>
                    </a:moveTo>
                    <a:lnTo>
                      <a:pt x="168" y="80"/>
                    </a:lnTo>
                    <a:lnTo>
                      <a:pt x="166" y="85"/>
                    </a:lnTo>
                    <a:lnTo>
                      <a:pt x="158" y="85"/>
                    </a:lnTo>
                    <a:lnTo>
                      <a:pt x="153" y="97"/>
                    </a:lnTo>
                    <a:lnTo>
                      <a:pt x="138" y="103"/>
                    </a:lnTo>
                    <a:lnTo>
                      <a:pt x="131" y="110"/>
                    </a:lnTo>
                    <a:lnTo>
                      <a:pt x="114" y="105"/>
                    </a:lnTo>
                    <a:lnTo>
                      <a:pt x="113" y="103"/>
                    </a:lnTo>
                    <a:lnTo>
                      <a:pt x="112" y="96"/>
                    </a:lnTo>
                    <a:lnTo>
                      <a:pt x="59" y="69"/>
                    </a:lnTo>
                    <a:lnTo>
                      <a:pt x="38" y="71"/>
                    </a:lnTo>
                    <a:lnTo>
                      <a:pt x="20" y="80"/>
                    </a:lnTo>
                    <a:lnTo>
                      <a:pt x="20" y="60"/>
                    </a:lnTo>
                    <a:lnTo>
                      <a:pt x="15" y="57"/>
                    </a:lnTo>
                    <a:lnTo>
                      <a:pt x="14" y="45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7" y="32"/>
                    </a:lnTo>
                    <a:lnTo>
                      <a:pt x="23" y="34"/>
                    </a:lnTo>
                    <a:lnTo>
                      <a:pt x="30" y="31"/>
                    </a:lnTo>
                    <a:lnTo>
                      <a:pt x="16" y="14"/>
                    </a:lnTo>
                    <a:lnTo>
                      <a:pt x="8" y="16"/>
                    </a:lnTo>
                    <a:lnTo>
                      <a:pt x="5" y="25"/>
                    </a:lnTo>
                    <a:lnTo>
                      <a:pt x="0" y="14"/>
                    </a:lnTo>
                    <a:lnTo>
                      <a:pt x="23" y="5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9" y="23"/>
                    </a:lnTo>
                    <a:lnTo>
                      <a:pt x="59" y="13"/>
                    </a:lnTo>
                    <a:lnTo>
                      <a:pt x="71" y="5"/>
                    </a:lnTo>
                    <a:lnTo>
                      <a:pt x="77" y="5"/>
                    </a:lnTo>
                    <a:lnTo>
                      <a:pt x="74" y="4"/>
                    </a:lnTo>
                    <a:lnTo>
                      <a:pt x="79" y="0"/>
                    </a:lnTo>
                    <a:lnTo>
                      <a:pt x="96" y="7"/>
                    </a:lnTo>
                    <a:lnTo>
                      <a:pt x="98" y="21"/>
                    </a:lnTo>
                    <a:lnTo>
                      <a:pt x="121" y="24"/>
                    </a:lnTo>
                    <a:lnTo>
                      <a:pt x="129" y="42"/>
                    </a:lnTo>
                    <a:lnTo>
                      <a:pt x="166" y="66"/>
                    </a:lnTo>
                    <a:lnTo>
                      <a:pt x="181" y="70"/>
                    </a:lnTo>
                    <a:lnTo>
                      <a:pt x="179" y="8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2" name="Freeform 565"/>
              <p:cNvSpPr/>
              <p:nvPr/>
            </p:nvSpPr>
            <p:spPr>
              <a:xfrm>
                <a:off x="1192" y="1449"/>
                <a:ext cx="222" cy="134"/>
              </a:xfrm>
              <a:custGeom>
                <a:avLst/>
                <a:gdLst>
                  <a:gd name="txL" fmla="*/ 0 w 181"/>
                  <a:gd name="txT" fmla="*/ 0 h 110"/>
                  <a:gd name="txR" fmla="*/ 181 w 181"/>
                  <a:gd name="txB" fmla="*/ 110 h 110"/>
                </a:gdLst>
                <a:ahLst/>
                <a:cxnLst>
                  <a:cxn ang="0">
                    <a:pos x="611" y="273"/>
                  </a:cxn>
                  <a:cxn ang="0">
                    <a:pos x="572" y="259"/>
                  </a:cxn>
                  <a:cxn ang="0">
                    <a:pos x="567" y="280"/>
                  </a:cxn>
                  <a:cxn ang="0">
                    <a:pos x="538" y="280"/>
                  </a:cxn>
                  <a:cxn ang="0">
                    <a:pos x="522" y="316"/>
                  </a:cxn>
                  <a:cxn ang="0">
                    <a:pos x="470" y="334"/>
                  </a:cxn>
                  <a:cxn ang="0">
                    <a:pos x="446" y="359"/>
                  </a:cxn>
                  <a:cxn ang="0">
                    <a:pos x="390" y="342"/>
                  </a:cxn>
                  <a:cxn ang="0">
                    <a:pos x="385" y="334"/>
                  </a:cxn>
                  <a:cxn ang="0">
                    <a:pos x="380" y="314"/>
                  </a:cxn>
                  <a:cxn ang="0">
                    <a:pos x="199" y="224"/>
                  </a:cxn>
                  <a:cxn ang="0">
                    <a:pos x="131" y="231"/>
                  </a:cxn>
                  <a:cxn ang="0">
                    <a:pos x="71" y="259"/>
                  </a:cxn>
                  <a:cxn ang="0">
                    <a:pos x="71" y="196"/>
                  </a:cxn>
                  <a:cxn ang="0">
                    <a:pos x="49" y="184"/>
                  </a:cxn>
                  <a:cxn ang="0">
                    <a:pos x="48" y="149"/>
                  </a:cxn>
                  <a:cxn ang="0">
                    <a:pos x="16" y="149"/>
                  </a:cxn>
                  <a:cxn ang="0">
                    <a:pos x="11" y="132"/>
                  </a:cxn>
                  <a:cxn ang="0">
                    <a:pos x="25" y="105"/>
                  </a:cxn>
                  <a:cxn ang="0">
                    <a:pos x="78" y="110"/>
                  </a:cxn>
                  <a:cxn ang="0">
                    <a:pos x="101" y="101"/>
                  </a:cxn>
                  <a:cxn ang="0">
                    <a:pos x="58" y="48"/>
                  </a:cxn>
                  <a:cxn ang="0">
                    <a:pos x="27" y="50"/>
                  </a:cxn>
                  <a:cxn ang="0">
                    <a:pos x="16" y="82"/>
                  </a:cxn>
                  <a:cxn ang="0">
                    <a:pos x="0" y="48"/>
                  </a:cxn>
                  <a:cxn ang="0">
                    <a:pos x="78" y="16"/>
                  </a:cxn>
                  <a:cxn ang="0">
                    <a:pos x="131" y="74"/>
                  </a:cxn>
                  <a:cxn ang="0">
                    <a:pos x="157" y="74"/>
                  </a:cxn>
                  <a:cxn ang="0">
                    <a:pos x="199" y="74"/>
                  </a:cxn>
                  <a:cxn ang="0">
                    <a:pos x="199" y="41"/>
                  </a:cxn>
                  <a:cxn ang="0">
                    <a:pos x="242" y="16"/>
                  </a:cxn>
                  <a:cxn ang="0">
                    <a:pos x="260" y="16"/>
                  </a:cxn>
                  <a:cxn ang="0">
                    <a:pos x="253" y="13"/>
                  </a:cxn>
                  <a:cxn ang="0">
                    <a:pos x="270" y="0"/>
                  </a:cxn>
                  <a:cxn ang="0">
                    <a:pos x="327" y="23"/>
                  </a:cxn>
                  <a:cxn ang="0">
                    <a:pos x="332" y="71"/>
                  </a:cxn>
                  <a:cxn ang="0">
                    <a:pos x="412" y="77"/>
                  </a:cxn>
                  <a:cxn ang="0">
                    <a:pos x="439" y="138"/>
                  </a:cxn>
                  <a:cxn ang="0">
                    <a:pos x="567" y="213"/>
                  </a:cxn>
                  <a:cxn ang="0">
                    <a:pos x="617" y="230"/>
                  </a:cxn>
                  <a:cxn ang="0">
                    <a:pos x="611" y="273"/>
                  </a:cxn>
                </a:cxnLst>
                <a:rect l="txL" t="txT" r="txR" b="txB"/>
                <a:pathLst>
                  <a:path w="181" h="110">
                    <a:moveTo>
                      <a:pt x="179" y="84"/>
                    </a:moveTo>
                    <a:lnTo>
                      <a:pt x="168" y="80"/>
                    </a:lnTo>
                    <a:lnTo>
                      <a:pt x="166" y="85"/>
                    </a:lnTo>
                    <a:lnTo>
                      <a:pt x="158" y="85"/>
                    </a:lnTo>
                    <a:lnTo>
                      <a:pt x="153" y="97"/>
                    </a:lnTo>
                    <a:lnTo>
                      <a:pt x="138" y="103"/>
                    </a:lnTo>
                    <a:lnTo>
                      <a:pt x="131" y="110"/>
                    </a:lnTo>
                    <a:lnTo>
                      <a:pt x="114" y="105"/>
                    </a:lnTo>
                    <a:lnTo>
                      <a:pt x="113" y="103"/>
                    </a:lnTo>
                    <a:lnTo>
                      <a:pt x="112" y="96"/>
                    </a:lnTo>
                    <a:lnTo>
                      <a:pt x="59" y="69"/>
                    </a:lnTo>
                    <a:lnTo>
                      <a:pt x="38" y="71"/>
                    </a:lnTo>
                    <a:lnTo>
                      <a:pt x="20" y="80"/>
                    </a:lnTo>
                    <a:lnTo>
                      <a:pt x="20" y="60"/>
                    </a:lnTo>
                    <a:lnTo>
                      <a:pt x="15" y="57"/>
                    </a:lnTo>
                    <a:lnTo>
                      <a:pt x="14" y="45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7" y="32"/>
                    </a:lnTo>
                    <a:lnTo>
                      <a:pt x="23" y="34"/>
                    </a:lnTo>
                    <a:lnTo>
                      <a:pt x="30" y="31"/>
                    </a:lnTo>
                    <a:lnTo>
                      <a:pt x="16" y="14"/>
                    </a:lnTo>
                    <a:lnTo>
                      <a:pt x="8" y="16"/>
                    </a:lnTo>
                    <a:lnTo>
                      <a:pt x="5" y="25"/>
                    </a:lnTo>
                    <a:lnTo>
                      <a:pt x="0" y="14"/>
                    </a:lnTo>
                    <a:lnTo>
                      <a:pt x="23" y="5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9" y="23"/>
                    </a:lnTo>
                    <a:lnTo>
                      <a:pt x="59" y="13"/>
                    </a:lnTo>
                    <a:lnTo>
                      <a:pt x="71" y="5"/>
                    </a:lnTo>
                    <a:lnTo>
                      <a:pt x="77" y="5"/>
                    </a:lnTo>
                    <a:lnTo>
                      <a:pt x="74" y="4"/>
                    </a:lnTo>
                    <a:lnTo>
                      <a:pt x="79" y="0"/>
                    </a:lnTo>
                    <a:lnTo>
                      <a:pt x="96" y="7"/>
                    </a:lnTo>
                    <a:lnTo>
                      <a:pt x="98" y="21"/>
                    </a:lnTo>
                    <a:lnTo>
                      <a:pt x="121" y="24"/>
                    </a:lnTo>
                    <a:lnTo>
                      <a:pt x="129" y="42"/>
                    </a:lnTo>
                    <a:lnTo>
                      <a:pt x="166" y="66"/>
                    </a:lnTo>
                    <a:lnTo>
                      <a:pt x="181" y="70"/>
                    </a:lnTo>
                    <a:lnTo>
                      <a:pt x="179" y="8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3" name="Freeform 566"/>
              <p:cNvSpPr/>
              <p:nvPr/>
            </p:nvSpPr>
            <p:spPr>
              <a:xfrm>
                <a:off x="1254" y="1399"/>
                <a:ext cx="260" cy="159"/>
              </a:xfrm>
              <a:custGeom>
                <a:avLst/>
                <a:gdLst>
                  <a:gd name="txL" fmla="*/ 0 w 213"/>
                  <a:gd name="txT" fmla="*/ 0 h 130"/>
                  <a:gd name="txR" fmla="*/ 213 w 213"/>
                  <a:gd name="txB" fmla="*/ 130 h 130"/>
                </a:gdLst>
                <a:ahLst/>
                <a:cxnLst>
                  <a:cxn ang="0">
                    <a:pos x="431" y="424"/>
                  </a:cxn>
                  <a:cxn ang="0">
                    <a:pos x="477" y="434"/>
                  </a:cxn>
                  <a:cxn ang="0">
                    <a:pos x="505" y="375"/>
                  </a:cxn>
                  <a:cxn ang="0">
                    <a:pos x="500" y="340"/>
                  </a:cxn>
                  <a:cxn ang="0">
                    <a:pos x="475" y="319"/>
                  </a:cxn>
                  <a:cxn ang="0">
                    <a:pos x="477" y="303"/>
                  </a:cxn>
                  <a:cxn ang="0">
                    <a:pos x="514" y="303"/>
                  </a:cxn>
                  <a:cxn ang="0">
                    <a:pos x="544" y="273"/>
                  </a:cxn>
                  <a:cxn ang="0">
                    <a:pos x="553" y="248"/>
                  </a:cxn>
                  <a:cxn ang="0">
                    <a:pos x="596" y="235"/>
                  </a:cxn>
                  <a:cxn ang="0">
                    <a:pos x="603" y="248"/>
                  </a:cxn>
                  <a:cxn ang="0">
                    <a:pos x="596" y="261"/>
                  </a:cxn>
                  <a:cxn ang="0">
                    <a:pos x="602" y="273"/>
                  </a:cxn>
                  <a:cxn ang="0">
                    <a:pos x="610" y="273"/>
                  </a:cxn>
                  <a:cxn ang="0">
                    <a:pos x="654" y="273"/>
                  </a:cxn>
                  <a:cxn ang="0">
                    <a:pos x="703" y="248"/>
                  </a:cxn>
                  <a:cxn ang="0">
                    <a:pos x="646" y="213"/>
                  </a:cxn>
                  <a:cxn ang="0">
                    <a:pos x="632" y="229"/>
                  </a:cxn>
                  <a:cxn ang="0">
                    <a:pos x="587" y="213"/>
                  </a:cxn>
                  <a:cxn ang="0">
                    <a:pos x="627" y="174"/>
                  </a:cxn>
                  <a:cxn ang="0">
                    <a:pos x="610" y="163"/>
                  </a:cxn>
                  <a:cxn ang="0">
                    <a:pos x="602" y="182"/>
                  </a:cxn>
                  <a:cxn ang="0">
                    <a:pos x="526" y="235"/>
                  </a:cxn>
                  <a:cxn ang="0">
                    <a:pos x="493" y="220"/>
                  </a:cxn>
                  <a:cxn ang="0">
                    <a:pos x="452" y="223"/>
                  </a:cxn>
                  <a:cxn ang="0">
                    <a:pos x="437" y="194"/>
                  </a:cxn>
                  <a:cxn ang="0">
                    <a:pos x="414" y="187"/>
                  </a:cxn>
                  <a:cxn ang="0">
                    <a:pos x="414" y="139"/>
                  </a:cxn>
                  <a:cxn ang="0">
                    <a:pos x="371" y="98"/>
                  </a:cxn>
                  <a:cxn ang="0">
                    <a:pos x="249" y="108"/>
                  </a:cxn>
                  <a:cxn ang="0">
                    <a:pos x="162" y="33"/>
                  </a:cxn>
                  <a:cxn ang="0">
                    <a:pos x="101" y="0"/>
                  </a:cxn>
                  <a:cxn ang="0">
                    <a:pos x="0" y="27"/>
                  </a:cxn>
                  <a:cxn ang="0">
                    <a:pos x="0" y="221"/>
                  </a:cxn>
                  <a:cxn ang="0">
                    <a:pos x="40" y="223"/>
                  </a:cxn>
                  <a:cxn ang="0">
                    <a:pos x="40" y="187"/>
                  </a:cxn>
                  <a:cxn ang="0">
                    <a:pos x="77" y="161"/>
                  </a:cxn>
                  <a:cxn ang="0">
                    <a:pos x="100" y="163"/>
                  </a:cxn>
                  <a:cxn ang="0">
                    <a:pos x="88" y="161"/>
                  </a:cxn>
                  <a:cxn ang="0">
                    <a:pos x="107" y="147"/>
                  </a:cxn>
                  <a:cxn ang="0">
                    <a:pos x="160" y="170"/>
                  </a:cxn>
                  <a:cxn ang="0">
                    <a:pos x="164" y="220"/>
                  </a:cxn>
                  <a:cxn ang="0">
                    <a:pos x="242" y="229"/>
                  </a:cxn>
                  <a:cxn ang="0">
                    <a:pos x="271" y="290"/>
                  </a:cxn>
                  <a:cxn ang="0">
                    <a:pos x="389" y="369"/>
                  </a:cxn>
                  <a:cxn ang="0">
                    <a:pos x="437" y="380"/>
                  </a:cxn>
                  <a:cxn ang="0">
                    <a:pos x="431" y="424"/>
                  </a:cxn>
                </a:cxnLst>
                <a:rect l="txL" t="txT" r="txR" b="txB"/>
                <a:pathLst>
                  <a:path w="213" h="130">
                    <a:moveTo>
                      <a:pt x="130" y="127"/>
                    </a:moveTo>
                    <a:lnTo>
                      <a:pt x="144" y="130"/>
                    </a:lnTo>
                    <a:lnTo>
                      <a:pt x="153" y="112"/>
                    </a:lnTo>
                    <a:lnTo>
                      <a:pt x="151" y="101"/>
                    </a:lnTo>
                    <a:lnTo>
                      <a:pt x="143" y="95"/>
                    </a:lnTo>
                    <a:lnTo>
                      <a:pt x="144" y="91"/>
                    </a:lnTo>
                    <a:lnTo>
                      <a:pt x="156" y="91"/>
                    </a:lnTo>
                    <a:lnTo>
                      <a:pt x="165" y="82"/>
                    </a:lnTo>
                    <a:lnTo>
                      <a:pt x="167" y="74"/>
                    </a:lnTo>
                    <a:lnTo>
                      <a:pt x="180" y="70"/>
                    </a:lnTo>
                    <a:lnTo>
                      <a:pt x="183" y="74"/>
                    </a:lnTo>
                    <a:lnTo>
                      <a:pt x="180" y="78"/>
                    </a:lnTo>
                    <a:lnTo>
                      <a:pt x="182" y="82"/>
                    </a:lnTo>
                    <a:lnTo>
                      <a:pt x="184" y="82"/>
                    </a:lnTo>
                    <a:lnTo>
                      <a:pt x="198" y="82"/>
                    </a:lnTo>
                    <a:lnTo>
                      <a:pt x="213" y="74"/>
                    </a:lnTo>
                    <a:lnTo>
                      <a:pt x="195" y="64"/>
                    </a:lnTo>
                    <a:lnTo>
                      <a:pt x="191" y="68"/>
                    </a:lnTo>
                    <a:lnTo>
                      <a:pt x="178" y="64"/>
                    </a:lnTo>
                    <a:lnTo>
                      <a:pt x="190" y="52"/>
                    </a:lnTo>
                    <a:lnTo>
                      <a:pt x="184" y="49"/>
                    </a:lnTo>
                    <a:lnTo>
                      <a:pt x="182" y="55"/>
                    </a:lnTo>
                    <a:lnTo>
                      <a:pt x="159" y="70"/>
                    </a:lnTo>
                    <a:lnTo>
                      <a:pt x="149" y="65"/>
                    </a:lnTo>
                    <a:lnTo>
                      <a:pt x="136" y="67"/>
                    </a:lnTo>
                    <a:lnTo>
                      <a:pt x="132" y="58"/>
                    </a:lnTo>
                    <a:lnTo>
                      <a:pt x="125" y="56"/>
                    </a:lnTo>
                    <a:lnTo>
                      <a:pt x="125" y="42"/>
                    </a:lnTo>
                    <a:lnTo>
                      <a:pt x="112" y="29"/>
                    </a:lnTo>
                    <a:lnTo>
                      <a:pt x="75" y="32"/>
                    </a:lnTo>
                    <a:lnTo>
                      <a:pt x="49" y="10"/>
                    </a:lnTo>
                    <a:lnTo>
                      <a:pt x="31" y="0"/>
                    </a:lnTo>
                    <a:lnTo>
                      <a:pt x="0" y="8"/>
                    </a:lnTo>
                    <a:lnTo>
                      <a:pt x="0" y="66"/>
                    </a:lnTo>
                    <a:lnTo>
                      <a:pt x="12" y="67"/>
                    </a:lnTo>
                    <a:lnTo>
                      <a:pt x="12" y="56"/>
                    </a:lnTo>
                    <a:lnTo>
                      <a:pt x="24" y="48"/>
                    </a:lnTo>
                    <a:lnTo>
                      <a:pt x="30" y="49"/>
                    </a:lnTo>
                    <a:lnTo>
                      <a:pt x="26" y="48"/>
                    </a:lnTo>
                    <a:lnTo>
                      <a:pt x="32" y="4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73" y="68"/>
                    </a:lnTo>
                    <a:lnTo>
                      <a:pt x="82" y="87"/>
                    </a:lnTo>
                    <a:lnTo>
                      <a:pt x="117" y="110"/>
                    </a:lnTo>
                    <a:lnTo>
                      <a:pt x="132" y="114"/>
                    </a:lnTo>
                    <a:lnTo>
                      <a:pt x="130" y="12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4" name="Freeform 567"/>
              <p:cNvSpPr/>
              <p:nvPr/>
            </p:nvSpPr>
            <p:spPr>
              <a:xfrm>
                <a:off x="1254" y="1399"/>
                <a:ext cx="260" cy="159"/>
              </a:xfrm>
              <a:custGeom>
                <a:avLst/>
                <a:gdLst>
                  <a:gd name="txL" fmla="*/ 0 w 213"/>
                  <a:gd name="txT" fmla="*/ 0 h 130"/>
                  <a:gd name="txR" fmla="*/ 213 w 213"/>
                  <a:gd name="txB" fmla="*/ 130 h 130"/>
                </a:gdLst>
                <a:ahLst/>
                <a:cxnLst>
                  <a:cxn ang="0">
                    <a:pos x="431" y="424"/>
                  </a:cxn>
                  <a:cxn ang="0">
                    <a:pos x="477" y="434"/>
                  </a:cxn>
                  <a:cxn ang="0">
                    <a:pos x="505" y="375"/>
                  </a:cxn>
                  <a:cxn ang="0">
                    <a:pos x="500" y="340"/>
                  </a:cxn>
                  <a:cxn ang="0">
                    <a:pos x="475" y="319"/>
                  </a:cxn>
                  <a:cxn ang="0">
                    <a:pos x="477" y="303"/>
                  </a:cxn>
                  <a:cxn ang="0">
                    <a:pos x="514" y="303"/>
                  </a:cxn>
                  <a:cxn ang="0">
                    <a:pos x="544" y="273"/>
                  </a:cxn>
                  <a:cxn ang="0">
                    <a:pos x="553" y="248"/>
                  </a:cxn>
                  <a:cxn ang="0">
                    <a:pos x="596" y="235"/>
                  </a:cxn>
                  <a:cxn ang="0">
                    <a:pos x="603" y="248"/>
                  </a:cxn>
                  <a:cxn ang="0">
                    <a:pos x="596" y="261"/>
                  </a:cxn>
                  <a:cxn ang="0">
                    <a:pos x="602" y="273"/>
                  </a:cxn>
                  <a:cxn ang="0">
                    <a:pos x="610" y="273"/>
                  </a:cxn>
                  <a:cxn ang="0">
                    <a:pos x="654" y="273"/>
                  </a:cxn>
                  <a:cxn ang="0">
                    <a:pos x="703" y="248"/>
                  </a:cxn>
                  <a:cxn ang="0">
                    <a:pos x="646" y="213"/>
                  </a:cxn>
                  <a:cxn ang="0">
                    <a:pos x="632" y="229"/>
                  </a:cxn>
                  <a:cxn ang="0">
                    <a:pos x="587" y="213"/>
                  </a:cxn>
                  <a:cxn ang="0">
                    <a:pos x="627" y="174"/>
                  </a:cxn>
                  <a:cxn ang="0">
                    <a:pos x="610" y="163"/>
                  </a:cxn>
                  <a:cxn ang="0">
                    <a:pos x="602" y="182"/>
                  </a:cxn>
                  <a:cxn ang="0">
                    <a:pos x="526" y="235"/>
                  </a:cxn>
                  <a:cxn ang="0">
                    <a:pos x="493" y="220"/>
                  </a:cxn>
                  <a:cxn ang="0">
                    <a:pos x="452" y="223"/>
                  </a:cxn>
                  <a:cxn ang="0">
                    <a:pos x="437" y="194"/>
                  </a:cxn>
                  <a:cxn ang="0">
                    <a:pos x="414" y="187"/>
                  </a:cxn>
                  <a:cxn ang="0">
                    <a:pos x="414" y="139"/>
                  </a:cxn>
                  <a:cxn ang="0">
                    <a:pos x="371" y="98"/>
                  </a:cxn>
                  <a:cxn ang="0">
                    <a:pos x="249" y="108"/>
                  </a:cxn>
                  <a:cxn ang="0">
                    <a:pos x="162" y="33"/>
                  </a:cxn>
                  <a:cxn ang="0">
                    <a:pos x="101" y="0"/>
                  </a:cxn>
                  <a:cxn ang="0">
                    <a:pos x="0" y="27"/>
                  </a:cxn>
                  <a:cxn ang="0">
                    <a:pos x="0" y="221"/>
                  </a:cxn>
                  <a:cxn ang="0">
                    <a:pos x="40" y="223"/>
                  </a:cxn>
                  <a:cxn ang="0">
                    <a:pos x="40" y="187"/>
                  </a:cxn>
                  <a:cxn ang="0">
                    <a:pos x="77" y="161"/>
                  </a:cxn>
                  <a:cxn ang="0">
                    <a:pos x="100" y="163"/>
                  </a:cxn>
                  <a:cxn ang="0">
                    <a:pos x="88" y="161"/>
                  </a:cxn>
                  <a:cxn ang="0">
                    <a:pos x="107" y="147"/>
                  </a:cxn>
                  <a:cxn ang="0">
                    <a:pos x="160" y="170"/>
                  </a:cxn>
                  <a:cxn ang="0">
                    <a:pos x="164" y="220"/>
                  </a:cxn>
                  <a:cxn ang="0">
                    <a:pos x="242" y="229"/>
                  </a:cxn>
                  <a:cxn ang="0">
                    <a:pos x="271" y="290"/>
                  </a:cxn>
                  <a:cxn ang="0">
                    <a:pos x="389" y="369"/>
                  </a:cxn>
                  <a:cxn ang="0">
                    <a:pos x="437" y="380"/>
                  </a:cxn>
                  <a:cxn ang="0">
                    <a:pos x="431" y="424"/>
                  </a:cxn>
                </a:cxnLst>
                <a:rect l="txL" t="txT" r="txR" b="txB"/>
                <a:pathLst>
                  <a:path w="213" h="130">
                    <a:moveTo>
                      <a:pt x="130" y="127"/>
                    </a:moveTo>
                    <a:lnTo>
                      <a:pt x="144" y="130"/>
                    </a:lnTo>
                    <a:lnTo>
                      <a:pt x="153" y="112"/>
                    </a:lnTo>
                    <a:lnTo>
                      <a:pt x="151" y="101"/>
                    </a:lnTo>
                    <a:lnTo>
                      <a:pt x="143" y="95"/>
                    </a:lnTo>
                    <a:lnTo>
                      <a:pt x="144" y="91"/>
                    </a:lnTo>
                    <a:lnTo>
                      <a:pt x="156" y="91"/>
                    </a:lnTo>
                    <a:lnTo>
                      <a:pt x="165" y="82"/>
                    </a:lnTo>
                    <a:lnTo>
                      <a:pt x="167" y="74"/>
                    </a:lnTo>
                    <a:lnTo>
                      <a:pt x="180" y="70"/>
                    </a:lnTo>
                    <a:lnTo>
                      <a:pt x="183" y="74"/>
                    </a:lnTo>
                    <a:lnTo>
                      <a:pt x="180" y="78"/>
                    </a:lnTo>
                    <a:lnTo>
                      <a:pt x="182" y="82"/>
                    </a:lnTo>
                    <a:lnTo>
                      <a:pt x="184" y="82"/>
                    </a:lnTo>
                    <a:lnTo>
                      <a:pt x="198" y="82"/>
                    </a:lnTo>
                    <a:lnTo>
                      <a:pt x="213" y="74"/>
                    </a:lnTo>
                    <a:lnTo>
                      <a:pt x="195" y="64"/>
                    </a:lnTo>
                    <a:lnTo>
                      <a:pt x="191" y="68"/>
                    </a:lnTo>
                    <a:lnTo>
                      <a:pt x="178" y="64"/>
                    </a:lnTo>
                    <a:lnTo>
                      <a:pt x="190" y="52"/>
                    </a:lnTo>
                    <a:lnTo>
                      <a:pt x="184" y="49"/>
                    </a:lnTo>
                    <a:lnTo>
                      <a:pt x="182" y="55"/>
                    </a:lnTo>
                    <a:lnTo>
                      <a:pt x="159" y="70"/>
                    </a:lnTo>
                    <a:lnTo>
                      <a:pt x="149" y="65"/>
                    </a:lnTo>
                    <a:lnTo>
                      <a:pt x="136" y="67"/>
                    </a:lnTo>
                    <a:lnTo>
                      <a:pt x="132" y="58"/>
                    </a:lnTo>
                    <a:lnTo>
                      <a:pt x="125" y="56"/>
                    </a:lnTo>
                    <a:lnTo>
                      <a:pt x="125" y="42"/>
                    </a:lnTo>
                    <a:lnTo>
                      <a:pt x="112" y="29"/>
                    </a:lnTo>
                    <a:lnTo>
                      <a:pt x="75" y="32"/>
                    </a:lnTo>
                    <a:lnTo>
                      <a:pt x="49" y="10"/>
                    </a:lnTo>
                    <a:lnTo>
                      <a:pt x="31" y="0"/>
                    </a:lnTo>
                    <a:lnTo>
                      <a:pt x="0" y="8"/>
                    </a:lnTo>
                    <a:lnTo>
                      <a:pt x="0" y="66"/>
                    </a:lnTo>
                    <a:lnTo>
                      <a:pt x="12" y="67"/>
                    </a:lnTo>
                    <a:lnTo>
                      <a:pt x="12" y="56"/>
                    </a:lnTo>
                    <a:lnTo>
                      <a:pt x="24" y="48"/>
                    </a:lnTo>
                    <a:lnTo>
                      <a:pt x="30" y="49"/>
                    </a:lnTo>
                    <a:lnTo>
                      <a:pt x="26" y="48"/>
                    </a:lnTo>
                    <a:lnTo>
                      <a:pt x="32" y="4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73" y="68"/>
                    </a:lnTo>
                    <a:lnTo>
                      <a:pt x="82" y="87"/>
                    </a:lnTo>
                    <a:lnTo>
                      <a:pt x="117" y="110"/>
                    </a:lnTo>
                    <a:lnTo>
                      <a:pt x="132" y="114"/>
                    </a:lnTo>
                    <a:lnTo>
                      <a:pt x="130" y="12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5" name="Freeform 568"/>
              <p:cNvSpPr/>
              <p:nvPr/>
            </p:nvSpPr>
            <p:spPr>
              <a:xfrm>
                <a:off x="1428" y="1481"/>
                <a:ext cx="115" cy="82"/>
              </a:xfrm>
              <a:custGeom>
                <a:avLst/>
                <a:gdLst>
                  <a:gd name="txL" fmla="*/ 0 w 94"/>
                  <a:gd name="txT" fmla="*/ 0 h 67"/>
                  <a:gd name="txR" fmla="*/ 94 w 94"/>
                  <a:gd name="txB" fmla="*/ 67 h 67"/>
                </a:gdLst>
                <a:ahLst/>
                <a:cxnLst>
                  <a:cxn ang="0">
                    <a:pos x="270" y="73"/>
                  </a:cxn>
                  <a:cxn ang="0">
                    <a:pos x="261" y="121"/>
                  </a:cxn>
                  <a:cxn ang="0">
                    <a:pos x="270" y="140"/>
                  </a:cxn>
                  <a:cxn ang="0">
                    <a:pos x="317" y="140"/>
                  </a:cxn>
                  <a:cxn ang="0">
                    <a:pos x="311" y="198"/>
                  </a:cxn>
                  <a:cxn ang="0">
                    <a:pos x="243" y="193"/>
                  </a:cxn>
                  <a:cxn ang="0">
                    <a:pos x="180" y="223"/>
                  </a:cxn>
                  <a:cxn ang="0">
                    <a:pos x="174" y="169"/>
                  </a:cxn>
                  <a:cxn ang="0">
                    <a:pos x="139" y="140"/>
                  </a:cxn>
                  <a:cxn ang="0">
                    <a:pos x="109" y="181"/>
                  </a:cxn>
                  <a:cxn ang="0">
                    <a:pos x="84" y="181"/>
                  </a:cxn>
                  <a:cxn ang="0">
                    <a:pos x="80" y="198"/>
                  </a:cxn>
                  <a:cxn ang="0">
                    <a:pos x="33" y="209"/>
                  </a:cxn>
                  <a:cxn ang="0">
                    <a:pos x="1" y="207"/>
                  </a:cxn>
                  <a:cxn ang="0">
                    <a:pos x="33" y="147"/>
                  </a:cxn>
                  <a:cxn ang="0">
                    <a:pos x="27" y="108"/>
                  </a:cxn>
                  <a:cxn ang="0">
                    <a:pos x="0" y="87"/>
                  </a:cxn>
                  <a:cxn ang="0">
                    <a:pos x="0" y="73"/>
                  </a:cxn>
                  <a:cxn ang="0">
                    <a:pos x="48" y="72"/>
                  </a:cxn>
                  <a:cxn ang="0">
                    <a:pos x="76" y="43"/>
                  </a:cxn>
                  <a:cxn ang="0">
                    <a:pos x="80" y="16"/>
                  </a:cxn>
                  <a:cxn ang="0">
                    <a:pos x="122" y="0"/>
                  </a:cxn>
                  <a:cxn ang="0">
                    <a:pos x="139" y="16"/>
                  </a:cxn>
                  <a:cxn ang="0">
                    <a:pos x="122" y="24"/>
                  </a:cxn>
                  <a:cxn ang="0">
                    <a:pos x="132" y="43"/>
                  </a:cxn>
                  <a:cxn ang="0">
                    <a:pos x="139" y="43"/>
                  </a:cxn>
                  <a:cxn ang="0">
                    <a:pos x="126" y="53"/>
                  </a:cxn>
                  <a:cxn ang="0">
                    <a:pos x="76" y="53"/>
                  </a:cxn>
                  <a:cxn ang="0">
                    <a:pos x="80" y="73"/>
                  </a:cxn>
                  <a:cxn ang="0">
                    <a:pos x="169" y="73"/>
                  </a:cxn>
                  <a:cxn ang="0">
                    <a:pos x="199" y="88"/>
                  </a:cxn>
                  <a:cxn ang="0">
                    <a:pos x="270" y="73"/>
                  </a:cxn>
                </a:cxnLst>
                <a:rect l="txL" t="txT" r="txR" b="txB"/>
                <a:pathLst>
                  <a:path w="94" h="67">
                    <a:moveTo>
                      <a:pt x="81" y="22"/>
                    </a:moveTo>
                    <a:lnTo>
                      <a:pt x="78" y="36"/>
                    </a:lnTo>
                    <a:lnTo>
                      <a:pt x="81" y="42"/>
                    </a:lnTo>
                    <a:lnTo>
                      <a:pt x="94" y="42"/>
                    </a:lnTo>
                    <a:lnTo>
                      <a:pt x="93" y="59"/>
                    </a:lnTo>
                    <a:lnTo>
                      <a:pt x="73" y="57"/>
                    </a:lnTo>
                    <a:lnTo>
                      <a:pt x="53" y="67"/>
                    </a:lnTo>
                    <a:lnTo>
                      <a:pt x="52" y="50"/>
                    </a:lnTo>
                    <a:lnTo>
                      <a:pt x="42" y="42"/>
                    </a:lnTo>
                    <a:lnTo>
                      <a:pt x="33" y="54"/>
                    </a:lnTo>
                    <a:lnTo>
                      <a:pt x="25" y="54"/>
                    </a:lnTo>
                    <a:lnTo>
                      <a:pt x="24" y="59"/>
                    </a:lnTo>
                    <a:lnTo>
                      <a:pt x="10" y="62"/>
                    </a:lnTo>
                    <a:lnTo>
                      <a:pt x="1" y="61"/>
                    </a:lnTo>
                    <a:lnTo>
                      <a:pt x="10" y="43"/>
                    </a:lnTo>
                    <a:lnTo>
                      <a:pt x="8" y="32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4" y="21"/>
                    </a:lnTo>
                    <a:lnTo>
                      <a:pt x="23" y="13"/>
                    </a:lnTo>
                    <a:lnTo>
                      <a:pt x="24" y="5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37" y="7"/>
                    </a:lnTo>
                    <a:lnTo>
                      <a:pt x="39" y="13"/>
                    </a:lnTo>
                    <a:lnTo>
                      <a:pt x="42" y="13"/>
                    </a:lnTo>
                    <a:lnTo>
                      <a:pt x="38" y="16"/>
                    </a:lnTo>
                    <a:lnTo>
                      <a:pt x="23" y="16"/>
                    </a:lnTo>
                    <a:lnTo>
                      <a:pt x="24" y="22"/>
                    </a:lnTo>
                    <a:lnTo>
                      <a:pt x="50" y="22"/>
                    </a:lnTo>
                    <a:lnTo>
                      <a:pt x="60" y="26"/>
                    </a:lnTo>
                    <a:lnTo>
                      <a:pt x="81" y="2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6" name="Freeform 569"/>
              <p:cNvSpPr/>
              <p:nvPr/>
            </p:nvSpPr>
            <p:spPr>
              <a:xfrm>
                <a:off x="1428" y="1481"/>
                <a:ext cx="115" cy="82"/>
              </a:xfrm>
              <a:custGeom>
                <a:avLst/>
                <a:gdLst>
                  <a:gd name="txL" fmla="*/ 0 w 94"/>
                  <a:gd name="txT" fmla="*/ 0 h 67"/>
                  <a:gd name="txR" fmla="*/ 94 w 94"/>
                  <a:gd name="txB" fmla="*/ 67 h 67"/>
                </a:gdLst>
                <a:ahLst/>
                <a:cxnLst>
                  <a:cxn ang="0">
                    <a:pos x="270" y="73"/>
                  </a:cxn>
                  <a:cxn ang="0">
                    <a:pos x="261" y="121"/>
                  </a:cxn>
                  <a:cxn ang="0">
                    <a:pos x="270" y="140"/>
                  </a:cxn>
                  <a:cxn ang="0">
                    <a:pos x="317" y="140"/>
                  </a:cxn>
                  <a:cxn ang="0">
                    <a:pos x="311" y="198"/>
                  </a:cxn>
                  <a:cxn ang="0">
                    <a:pos x="243" y="193"/>
                  </a:cxn>
                  <a:cxn ang="0">
                    <a:pos x="180" y="223"/>
                  </a:cxn>
                  <a:cxn ang="0">
                    <a:pos x="174" y="169"/>
                  </a:cxn>
                  <a:cxn ang="0">
                    <a:pos x="139" y="140"/>
                  </a:cxn>
                  <a:cxn ang="0">
                    <a:pos x="109" y="181"/>
                  </a:cxn>
                  <a:cxn ang="0">
                    <a:pos x="84" y="181"/>
                  </a:cxn>
                  <a:cxn ang="0">
                    <a:pos x="80" y="198"/>
                  </a:cxn>
                  <a:cxn ang="0">
                    <a:pos x="33" y="209"/>
                  </a:cxn>
                  <a:cxn ang="0">
                    <a:pos x="1" y="207"/>
                  </a:cxn>
                  <a:cxn ang="0">
                    <a:pos x="33" y="147"/>
                  </a:cxn>
                  <a:cxn ang="0">
                    <a:pos x="27" y="108"/>
                  </a:cxn>
                  <a:cxn ang="0">
                    <a:pos x="0" y="87"/>
                  </a:cxn>
                  <a:cxn ang="0">
                    <a:pos x="0" y="73"/>
                  </a:cxn>
                  <a:cxn ang="0">
                    <a:pos x="48" y="72"/>
                  </a:cxn>
                  <a:cxn ang="0">
                    <a:pos x="76" y="43"/>
                  </a:cxn>
                  <a:cxn ang="0">
                    <a:pos x="80" y="16"/>
                  </a:cxn>
                  <a:cxn ang="0">
                    <a:pos x="122" y="0"/>
                  </a:cxn>
                  <a:cxn ang="0">
                    <a:pos x="139" y="16"/>
                  </a:cxn>
                  <a:cxn ang="0">
                    <a:pos x="122" y="24"/>
                  </a:cxn>
                  <a:cxn ang="0">
                    <a:pos x="132" y="43"/>
                  </a:cxn>
                  <a:cxn ang="0">
                    <a:pos x="139" y="43"/>
                  </a:cxn>
                  <a:cxn ang="0">
                    <a:pos x="126" y="53"/>
                  </a:cxn>
                  <a:cxn ang="0">
                    <a:pos x="76" y="53"/>
                  </a:cxn>
                  <a:cxn ang="0">
                    <a:pos x="80" y="73"/>
                  </a:cxn>
                  <a:cxn ang="0">
                    <a:pos x="169" y="73"/>
                  </a:cxn>
                  <a:cxn ang="0">
                    <a:pos x="199" y="88"/>
                  </a:cxn>
                  <a:cxn ang="0">
                    <a:pos x="270" y="73"/>
                  </a:cxn>
                </a:cxnLst>
                <a:rect l="txL" t="txT" r="txR" b="txB"/>
                <a:pathLst>
                  <a:path w="94" h="67">
                    <a:moveTo>
                      <a:pt x="81" y="22"/>
                    </a:moveTo>
                    <a:lnTo>
                      <a:pt x="78" y="36"/>
                    </a:lnTo>
                    <a:lnTo>
                      <a:pt x="81" y="42"/>
                    </a:lnTo>
                    <a:lnTo>
                      <a:pt x="94" y="42"/>
                    </a:lnTo>
                    <a:lnTo>
                      <a:pt x="93" y="59"/>
                    </a:lnTo>
                    <a:lnTo>
                      <a:pt x="73" y="57"/>
                    </a:lnTo>
                    <a:lnTo>
                      <a:pt x="53" y="67"/>
                    </a:lnTo>
                    <a:lnTo>
                      <a:pt x="52" y="50"/>
                    </a:lnTo>
                    <a:lnTo>
                      <a:pt x="42" y="42"/>
                    </a:lnTo>
                    <a:lnTo>
                      <a:pt x="33" y="54"/>
                    </a:lnTo>
                    <a:lnTo>
                      <a:pt x="25" y="54"/>
                    </a:lnTo>
                    <a:lnTo>
                      <a:pt x="24" y="59"/>
                    </a:lnTo>
                    <a:lnTo>
                      <a:pt x="10" y="62"/>
                    </a:lnTo>
                    <a:lnTo>
                      <a:pt x="1" y="61"/>
                    </a:lnTo>
                    <a:lnTo>
                      <a:pt x="10" y="43"/>
                    </a:lnTo>
                    <a:lnTo>
                      <a:pt x="8" y="32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4" y="21"/>
                    </a:lnTo>
                    <a:lnTo>
                      <a:pt x="23" y="13"/>
                    </a:lnTo>
                    <a:lnTo>
                      <a:pt x="24" y="5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37" y="7"/>
                    </a:lnTo>
                    <a:lnTo>
                      <a:pt x="39" y="13"/>
                    </a:lnTo>
                    <a:lnTo>
                      <a:pt x="42" y="13"/>
                    </a:lnTo>
                    <a:lnTo>
                      <a:pt x="38" y="16"/>
                    </a:lnTo>
                    <a:lnTo>
                      <a:pt x="23" y="16"/>
                    </a:lnTo>
                    <a:lnTo>
                      <a:pt x="24" y="22"/>
                    </a:lnTo>
                    <a:lnTo>
                      <a:pt x="50" y="22"/>
                    </a:lnTo>
                    <a:lnTo>
                      <a:pt x="60" y="26"/>
                    </a:lnTo>
                    <a:lnTo>
                      <a:pt x="81" y="2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7" name="Freeform 570"/>
              <p:cNvSpPr/>
              <p:nvPr/>
            </p:nvSpPr>
            <p:spPr>
              <a:xfrm>
                <a:off x="1458" y="1441"/>
                <a:ext cx="170" cy="71"/>
              </a:xfrm>
              <a:custGeom>
                <a:avLst/>
                <a:gdLst>
                  <a:gd name="txL" fmla="*/ 0 w 139"/>
                  <a:gd name="txT" fmla="*/ 0 h 58"/>
                  <a:gd name="txR" fmla="*/ 139 w 139"/>
                  <a:gd name="txB" fmla="*/ 58 h 58"/>
                </a:gdLst>
                <a:ahLst/>
                <a:cxnLst>
                  <a:cxn ang="0">
                    <a:pos x="465" y="44"/>
                  </a:cxn>
                  <a:cxn ang="0">
                    <a:pos x="450" y="73"/>
                  </a:cxn>
                  <a:cxn ang="0">
                    <a:pos x="363" y="121"/>
                  </a:cxn>
                  <a:cxn ang="0">
                    <a:pos x="319" y="130"/>
                  </a:cxn>
                  <a:cxn ang="0">
                    <a:pos x="309" y="148"/>
                  </a:cxn>
                  <a:cxn ang="0">
                    <a:pos x="235" y="148"/>
                  </a:cxn>
                  <a:cxn ang="0">
                    <a:pos x="199" y="169"/>
                  </a:cxn>
                  <a:cxn ang="0">
                    <a:pos x="197" y="181"/>
                  </a:cxn>
                  <a:cxn ang="0">
                    <a:pos x="122" y="196"/>
                  </a:cxn>
                  <a:cxn ang="0">
                    <a:pos x="88" y="181"/>
                  </a:cxn>
                  <a:cxn ang="0">
                    <a:pos x="1" y="181"/>
                  </a:cxn>
                  <a:cxn ang="0">
                    <a:pos x="0" y="162"/>
                  </a:cxn>
                  <a:cxn ang="0">
                    <a:pos x="49" y="162"/>
                  </a:cxn>
                  <a:cxn ang="0">
                    <a:pos x="65" y="148"/>
                  </a:cxn>
                  <a:cxn ang="0">
                    <a:pos x="108" y="148"/>
                  </a:cxn>
                  <a:cxn ang="0">
                    <a:pos x="157" y="120"/>
                  </a:cxn>
                  <a:cxn ang="0">
                    <a:pos x="100" y="88"/>
                  </a:cxn>
                  <a:cxn ang="0">
                    <a:pos x="83" y="100"/>
                  </a:cxn>
                  <a:cxn ang="0">
                    <a:pos x="43" y="88"/>
                  </a:cxn>
                  <a:cxn ang="0">
                    <a:pos x="79" y="49"/>
                  </a:cxn>
                  <a:cxn ang="0">
                    <a:pos x="65" y="40"/>
                  </a:cxn>
                  <a:cxn ang="0">
                    <a:pos x="76" y="24"/>
                  </a:cxn>
                  <a:cxn ang="0">
                    <a:pos x="169" y="40"/>
                  </a:cxn>
                  <a:cxn ang="0">
                    <a:pos x="181" y="13"/>
                  </a:cxn>
                  <a:cxn ang="0">
                    <a:pos x="207" y="0"/>
                  </a:cxn>
                  <a:cxn ang="0">
                    <a:pos x="254" y="16"/>
                  </a:cxn>
                  <a:cxn ang="0">
                    <a:pos x="416" y="24"/>
                  </a:cxn>
                  <a:cxn ang="0">
                    <a:pos x="462" y="44"/>
                  </a:cxn>
                  <a:cxn ang="0">
                    <a:pos x="465" y="44"/>
                  </a:cxn>
                </a:cxnLst>
                <a:rect l="txL" t="txT" r="txR" b="txB"/>
                <a:pathLst>
                  <a:path w="139" h="58">
                    <a:moveTo>
                      <a:pt x="139" y="13"/>
                    </a:moveTo>
                    <a:lnTo>
                      <a:pt x="134" y="22"/>
                    </a:lnTo>
                    <a:lnTo>
                      <a:pt x="109" y="36"/>
                    </a:lnTo>
                    <a:lnTo>
                      <a:pt x="95" y="38"/>
                    </a:lnTo>
                    <a:lnTo>
                      <a:pt x="92" y="44"/>
                    </a:lnTo>
                    <a:lnTo>
                      <a:pt x="70" y="44"/>
                    </a:lnTo>
                    <a:lnTo>
                      <a:pt x="60" y="50"/>
                    </a:lnTo>
                    <a:lnTo>
                      <a:pt x="59" y="54"/>
                    </a:lnTo>
                    <a:lnTo>
                      <a:pt x="37" y="58"/>
                    </a:lnTo>
                    <a:lnTo>
                      <a:pt x="26" y="54"/>
                    </a:lnTo>
                    <a:lnTo>
                      <a:pt x="1" y="54"/>
                    </a:lnTo>
                    <a:lnTo>
                      <a:pt x="0" y="48"/>
                    </a:lnTo>
                    <a:lnTo>
                      <a:pt x="15" y="48"/>
                    </a:lnTo>
                    <a:lnTo>
                      <a:pt x="20" y="44"/>
                    </a:lnTo>
                    <a:lnTo>
                      <a:pt x="32" y="44"/>
                    </a:lnTo>
                    <a:lnTo>
                      <a:pt x="47" y="35"/>
                    </a:lnTo>
                    <a:lnTo>
                      <a:pt x="30" y="26"/>
                    </a:lnTo>
                    <a:lnTo>
                      <a:pt x="25" y="30"/>
                    </a:lnTo>
                    <a:lnTo>
                      <a:pt x="13" y="26"/>
                    </a:lnTo>
                    <a:lnTo>
                      <a:pt x="24" y="15"/>
                    </a:lnTo>
                    <a:lnTo>
                      <a:pt x="20" y="12"/>
                    </a:lnTo>
                    <a:lnTo>
                      <a:pt x="23" y="7"/>
                    </a:lnTo>
                    <a:lnTo>
                      <a:pt x="50" y="12"/>
                    </a:lnTo>
                    <a:lnTo>
                      <a:pt x="54" y="4"/>
                    </a:lnTo>
                    <a:lnTo>
                      <a:pt x="61" y="0"/>
                    </a:lnTo>
                    <a:lnTo>
                      <a:pt x="76" y="5"/>
                    </a:lnTo>
                    <a:lnTo>
                      <a:pt x="124" y="7"/>
                    </a:lnTo>
                    <a:lnTo>
                      <a:pt x="138" y="13"/>
                    </a:lnTo>
                    <a:lnTo>
                      <a:pt x="139" y="13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8" name="Freeform 571"/>
              <p:cNvSpPr/>
              <p:nvPr/>
            </p:nvSpPr>
            <p:spPr>
              <a:xfrm>
                <a:off x="1458" y="1441"/>
                <a:ext cx="170" cy="71"/>
              </a:xfrm>
              <a:custGeom>
                <a:avLst/>
                <a:gdLst>
                  <a:gd name="txL" fmla="*/ 0 w 139"/>
                  <a:gd name="txT" fmla="*/ 0 h 58"/>
                  <a:gd name="txR" fmla="*/ 139 w 139"/>
                  <a:gd name="txB" fmla="*/ 58 h 58"/>
                </a:gdLst>
                <a:ahLst/>
                <a:cxnLst>
                  <a:cxn ang="0">
                    <a:pos x="465" y="44"/>
                  </a:cxn>
                  <a:cxn ang="0">
                    <a:pos x="450" y="73"/>
                  </a:cxn>
                  <a:cxn ang="0">
                    <a:pos x="363" y="121"/>
                  </a:cxn>
                  <a:cxn ang="0">
                    <a:pos x="319" y="130"/>
                  </a:cxn>
                  <a:cxn ang="0">
                    <a:pos x="309" y="148"/>
                  </a:cxn>
                  <a:cxn ang="0">
                    <a:pos x="235" y="148"/>
                  </a:cxn>
                  <a:cxn ang="0">
                    <a:pos x="199" y="169"/>
                  </a:cxn>
                  <a:cxn ang="0">
                    <a:pos x="197" y="181"/>
                  </a:cxn>
                  <a:cxn ang="0">
                    <a:pos x="122" y="196"/>
                  </a:cxn>
                  <a:cxn ang="0">
                    <a:pos x="88" y="181"/>
                  </a:cxn>
                  <a:cxn ang="0">
                    <a:pos x="1" y="181"/>
                  </a:cxn>
                  <a:cxn ang="0">
                    <a:pos x="0" y="162"/>
                  </a:cxn>
                  <a:cxn ang="0">
                    <a:pos x="49" y="162"/>
                  </a:cxn>
                  <a:cxn ang="0">
                    <a:pos x="65" y="148"/>
                  </a:cxn>
                  <a:cxn ang="0">
                    <a:pos x="108" y="148"/>
                  </a:cxn>
                  <a:cxn ang="0">
                    <a:pos x="157" y="120"/>
                  </a:cxn>
                  <a:cxn ang="0">
                    <a:pos x="100" y="88"/>
                  </a:cxn>
                  <a:cxn ang="0">
                    <a:pos x="83" y="100"/>
                  </a:cxn>
                  <a:cxn ang="0">
                    <a:pos x="43" y="88"/>
                  </a:cxn>
                  <a:cxn ang="0">
                    <a:pos x="79" y="49"/>
                  </a:cxn>
                  <a:cxn ang="0">
                    <a:pos x="65" y="40"/>
                  </a:cxn>
                  <a:cxn ang="0">
                    <a:pos x="76" y="24"/>
                  </a:cxn>
                  <a:cxn ang="0">
                    <a:pos x="169" y="40"/>
                  </a:cxn>
                  <a:cxn ang="0">
                    <a:pos x="181" y="13"/>
                  </a:cxn>
                  <a:cxn ang="0">
                    <a:pos x="207" y="0"/>
                  </a:cxn>
                  <a:cxn ang="0">
                    <a:pos x="254" y="16"/>
                  </a:cxn>
                  <a:cxn ang="0">
                    <a:pos x="416" y="24"/>
                  </a:cxn>
                  <a:cxn ang="0">
                    <a:pos x="462" y="44"/>
                  </a:cxn>
                  <a:cxn ang="0">
                    <a:pos x="465" y="44"/>
                  </a:cxn>
                </a:cxnLst>
                <a:rect l="txL" t="txT" r="txR" b="txB"/>
                <a:pathLst>
                  <a:path w="139" h="58">
                    <a:moveTo>
                      <a:pt x="139" y="13"/>
                    </a:moveTo>
                    <a:lnTo>
                      <a:pt x="134" y="22"/>
                    </a:lnTo>
                    <a:lnTo>
                      <a:pt x="109" y="36"/>
                    </a:lnTo>
                    <a:lnTo>
                      <a:pt x="95" y="38"/>
                    </a:lnTo>
                    <a:lnTo>
                      <a:pt x="92" y="44"/>
                    </a:lnTo>
                    <a:lnTo>
                      <a:pt x="70" y="44"/>
                    </a:lnTo>
                    <a:lnTo>
                      <a:pt x="60" y="50"/>
                    </a:lnTo>
                    <a:lnTo>
                      <a:pt x="59" y="54"/>
                    </a:lnTo>
                    <a:lnTo>
                      <a:pt x="37" y="58"/>
                    </a:lnTo>
                    <a:lnTo>
                      <a:pt x="26" y="54"/>
                    </a:lnTo>
                    <a:lnTo>
                      <a:pt x="1" y="54"/>
                    </a:lnTo>
                    <a:lnTo>
                      <a:pt x="0" y="48"/>
                    </a:lnTo>
                    <a:lnTo>
                      <a:pt x="15" y="48"/>
                    </a:lnTo>
                    <a:lnTo>
                      <a:pt x="20" y="44"/>
                    </a:lnTo>
                    <a:lnTo>
                      <a:pt x="32" y="44"/>
                    </a:lnTo>
                    <a:lnTo>
                      <a:pt x="47" y="35"/>
                    </a:lnTo>
                    <a:lnTo>
                      <a:pt x="30" y="26"/>
                    </a:lnTo>
                    <a:lnTo>
                      <a:pt x="25" y="30"/>
                    </a:lnTo>
                    <a:lnTo>
                      <a:pt x="13" y="26"/>
                    </a:lnTo>
                    <a:lnTo>
                      <a:pt x="24" y="15"/>
                    </a:lnTo>
                    <a:lnTo>
                      <a:pt x="20" y="12"/>
                    </a:lnTo>
                    <a:lnTo>
                      <a:pt x="23" y="7"/>
                    </a:lnTo>
                    <a:lnTo>
                      <a:pt x="50" y="12"/>
                    </a:lnTo>
                    <a:lnTo>
                      <a:pt x="54" y="4"/>
                    </a:lnTo>
                    <a:lnTo>
                      <a:pt x="61" y="0"/>
                    </a:lnTo>
                    <a:lnTo>
                      <a:pt x="76" y="5"/>
                    </a:lnTo>
                    <a:lnTo>
                      <a:pt x="124" y="7"/>
                    </a:lnTo>
                    <a:lnTo>
                      <a:pt x="138" y="13"/>
                    </a:lnTo>
                    <a:lnTo>
                      <a:pt x="139" y="13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79" name="Freeform 572"/>
              <p:cNvSpPr/>
              <p:nvPr/>
            </p:nvSpPr>
            <p:spPr>
              <a:xfrm>
                <a:off x="467" y="1302"/>
                <a:ext cx="22" cy="23"/>
              </a:xfrm>
              <a:custGeom>
                <a:avLst/>
                <a:gdLst>
                  <a:gd name="txL" fmla="*/ 0 w 18"/>
                  <a:gd name="txT" fmla="*/ 0 h 19"/>
                  <a:gd name="txR" fmla="*/ 18 w 18"/>
                  <a:gd name="txB" fmla="*/ 19 h 19"/>
                </a:gdLst>
                <a:ahLst/>
                <a:cxnLst>
                  <a:cxn ang="0">
                    <a:pos x="2" y="61"/>
                  </a:cxn>
                  <a:cxn ang="0">
                    <a:pos x="0" y="27"/>
                  </a:cxn>
                  <a:cxn ang="0">
                    <a:pos x="49" y="0"/>
                  </a:cxn>
                  <a:cxn ang="0">
                    <a:pos x="60" y="61"/>
                  </a:cxn>
                  <a:cxn ang="0">
                    <a:pos x="2" y="61"/>
                  </a:cxn>
                </a:cxnLst>
                <a:rect l="txL" t="txT" r="txR" b="txB"/>
                <a:pathLst>
                  <a:path w="18" h="19">
                    <a:moveTo>
                      <a:pt x="2" y="19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18" y="1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0" name="Freeform 573"/>
              <p:cNvSpPr/>
              <p:nvPr/>
            </p:nvSpPr>
            <p:spPr>
              <a:xfrm>
                <a:off x="467" y="1302"/>
                <a:ext cx="22" cy="23"/>
              </a:xfrm>
              <a:custGeom>
                <a:avLst/>
                <a:gdLst>
                  <a:gd name="txL" fmla="*/ 0 w 18"/>
                  <a:gd name="txT" fmla="*/ 0 h 19"/>
                  <a:gd name="txR" fmla="*/ 18 w 18"/>
                  <a:gd name="txB" fmla="*/ 19 h 19"/>
                </a:gdLst>
                <a:ahLst/>
                <a:cxnLst>
                  <a:cxn ang="0">
                    <a:pos x="2" y="61"/>
                  </a:cxn>
                  <a:cxn ang="0">
                    <a:pos x="0" y="27"/>
                  </a:cxn>
                  <a:cxn ang="0">
                    <a:pos x="49" y="0"/>
                  </a:cxn>
                  <a:cxn ang="0">
                    <a:pos x="60" y="61"/>
                  </a:cxn>
                  <a:cxn ang="0">
                    <a:pos x="2" y="61"/>
                  </a:cxn>
                </a:cxnLst>
                <a:rect l="txL" t="txT" r="txR" b="txB"/>
                <a:pathLst>
                  <a:path w="18" h="19">
                    <a:moveTo>
                      <a:pt x="2" y="19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18" y="19"/>
                    </a:lnTo>
                    <a:lnTo>
                      <a:pt x="2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1" name="Freeform 574"/>
              <p:cNvSpPr/>
              <p:nvPr/>
            </p:nvSpPr>
            <p:spPr>
              <a:xfrm>
                <a:off x="596" y="1194"/>
                <a:ext cx="152" cy="131"/>
              </a:xfrm>
              <a:custGeom>
                <a:avLst/>
                <a:gdLst>
                  <a:gd name="txL" fmla="*/ 0 w 124"/>
                  <a:gd name="txT" fmla="*/ 0 h 107"/>
                  <a:gd name="txR" fmla="*/ 124 w 124"/>
                  <a:gd name="txB" fmla="*/ 107 h 107"/>
                </a:gdLst>
                <a:ahLst/>
                <a:cxnLst>
                  <a:cxn ang="0">
                    <a:pos x="11" y="242"/>
                  </a:cxn>
                  <a:cxn ang="0">
                    <a:pos x="11" y="229"/>
                  </a:cxn>
                  <a:cxn ang="0">
                    <a:pos x="0" y="149"/>
                  </a:cxn>
                  <a:cxn ang="0">
                    <a:pos x="0" y="89"/>
                  </a:cxn>
                  <a:cxn ang="0">
                    <a:pos x="11" y="66"/>
                  </a:cxn>
                  <a:cxn ang="0">
                    <a:pos x="181" y="0"/>
                  </a:cxn>
                  <a:cxn ang="0">
                    <a:pos x="197" y="36"/>
                  </a:cxn>
                  <a:cxn ang="0">
                    <a:pos x="218" y="36"/>
                  </a:cxn>
                  <a:cxn ang="0">
                    <a:pos x="230" y="24"/>
                  </a:cxn>
                  <a:cxn ang="0">
                    <a:pos x="292" y="36"/>
                  </a:cxn>
                  <a:cxn ang="0">
                    <a:pos x="370" y="24"/>
                  </a:cxn>
                  <a:cxn ang="0">
                    <a:pos x="397" y="49"/>
                  </a:cxn>
                  <a:cxn ang="0">
                    <a:pos x="417" y="121"/>
                  </a:cxn>
                  <a:cxn ang="0">
                    <a:pos x="391" y="169"/>
                  </a:cxn>
                  <a:cxn ang="0">
                    <a:pos x="419" y="273"/>
                  </a:cxn>
                  <a:cxn ang="0">
                    <a:pos x="391" y="296"/>
                  </a:cxn>
                  <a:cxn ang="0">
                    <a:pos x="358" y="360"/>
                  </a:cxn>
                  <a:cxn ang="0">
                    <a:pos x="313" y="342"/>
                  </a:cxn>
                  <a:cxn ang="0">
                    <a:pos x="255" y="346"/>
                  </a:cxn>
                  <a:cxn ang="0">
                    <a:pos x="222" y="333"/>
                  </a:cxn>
                  <a:cxn ang="0">
                    <a:pos x="197" y="333"/>
                  </a:cxn>
                  <a:cxn ang="0">
                    <a:pos x="147" y="289"/>
                  </a:cxn>
                  <a:cxn ang="0">
                    <a:pos x="115" y="273"/>
                  </a:cxn>
                  <a:cxn ang="0">
                    <a:pos x="112" y="294"/>
                  </a:cxn>
                  <a:cxn ang="0">
                    <a:pos x="63" y="256"/>
                  </a:cxn>
                  <a:cxn ang="0">
                    <a:pos x="38" y="245"/>
                  </a:cxn>
                  <a:cxn ang="0">
                    <a:pos x="16" y="250"/>
                  </a:cxn>
                  <a:cxn ang="0">
                    <a:pos x="11" y="242"/>
                  </a:cxn>
                </a:cxnLst>
                <a:rect l="txL" t="txT" r="txR" b="txB"/>
                <a:pathLst>
                  <a:path w="124" h="107">
                    <a:moveTo>
                      <a:pt x="3" y="72"/>
                    </a:moveTo>
                    <a:lnTo>
                      <a:pt x="3" y="68"/>
                    </a:lnTo>
                    <a:lnTo>
                      <a:pt x="0" y="45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54" y="0"/>
                    </a:lnTo>
                    <a:lnTo>
                      <a:pt x="58" y="11"/>
                    </a:lnTo>
                    <a:lnTo>
                      <a:pt x="64" y="11"/>
                    </a:lnTo>
                    <a:lnTo>
                      <a:pt x="68" y="7"/>
                    </a:lnTo>
                    <a:lnTo>
                      <a:pt x="86" y="11"/>
                    </a:lnTo>
                    <a:lnTo>
                      <a:pt x="109" y="7"/>
                    </a:lnTo>
                    <a:lnTo>
                      <a:pt x="117" y="15"/>
                    </a:lnTo>
                    <a:lnTo>
                      <a:pt x="122" y="36"/>
                    </a:lnTo>
                    <a:lnTo>
                      <a:pt x="115" y="50"/>
                    </a:lnTo>
                    <a:lnTo>
                      <a:pt x="124" y="82"/>
                    </a:lnTo>
                    <a:lnTo>
                      <a:pt x="115" y="88"/>
                    </a:lnTo>
                    <a:lnTo>
                      <a:pt x="105" y="107"/>
                    </a:lnTo>
                    <a:lnTo>
                      <a:pt x="92" y="101"/>
                    </a:lnTo>
                    <a:lnTo>
                      <a:pt x="75" y="103"/>
                    </a:lnTo>
                    <a:lnTo>
                      <a:pt x="66" y="99"/>
                    </a:lnTo>
                    <a:lnTo>
                      <a:pt x="58" y="99"/>
                    </a:lnTo>
                    <a:lnTo>
                      <a:pt x="43" y="86"/>
                    </a:lnTo>
                    <a:lnTo>
                      <a:pt x="34" y="82"/>
                    </a:lnTo>
                    <a:lnTo>
                      <a:pt x="33" y="87"/>
                    </a:lnTo>
                    <a:lnTo>
                      <a:pt x="19" y="76"/>
                    </a:lnTo>
                    <a:lnTo>
                      <a:pt x="11" y="73"/>
                    </a:lnTo>
                    <a:lnTo>
                      <a:pt x="5" y="74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2" name="Freeform 575"/>
              <p:cNvSpPr/>
              <p:nvPr/>
            </p:nvSpPr>
            <p:spPr>
              <a:xfrm>
                <a:off x="596" y="1194"/>
                <a:ext cx="152" cy="131"/>
              </a:xfrm>
              <a:custGeom>
                <a:avLst/>
                <a:gdLst>
                  <a:gd name="txL" fmla="*/ 0 w 124"/>
                  <a:gd name="txT" fmla="*/ 0 h 107"/>
                  <a:gd name="txR" fmla="*/ 124 w 124"/>
                  <a:gd name="txB" fmla="*/ 107 h 107"/>
                </a:gdLst>
                <a:ahLst/>
                <a:cxnLst>
                  <a:cxn ang="0">
                    <a:pos x="11" y="242"/>
                  </a:cxn>
                  <a:cxn ang="0">
                    <a:pos x="11" y="229"/>
                  </a:cxn>
                  <a:cxn ang="0">
                    <a:pos x="0" y="149"/>
                  </a:cxn>
                  <a:cxn ang="0">
                    <a:pos x="0" y="89"/>
                  </a:cxn>
                  <a:cxn ang="0">
                    <a:pos x="11" y="66"/>
                  </a:cxn>
                  <a:cxn ang="0">
                    <a:pos x="181" y="0"/>
                  </a:cxn>
                  <a:cxn ang="0">
                    <a:pos x="197" y="36"/>
                  </a:cxn>
                  <a:cxn ang="0">
                    <a:pos x="218" y="36"/>
                  </a:cxn>
                  <a:cxn ang="0">
                    <a:pos x="230" y="24"/>
                  </a:cxn>
                  <a:cxn ang="0">
                    <a:pos x="292" y="36"/>
                  </a:cxn>
                  <a:cxn ang="0">
                    <a:pos x="370" y="24"/>
                  </a:cxn>
                  <a:cxn ang="0">
                    <a:pos x="397" y="49"/>
                  </a:cxn>
                  <a:cxn ang="0">
                    <a:pos x="417" y="121"/>
                  </a:cxn>
                  <a:cxn ang="0">
                    <a:pos x="391" y="169"/>
                  </a:cxn>
                  <a:cxn ang="0">
                    <a:pos x="419" y="273"/>
                  </a:cxn>
                  <a:cxn ang="0">
                    <a:pos x="391" y="296"/>
                  </a:cxn>
                  <a:cxn ang="0">
                    <a:pos x="358" y="360"/>
                  </a:cxn>
                  <a:cxn ang="0">
                    <a:pos x="313" y="342"/>
                  </a:cxn>
                  <a:cxn ang="0">
                    <a:pos x="255" y="346"/>
                  </a:cxn>
                  <a:cxn ang="0">
                    <a:pos x="222" y="333"/>
                  </a:cxn>
                  <a:cxn ang="0">
                    <a:pos x="197" y="333"/>
                  </a:cxn>
                  <a:cxn ang="0">
                    <a:pos x="147" y="289"/>
                  </a:cxn>
                  <a:cxn ang="0">
                    <a:pos x="115" y="273"/>
                  </a:cxn>
                  <a:cxn ang="0">
                    <a:pos x="112" y="294"/>
                  </a:cxn>
                  <a:cxn ang="0">
                    <a:pos x="63" y="256"/>
                  </a:cxn>
                  <a:cxn ang="0">
                    <a:pos x="38" y="245"/>
                  </a:cxn>
                  <a:cxn ang="0">
                    <a:pos x="16" y="250"/>
                  </a:cxn>
                  <a:cxn ang="0">
                    <a:pos x="11" y="242"/>
                  </a:cxn>
                </a:cxnLst>
                <a:rect l="txL" t="txT" r="txR" b="txB"/>
                <a:pathLst>
                  <a:path w="124" h="107">
                    <a:moveTo>
                      <a:pt x="3" y="72"/>
                    </a:moveTo>
                    <a:lnTo>
                      <a:pt x="3" y="68"/>
                    </a:lnTo>
                    <a:lnTo>
                      <a:pt x="0" y="45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54" y="0"/>
                    </a:lnTo>
                    <a:lnTo>
                      <a:pt x="58" y="11"/>
                    </a:lnTo>
                    <a:lnTo>
                      <a:pt x="64" y="11"/>
                    </a:lnTo>
                    <a:lnTo>
                      <a:pt x="68" y="7"/>
                    </a:lnTo>
                    <a:lnTo>
                      <a:pt x="86" y="11"/>
                    </a:lnTo>
                    <a:lnTo>
                      <a:pt x="109" y="7"/>
                    </a:lnTo>
                    <a:lnTo>
                      <a:pt x="117" y="15"/>
                    </a:lnTo>
                    <a:lnTo>
                      <a:pt x="122" y="36"/>
                    </a:lnTo>
                    <a:lnTo>
                      <a:pt x="115" y="50"/>
                    </a:lnTo>
                    <a:lnTo>
                      <a:pt x="124" y="82"/>
                    </a:lnTo>
                    <a:lnTo>
                      <a:pt x="115" y="88"/>
                    </a:lnTo>
                    <a:lnTo>
                      <a:pt x="105" y="107"/>
                    </a:lnTo>
                    <a:lnTo>
                      <a:pt x="92" y="101"/>
                    </a:lnTo>
                    <a:lnTo>
                      <a:pt x="75" y="103"/>
                    </a:lnTo>
                    <a:lnTo>
                      <a:pt x="66" y="99"/>
                    </a:lnTo>
                    <a:lnTo>
                      <a:pt x="58" y="99"/>
                    </a:lnTo>
                    <a:lnTo>
                      <a:pt x="43" y="86"/>
                    </a:lnTo>
                    <a:lnTo>
                      <a:pt x="34" y="82"/>
                    </a:lnTo>
                    <a:lnTo>
                      <a:pt x="33" y="87"/>
                    </a:lnTo>
                    <a:lnTo>
                      <a:pt x="19" y="76"/>
                    </a:lnTo>
                    <a:lnTo>
                      <a:pt x="11" y="73"/>
                    </a:lnTo>
                    <a:lnTo>
                      <a:pt x="5" y="74"/>
                    </a:lnTo>
                    <a:lnTo>
                      <a:pt x="3" y="7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3" name="Freeform 576"/>
              <p:cNvSpPr/>
              <p:nvPr/>
            </p:nvSpPr>
            <p:spPr>
              <a:xfrm>
                <a:off x="564" y="1282"/>
                <a:ext cx="164" cy="72"/>
              </a:xfrm>
              <a:custGeom>
                <a:avLst/>
                <a:gdLst>
                  <a:gd name="txL" fmla="*/ 0 w 134"/>
                  <a:gd name="txT" fmla="*/ 0 h 59"/>
                  <a:gd name="txR" fmla="*/ 134 w 134"/>
                  <a:gd name="txB" fmla="*/ 59 h 59"/>
                </a:gdLst>
                <a:ahLst/>
                <a:cxnLst>
                  <a:cxn ang="0">
                    <a:pos x="450" y="121"/>
                  </a:cxn>
                  <a:cxn ang="0">
                    <a:pos x="403" y="100"/>
                  </a:cxn>
                  <a:cxn ang="0">
                    <a:pos x="344" y="109"/>
                  </a:cxn>
                  <a:cxn ang="0">
                    <a:pos x="319" y="89"/>
                  </a:cxn>
                  <a:cxn ang="0">
                    <a:pos x="293" y="89"/>
                  </a:cxn>
                  <a:cxn ang="0">
                    <a:pos x="242" y="48"/>
                  </a:cxn>
                  <a:cxn ang="0">
                    <a:pos x="209" y="40"/>
                  </a:cxn>
                  <a:cxn ang="0">
                    <a:pos x="207" y="52"/>
                  </a:cxn>
                  <a:cxn ang="0">
                    <a:pos x="159" y="16"/>
                  </a:cxn>
                  <a:cxn ang="0">
                    <a:pos x="132" y="1"/>
                  </a:cxn>
                  <a:cxn ang="0">
                    <a:pos x="120" y="16"/>
                  </a:cxn>
                  <a:cxn ang="0">
                    <a:pos x="100" y="0"/>
                  </a:cxn>
                  <a:cxn ang="0">
                    <a:pos x="59" y="27"/>
                  </a:cxn>
                  <a:cxn ang="0">
                    <a:pos x="0" y="48"/>
                  </a:cxn>
                  <a:cxn ang="0">
                    <a:pos x="24" y="94"/>
                  </a:cxn>
                  <a:cxn ang="0">
                    <a:pos x="80" y="138"/>
                  </a:cxn>
                  <a:cxn ang="0">
                    <a:pos x="120" y="148"/>
                  </a:cxn>
                  <a:cxn ang="0">
                    <a:pos x="132" y="122"/>
                  </a:cxn>
                  <a:cxn ang="0">
                    <a:pos x="207" y="138"/>
                  </a:cxn>
                  <a:cxn ang="0">
                    <a:pos x="220" y="181"/>
                  </a:cxn>
                  <a:cxn ang="0">
                    <a:pos x="272" y="195"/>
                  </a:cxn>
                  <a:cxn ang="0">
                    <a:pos x="372" y="149"/>
                  </a:cxn>
                  <a:cxn ang="0">
                    <a:pos x="431" y="160"/>
                  </a:cxn>
                  <a:cxn ang="0">
                    <a:pos x="450" y="121"/>
                  </a:cxn>
                </a:cxnLst>
                <a:rect l="txL" t="txT" r="txR" b="txB"/>
                <a:pathLst>
                  <a:path w="134" h="59">
                    <a:moveTo>
                      <a:pt x="134" y="36"/>
                    </a:moveTo>
                    <a:lnTo>
                      <a:pt x="120" y="30"/>
                    </a:lnTo>
                    <a:lnTo>
                      <a:pt x="103" y="33"/>
                    </a:lnTo>
                    <a:lnTo>
                      <a:pt x="95" y="27"/>
                    </a:lnTo>
                    <a:lnTo>
                      <a:pt x="87" y="27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61" y="16"/>
                    </a:lnTo>
                    <a:lnTo>
                      <a:pt x="47" y="5"/>
                    </a:lnTo>
                    <a:lnTo>
                      <a:pt x="39" y="1"/>
                    </a:lnTo>
                    <a:lnTo>
                      <a:pt x="35" y="5"/>
                    </a:lnTo>
                    <a:lnTo>
                      <a:pt x="30" y="0"/>
                    </a:lnTo>
                    <a:lnTo>
                      <a:pt x="17" y="8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24" y="42"/>
                    </a:lnTo>
                    <a:lnTo>
                      <a:pt x="35" y="44"/>
                    </a:lnTo>
                    <a:lnTo>
                      <a:pt x="39" y="37"/>
                    </a:lnTo>
                    <a:lnTo>
                      <a:pt x="61" y="42"/>
                    </a:lnTo>
                    <a:lnTo>
                      <a:pt x="65" y="54"/>
                    </a:lnTo>
                    <a:lnTo>
                      <a:pt x="81" y="59"/>
                    </a:lnTo>
                    <a:lnTo>
                      <a:pt x="111" y="45"/>
                    </a:lnTo>
                    <a:lnTo>
                      <a:pt x="128" y="48"/>
                    </a:lnTo>
                    <a:lnTo>
                      <a:pt x="134" y="36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4" name="Freeform 577"/>
              <p:cNvSpPr/>
              <p:nvPr/>
            </p:nvSpPr>
            <p:spPr>
              <a:xfrm>
                <a:off x="564" y="1282"/>
                <a:ext cx="164" cy="72"/>
              </a:xfrm>
              <a:custGeom>
                <a:avLst/>
                <a:gdLst>
                  <a:gd name="txL" fmla="*/ 0 w 134"/>
                  <a:gd name="txT" fmla="*/ 0 h 59"/>
                  <a:gd name="txR" fmla="*/ 134 w 134"/>
                  <a:gd name="txB" fmla="*/ 59 h 59"/>
                </a:gdLst>
                <a:ahLst/>
                <a:cxnLst>
                  <a:cxn ang="0">
                    <a:pos x="450" y="121"/>
                  </a:cxn>
                  <a:cxn ang="0">
                    <a:pos x="403" y="100"/>
                  </a:cxn>
                  <a:cxn ang="0">
                    <a:pos x="344" y="109"/>
                  </a:cxn>
                  <a:cxn ang="0">
                    <a:pos x="319" y="89"/>
                  </a:cxn>
                  <a:cxn ang="0">
                    <a:pos x="293" y="89"/>
                  </a:cxn>
                  <a:cxn ang="0">
                    <a:pos x="242" y="48"/>
                  </a:cxn>
                  <a:cxn ang="0">
                    <a:pos x="209" y="40"/>
                  </a:cxn>
                  <a:cxn ang="0">
                    <a:pos x="207" y="52"/>
                  </a:cxn>
                  <a:cxn ang="0">
                    <a:pos x="159" y="16"/>
                  </a:cxn>
                  <a:cxn ang="0">
                    <a:pos x="132" y="1"/>
                  </a:cxn>
                  <a:cxn ang="0">
                    <a:pos x="120" y="16"/>
                  </a:cxn>
                  <a:cxn ang="0">
                    <a:pos x="100" y="0"/>
                  </a:cxn>
                  <a:cxn ang="0">
                    <a:pos x="59" y="27"/>
                  </a:cxn>
                  <a:cxn ang="0">
                    <a:pos x="0" y="48"/>
                  </a:cxn>
                  <a:cxn ang="0">
                    <a:pos x="24" y="94"/>
                  </a:cxn>
                  <a:cxn ang="0">
                    <a:pos x="80" y="138"/>
                  </a:cxn>
                  <a:cxn ang="0">
                    <a:pos x="120" y="148"/>
                  </a:cxn>
                  <a:cxn ang="0">
                    <a:pos x="132" y="122"/>
                  </a:cxn>
                  <a:cxn ang="0">
                    <a:pos x="207" y="138"/>
                  </a:cxn>
                  <a:cxn ang="0">
                    <a:pos x="220" y="181"/>
                  </a:cxn>
                  <a:cxn ang="0">
                    <a:pos x="272" y="195"/>
                  </a:cxn>
                  <a:cxn ang="0">
                    <a:pos x="372" y="149"/>
                  </a:cxn>
                  <a:cxn ang="0">
                    <a:pos x="431" y="160"/>
                  </a:cxn>
                  <a:cxn ang="0">
                    <a:pos x="450" y="121"/>
                  </a:cxn>
                </a:cxnLst>
                <a:rect l="txL" t="txT" r="txR" b="txB"/>
                <a:pathLst>
                  <a:path w="134" h="59">
                    <a:moveTo>
                      <a:pt x="134" y="36"/>
                    </a:moveTo>
                    <a:lnTo>
                      <a:pt x="120" y="30"/>
                    </a:lnTo>
                    <a:lnTo>
                      <a:pt x="103" y="33"/>
                    </a:lnTo>
                    <a:lnTo>
                      <a:pt x="95" y="27"/>
                    </a:lnTo>
                    <a:lnTo>
                      <a:pt x="87" y="27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61" y="16"/>
                    </a:lnTo>
                    <a:lnTo>
                      <a:pt x="47" y="5"/>
                    </a:lnTo>
                    <a:lnTo>
                      <a:pt x="39" y="1"/>
                    </a:lnTo>
                    <a:lnTo>
                      <a:pt x="35" y="5"/>
                    </a:lnTo>
                    <a:lnTo>
                      <a:pt x="30" y="0"/>
                    </a:lnTo>
                    <a:lnTo>
                      <a:pt x="17" y="8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24" y="42"/>
                    </a:lnTo>
                    <a:lnTo>
                      <a:pt x="35" y="44"/>
                    </a:lnTo>
                    <a:lnTo>
                      <a:pt x="39" y="37"/>
                    </a:lnTo>
                    <a:lnTo>
                      <a:pt x="61" y="42"/>
                    </a:lnTo>
                    <a:lnTo>
                      <a:pt x="65" y="54"/>
                    </a:lnTo>
                    <a:lnTo>
                      <a:pt x="81" y="59"/>
                    </a:lnTo>
                    <a:lnTo>
                      <a:pt x="111" y="45"/>
                    </a:lnTo>
                    <a:lnTo>
                      <a:pt x="128" y="48"/>
                    </a:lnTo>
                    <a:lnTo>
                      <a:pt x="134" y="36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5" name="Freeform 578"/>
              <p:cNvSpPr/>
              <p:nvPr/>
            </p:nvSpPr>
            <p:spPr>
              <a:xfrm>
                <a:off x="529" y="1328"/>
                <a:ext cx="115" cy="52"/>
              </a:xfrm>
              <a:custGeom>
                <a:avLst/>
                <a:gdLst>
                  <a:gd name="txL" fmla="*/ 0 w 94"/>
                  <a:gd name="txT" fmla="*/ 0 h 43"/>
                  <a:gd name="txR" fmla="*/ 94 w 94"/>
                  <a:gd name="txB" fmla="*/ 43 h 43"/>
                </a:gdLst>
                <a:ahLst/>
                <a:cxnLst>
                  <a:cxn ang="0">
                    <a:pos x="0" y="85"/>
                  </a:cxn>
                  <a:cxn ang="0">
                    <a:pos x="33" y="88"/>
                  </a:cxn>
                  <a:cxn ang="0">
                    <a:pos x="43" y="77"/>
                  </a:cxn>
                  <a:cxn ang="0">
                    <a:pos x="139" y="64"/>
                  </a:cxn>
                  <a:cxn ang="0">
                    <a:pos x="138" y="48"/>
                  </a:cxn>
                  <a:cxn ang="0">
                    <a:pos x="180" y="15"/>
                  </a:cxn>
                  <a:cxn ang="0">
                    <a:pos x="213" y="18"/>
                  </a:cxn>
                  <a:cxn ang="0">
                    <a:pos x="230" y="0"/>
                  </a:cxn>
                  <a:cxn ang="0">
                    <a:pos x="302" y="15"/>
                  </a:cxn>
                  <a:cxn ang="0">
                    <a:pos x="317" y="50"/>
                  </a:cxn>
                  <a:cxn ang="0">
                    <a:pos x="273" y="112"/>
                  </a:cxn>
                  <a:cxn ang="0">
                    <a:pos x="174" y="134"/>
                  </a:cxn>
                  <a:cxn ang="0">
                    <a:pos x="109" y="120"/>
                  </a:cxn>
                  <a:cxn ang="0">
                    <a:pos x="108" y="106"/>
                  </a:cxn>
                  <a:cxn ang="0">
                    <a:pos x="40" y="120"/>
                  </a:cxn>
                  <a:cxn ang="0">
                    <a:pos x="35" y="116"/>
                  </a:cxn>
                  <a:cxn ang="0">
                    <a:pos x="13" y="110"/>
                  </a:cxn>
                  <a:cxn ang="0">
                    <a:pos x="24" y="96"/>
                  </a:cxn>
                  <a:cxn ang="0">
                    <a:pos x="24" y="93"/>
                  </a:cxn>
                  <a:cxn ang="0">
                    <a:pos x="0" y="85"/>
                  </a:cxn>
                </a:cxnLst>
                <a:rect l="txL" t="txT" r="txR" b="txB"/>
                <a:pathLst>
                  <a:path w="94" h="43">
                    <a:moveTo>
                      <a:pt x="0" y="27"/>
                    </a:moveTo>
                    <a:lnTo>
                      <a:pt x="10" y="28"/>
                    </a:lnTo>
                    <a:lnTo>
                      <a:pt x="13" y="25"/>
                    </a:lnTo>
                    <a:lnTo>
                      <a:pt x="42" y="21"/>
                    </a:lnTo>
                    <a:lnTo>
                      <a:pt x="41" y="15"/>
                    </a:lnTo>
                    <a:lnTo>
                      <a:pt x="53" y="5"/>
                    </a:lnTo>
                    <a:lnTo>
                      <a:pt x="64" y="6"/>
                    </a:lnTo>
                    <a:lnTo>
                      <a:pt x="69" y="0"/>
                    </a:lnTo>
                    <a:lnTo>
                      <a:pt x="90" y="5"/>
                    </a:lnTo>
                    <a:lnTo>
                      <a:pt x="94" y="16"/>
                    </a:lnTo>
                    <a:lnTo>
                      <a:pt x="82" y="36"/>
                    </a:lnTo>
                    <a:lnTo>
                      <a:pt x="52" y="43"/>
                    </a:lnTo>
                    <a:lnTo>
                      <a:pt x="33" y="38"/>
                    </a:lnTo>
                    <a:lnTo>
                      <a:pt x="32" y="34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6" name="Freeform 579"/>
              <p:cNvSpPr/>
              <p:nvPr/>
            </p:nvSpPr>
            <p:spPr>
              <a:xfrm>
                <a:off x="529" y="1328"/>
                <a:ext cx="115" cy="52"/>
              </a:xfrm>
              <a:custGeom>
                <a:avLst/>
                <a:gdLst>
                  <a:gd name="txL" fmla="*/ 0 w 94"/>
                  <a:gd name="txT" fmla="*/ 0 h 43"/>
                  <a:gd name="txR" fmla="*/ 94 w 94"/>
                  <a:gd name="txB" fmla="*/ 43 h 43"/>
                </a:gdLst>
                <a:ahLst/>
                <a:cxnLst>
                  <a:cxn ang="0">
                    <a:pos x="0" y="85"/>
                  </a:cxn>
                  <a:cxn ang="0">
                    <a:pos x="33" y="88"/>
                  </a:cxn>
                  <a:cxn ang="0">
                    <a:pos x="43" y="77"/>
                  </a:cxn>
                  <a:cxn ang="0">
                    <a:pos x="139" y="64"/>
                  </a:cxn>
                  <a:cxn ang="0">
                    <a:pos x="138" y="48"/>
                  </a:cxn>
                  <a:cxn ang="0">
                    <a:pos x="180" y="15"/>
                  </a:cxn>
                  <a:cxn ang="0">
                    <a:pos x="213" y="18"/>
                  </a:cxn>
                  <a:cxn ang="0">
                    <a:pos x="230" y="0"/>
                  </a:cxn>
                  <a:cxn ang="0">
                    <a:pos x="302" y="15"/>
                  </a:cxn>
                  <a:cxn ang="0">
                    <a:pos x="317" y="50"/>
                  </a:cxn>
                  <a:cxn ang="0">
                    <a:pos x="273" y="112"/>
                  </a:cxn>
                  <a:cxn ang="0">
                    <a:pos x="174" y="134"/>
                  </a:cxn>
                  <a:cxn ang="0">
                    <a:pos x="109" y="120"/>
                  </a:cxn>
                  <a:cxn ang="0">
                    <a:pos x="108" y="106"/>
                  </a:cxn>
                  <a:cxn ang="0">
                    <a:pos x="40" y="120"/>
                  </a:cxn>
                  <a:cxn ang="0">
                    <a:pos x="35" y="116"/>
                  </a:cxn>
                  <a:cxn ang="0">
                    <a:pos x="13" y="110"/>
                  </a:cxn>
                  <a:cxn ang="0">
                    <a:pos x="24" y="96"/>
                  </a:cxn>
                  <a:cxn ang="0">
                    <a:pos x="24" y="93"/>
                  </a:cxn>
                  <a:cxn ang="0">
                    <a:pos x="0" y="85"/>
                  </a:cxn>
                </a:cxnLst>
                <a:rect l="txL" t="txT" r="txR" b="txB"/>
                <a:pathLst>
                  <a:path w="94" h="43">
                    <a:moveTo>
                      <a:pt x="0" y="27"/>
                    </a:moveTo>
                    <a:lnTo>
                      <a:pt x="10" y="28"/>
                    </a:lnTo>
                    <a:lnTo>
                      <a:pt x="13" y="25"/>
                    </a:lnTo>
                    <a:lnTo>
                      <a:pt x="42" y="21"/>
                    </a:lnTo>
                    <a:lnTo>
                      <a:pt x="41" y="15"/>
                    </a:lnTo>
                    <a:lnTo>
                      <a:pt x="53" y="5"/>
                    </a:lnTo>
                    <a:lnTo>
                      <a:pt x="64" y="6"/>
                    </a:lnTo>
                    <a:lnTo>
                      <a:pt x="69" y="0"/>
                    </a:lnTo>
                    <a:lnTo>
                      <a:pt x="90" y="5"/>
                    </a:lnTo>
                    <a:lnTo>
                      <a:pt x="94" y="16"/>
                    </a:lnTo>
                    <a:lnTo>
                      <a:pt x="82" y="36"/>
                    </a:lnTo>
                    <a:lnTo>
                      <a:pt x="52" y="43"/>
                    </a:lnTo>
                    <a:lnTo>
                      <a:pt x="33" y="38"/>
                    </a:lnTo>
                    <a:lnTo>
                      <a:pt x="32" y="34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7" name="Freeform 580"/>
              <p:cNvSpPr/>
              <p:nvPr/>
            </p:nvSpPr>
            <p:spPr>
              <a:xfrm>
                <a:off x="525" y="1361"/>
                <a:ext cx="23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34" y="61"/>
                  </a:cxn>
                  <a:cxn ang="0">
                    <a:pos x="61" y="34"/>
                  </a:cxn>
                  <a:cxn ang="0">
                    <a:pos x="61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4" y="61"/>
                  </a:cxn>
                </a:cxnLst>
                <a:rect l="txL" t="txT" r="txR" b="txB"/>
                <a:pathLst>
                  <a:path w="19" h="19">
                    <a:moveTo>
                      <a:pt x="11" y="19"/>
                    </a:moveTo>
                    <a:lnTo>
                      <a:pt x="19" y="11"/>
                    </a:lnTo>
                    <a:lnTo>
                      <a:pt x="19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8" name="Freeform 581"/>
              <p:cNvSpPr/>
              <p:nvPr/>
            </p:nvSpPr>
            <p:spPr>
              <a:xfrm>
                <a:off x="525" y="1361"/>
                <a:ext cx="23" cy="23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34" y="61"/>
                  </a:cxn>
                  <a:cxn ang="0">
                    <a:pos x="61" y="34"/>
                  </a:cxn>
                  <a:cxn ang="0">
                    <a:pos x="61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4" y="61"/>
                  </a:cxn>
                </a:cxnLst>
                <a:rect l="txL" t="txT" r="txR" b="txB"/>
                <a:pathLst>
                  <a:path w="19" h="19">
                    <a:moveTo>
                      <a:pt x="11" y="19"/>
                    </a:moveTo>
                    <a:lnTo>
                      <a:pt x="19" y="11"/>
                    </a:lnTo>
                    <a:lnTo>
                      <a:pt x="19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" y="1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89" name="Freeform 582"/>
              <p:cNvSpPr/>
              <p:nvPr/>
            </p:nvSpPr>
            <p:spPr>
              <a:xfrm>
                <a:off x="695" y="1342"/>
                <a:ext cx="145" cy="97"/>
              </a:xfrm>
              <a:custGeom>
                <a:avLst/>
                <a:gdLst>
                  <a:gd name="txL" fmla="*/ 0 w 118"/>
                  <a:gd name="txT" fmla="*/ 0 h 79"/>
                  <a:gd name="txR" fmla="*/ 118 w 118"/>
                  <a:gd name="txB" fmla="*/ 79 h 79"/>
                </a:gdLst>
                <a:ahLst/>
                <a:cxnLst>
                  <a:cxn ang="0">
                    <a:pos x="50" y="200"/>
                  </a:cxn>
                  <a:cxn ang="0">
                    <a:pos x="100" y="210"/>
                  </a:cxn>
                  <a:cxn ang="0">
                    <a:pos x="107" y="237"/>
                  </a:cxn>
                  <a:cxn ang="0">
                    <a:pos x="111" y="255"/>
                  </a:cxn>
                  <a:cxn ang="0">
                    <a:pos x="160" y="258"/>
                  </a:cxn>
                  <a:cxn ang="0">
                    <a:pos x="229" y="270"/>
                  </a:cxn>
                  <a:cxn ang="0">
                    <a:pos x="291" y="237"/>
                  </a:cxn>
                  <a:cxn ang="0">
                    <a:pos x="365" y="258"/>
                  </a:cxn>
                  <a:cxn ang="0">
                    <a:pos x="365" y="230"/>
                  </a:cxn>
                  <a:cxn ang="0">
                    <a:pos x="401" y="200"/>
                  </a:cxn>
                  <a:cxn ang="0">
                    <a:pos x="407" y="177"/>
                  </a:cxn>
                  <a:cxn ang="0">
                    <a:pos x="356" y="177"/>
                  </a:cxn>
                  <a:cxn ang="0">
                    <a:pos x="350" y="153"/>
                  </a:cxn>
                  <a:cxn ang="0">
                    <a:pos x="332" y="87"/>
                  </a:cxn>
                  <a:cxn ang="0">
                    <a:pos x="291" y="2"/>
                  </a:cxn>
                  <a:cxn ang="0">
                    <a:pos x="269" y="0"/>
                  </a:cxn>
                  <a:cxn ang="0">
                    <a:pos x="205" y="27"/>
                  </a:cxn>
                  <a:cxn ang="0">
                    <a:pos x="181" y="17"/>
                  </a:cxn>
                  <a:cxn ang="0">
                    <a:pos x="111" y="17"/>
                  </a:cxn>
                  <a:cxn ang="0">
                    <a:pos x="79" y="27"/>
                  </a:cxn>
                  <a:cxn ang="0">
                    <a:pos x="33" y="113"/>
                  </a:cxn>
                  <a:cxn ang="0">
                    <a:pos x="0" y="122"/>
                  </a:cxn>
                  <a:cxn ang="0">
                    <a:pos x="50" y="200"/>
                  </a:cxn>
                </a:cxnLst>
                <a:rect l="txL" t="txT" r="txR" b="txB"/>
                <a:pathLst>
                  <a:path w="118" h="79">
                    <a:moveTo>
                      <a:pt x="15" y="59"/>
                    </a:moveTo>
                    <a:lnTo>
                      <a:pt x="29" y="61"/>
                    </a:lnTo>
                    <a:lnTo>
                      <a:pt x="31" y="69"/>
                    </a:lnTo>
                    <a:lnTo>
                      <a:pt x="32" y="74"/>
                    </a:lnTo>
                    <a:lnTo>
                      <a:pt x="46" y="75"/>
                    </a:lnTo>
                    <a:lnTo>
                      <a:pt x="66" y="79"/>
                    </a:lnTo>
                    <a:lnTo>
                      <a:pt x="85" y="69"/>
                    </a:lnTo>
                    <a:lnTo>
                      <a:pt x="106" y="75"/>
                    </a:lnTo>
                    <a:lnTo>
                      <a:pt x="106" y="67"/>
                    </a:lnTo>
                    <a:lnTo>
                      <a:pt x="116" y="59"/>
                    </a:lnTo>
                    <a:lnTo>
                      <a:pt x="118" y="51"/>
                    </a:lnTo>
                    <a:lnTo>
                      <a:pt x="103" y="51"/>
                    </a:lnTo>
                    <a:lnTo>
                      <a:pt x="102" y="45"/>
                    </a:lnTo>
                    <a:lnTo>
                      <a:pt x="97" y="25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59" y="8"/>
                    </a:lnTo>
                    <a:lnTo>
                      <a:pt x="53" y="5"/>
                    </a:lnTo>
                    <a:lnTo>
                      <a:pt x="32" y="5"/>
                    </a:lnTo>
                    <a:lnTo>
                      <a:pt x="23" y="8"/>
                    </a:lnTo>
                    <a:lnTo>
                      <a:pt x="10" y="33"/>
                    </a:lnTo>
                    <a:lnTo>
                      <a:pt x="0" y="36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0" name="Freeform 583"/>
              <p:cNvSpPr/>
              <p:nvPr/>
            </p:nvSpPr>
            <p:spPr>
              <a:xfrm>
                <a:off x="695" y="1342"/>
                <a:ext cx="145" cy="97"/>
              </a:xfrm>
              <a:custGeom>
                <a:avLst/>
                <a:gdLst>
                  <a:gd name="txL" fmla="*/ 0 w 118"/>
                  <a:gd name="txT" fmla="*/ 0 h 79"/>
                  <a:gd name="txR" fmla="*/ 118 w 118"/>
                  <a:gd name="txB" fmla="*/ 79 h 79"/>
                </a:gdLst>
                <a:ahLst/>
                <a:cxnLst>
                  <a:cxn ang="0">
                    <a:pos x="50" y="200"/>
                  </a:cxn>
                  <a:cxn ang="0">
                    <a:pos x="100" y="210"/>
                  </a:cxn>
                  <a:cxn ang="0">
                    <a:pos x="107" y="237"/>
                  </a:cxn>
                  <a:cxn ang="0">
                    <a:pos x="111" y="255"/>
                  </a:cxn>
                  <a:cxn ang="0">
                    <a:pos x="160" y="258"/>
                  </a:cxn>
                  <a:cxn ang="0">
                    <a:pos x="229" y="270"/>
                  </a:cxn>
                  <a:cxn ang="0">
                    <a:pos x="291" y="237"/>
                  </a:cxn>
                  <a:cxn ang="0">
                    <a:pos x="365" y="258"/>
                  </a:cxn>
                  <a:cxn ang="0">
                    <a:pos x="365" y="230"/>
                  </a:cxn>
                  <a:cxn ang="0">
                    <a:pos x="401" y="200"/>
                  </a:cxn>
                  <a:cxn ang="0">
                    <a:pos x="407" y="177"/>
                  </a:cxn>
                  <a:cxn ang="0">
                    <a:pos x="356" y="177"/>
                  </a:cxn>
                  <a:cxn ang="0">
                    <a:pos x="350" y="153"/>
                  </a:cxn>
                  <a:cxn ang="0">
                    <a:pos x="332" y="87"/>
                  </a:cxn>
                  <a:cxn ang="0">
                    <a:pos x="291" y="2"/>
                  </a:cxn>
                  <a:cxn ang="0">
                    <a:pos x="269" y="0"/>
                  </a:cxn>
                  <a:cxn ang="0">
                    <a:pos x="205" y="27"/>
                  </a:cxn>
                  <a:cxn ang="0">
                    <a:pos x="181" y="17"/>
                  </a:cxn>
                  <a:cxn ang="0">
                    <a:pos x="111" y="17"/>
                  </a:cxn>
                  <a:cxn ang="0">
                    <a:pos x="79" y="27"/>
                  </a:cxn>
                  <a:cxn ang="0">
                    <a:pos x="33" y="113"/>
                  </a:cxn>
                  <a:cxn ang="0">
                    <a:pos x="0" y="122"/>
                  </a:cxn>
                  <a:cxn ang="0">
                    <a:pos x="50" y="200"/>
                  </a:cxn>
                </a:cxnLst>
                <a:rect l="txL" t="txT" r="txR" b="txB"/>
                <a:pathLst>
                  <a:path w="118" h="79">
                    <a:moveTo>
                      <a:pt x="15" y="59"/>
                    </a:moveTo>
                    <a:lnTo>
                      <a:pt x="29" y="61"/>
                    </a:lnTo>
                    <a:lnTo>
                      <a:pt x="31" y="69"/>
                    </a:lnTo>
                    <a:lnTo>
                      <a:pt x="32" y="74"/>
                    </a:lnTo>
                    <a:lnTo>
                      <a:pt x="46" y="75"/>
                    </a:lnTo>
                    <a:lnTo>
                      <a:pt x="66" y="79"/>
                    </a:lnTo>
                    <a:lnTo>
                      <a:pt x="85" y="69"/>
                    </a:lnTo>
                    <a:lnTo>
                      <a:pt x="106" y="75"/>
                    </a:lnTo>
                    <a:lnTo>
                      <a:pt x="106" y="67"/>
                    </a:lnTo>
                    <a:lnTo>
                      <a:pt x="116" y="59"/>
                    </a:lnTo>
                    <a:lnTo>
                      <a:pt x="118" y="51"/>
                    </a:lnTo>
                    <a:lnTo>
                      <a:pt x="103" y="51"/>
                    </a:lnTo>
                    <a:lnTo>
                      <a:pt x="102" y="45"/>
                    </a:lnTo>
                    <a:lnTo>
                      <a:pt x="97" y="25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59" y="8"/>
                    </a:lnTo>
                    <a:lnTo>
                      <a:pt x="53" y="5"/>
                    </a:lnTo>
                    <a:lnTo>
                      <a:pt x="32" y="5"/>
                    </a:lnTo>
                    <a:lnTo>
                      <a:pt x="23" y="8"/>
                    </a:lnTo>
                    <a:lnTo>
                      <a:pt x="10" y="33"/>
                    </a:lnTo>
                    <a:lnTo>
                      <a:pt x="0" y="36"/>
                    </a:lnTo>
                    <a:lnTo>
                      <a:pt x="15" y="59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1" name="Freeform 584"/>
              <p:cNvSpPr/>
              <p:nvPr/>
            </p:nvSpPr>
            <p:spPr>
              <a:xfrm>
                <a:off x="780" y="1467"/>
                <a:ext cx="296" cy="109"/>
              </a:xfrm>
              <a:custGeom>
                <a:avLst/>
                <a:gdLst>
                  <a:gd name="txL" fmla="*/ 0 w 242"/>
                  <a:gd name="txT" fmla="*/ 0 h 89"/>
                  <a:gd name="txR" fmla="*/ 242 w 242"/>
                  <a:gd name="txB" fmla="*/ 89 h 89"/>
                </a:gdLst>
                <a:ahLst/>
                <a:cxnLst>
                  <a:cxn ang="0">
                    <a:pos x="796" y="108"/>
                  </a:cxn>
                  <a:cxn ang="0">
                    <a:pos x="763" y="87"/>
                  </a:cxn>
                  <a:cxn ang="0">
                    <a:pos x="739" y="24"/>
                  </a:cxn>
                  <a:cxn ang="0">
                    <a:pos x="664" y="16"/>
                  </a:cxn>
                  <a:cxn ang="0">
                    <a:pos x="599" y="49"/>
                  </a:cxn>
                  <a:cxn ang="0">
                    <a:pos x="478" y="49"/>
                  </a:cxn>
                  <a:cxn ang="0">
                    <a:pos x="390" y="1"/>
                  </a:cxn>
                  <a:cxn ang="0">
                    <a:pos x="311" y="1"/>
                  </a:cxn>
                  <a:cxn ang="0">
                    <a:pos x="221" y="49"/>
                  </a:cxn>
                  <a:cxn ang="0">
                    <a:pos x="169" y="49"/>
                  </a:cxn>
                  <a:cxn ang="0">
                    <a:pos x="114" y="40"/>
                  </a:cxn>
                  <a:cxn ang="0">
                    <a:pos x="93" y="1"/>
                  </a:cxn>
                  <a:cxn ang="0">
                    <a:pos x="89" y="1"/>
                  </a:cxn>
                  <a:cxn ang="0">
                    <a:pos x="53" y="0"/>
                  </a:cxn>
                  <a:cxn ang="0">
                    <a:pos x="16" y="11"/>
                  </a:cxn>
                  <a:cxn ang="0">
                    <a:pos x="27" y="27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27" y="73"/>
                  </a:cxn>
                  <a:cxn ang="0">
                    <a:pos x="2" y="100"/>
                  </a:cxn>
                  <a:cxn ang="0">
                    <a:pos x="62" y="49"/>
                  </a:cxn>
                  <a:cxn ang="0">
                    <a:pos x="121" y="49"/>
                  </a:cxn>
                  <a:cxn ang="0">
                    <a:pos x="148" y="66"/>
                  </a:cxn>
                  <a:cxn ang="0">
                    <a:pos x="125" y="73"/>
                  </a:cxn>
                  <a:cxn ang="0">
                    <a:pos x="139" y="89"/>
                  </a:cxn>
                  <a:cxn ang="0">
                    <a:pos x="29" y="89"/>
                  </a:cxn>
                  <a:cxn ang="0">
                    <a:pos x="16" y="107"/>
                  </a:cxn>
                  <a:cxn ang="0">
                    <a:pos x="2" y="133"/>
                  </a:cxn>
                  <a:cxn ang="0">
                    <a:pos x="40" y="122"/>
                  </a:cxn>
                  <a:cxn ang="0">
                    <a:pos x="43" y="180"/>
                  </a:cxn>
                  <a:cxn ang="0">
                    <a:pos x="16" y="178"/>
                  </a:cxn>
                  <a:cxn ang="0">
                    <a:pos x="16" y="182"/>
                  </a:cxn>
                  <a:cxn ang="0">
                    <a:pos x="53" y="200"/>
                  </a:cxn>
                  <a:cxn ang="0">
                    <a:pos x="49" y="220"/>
                  </a:cxn>
                  <a:cxn ang="0">
                    <a:pos x="65" y="229"/>
                  </a:cxn>
                  <a:cxn ang="0">
                    <a:pos x="53" y="251"/>
                  </a:cxn>
                  <a:cxn ang="0">
                    <a:pos x="98" y="251"/>
                  </a:cxn>
                  <a:cxn ang="0">
                    <a:pos x="88" y="260"/>
                  </a:cxn>
                  <a:cxn ang="0">
                    <a:pos x="163" y="287"/>
                  </a:cxn>
                  <a:cxn ang="0">
                    <a:pos x="194" y="280"/>
                  </a:cxn>
                  <a:cxn ang="0">
                    <a:pos x="197" y="256"/>
                  </a:cxn>
                  <a:cxn ang="0">
                    <a:pos x="229" y="260"/>
                  </a:cxn>
                  <a:cxn ang="0">
                    <a:pos x="290" y="300"/>
                  </a:cxn>
                  <a:cxn ang="0">
                    <a:pos x="329" y="287"/>
                  </a:cxn>
                  <a:cxn ang="0">
                    <a:pos x="363" y="256"/>
                  </a:cxn>
                  <a:cxn ang="0">
                    <a:pos x="409" y="272"/>
                  </a:cxn>
                  <a:cxn ang="0">
                    <a:pos x="432" y="254"/>
                  </a:cxn>
                  <a:cxn ang="0">
                    <a:pos x="432" y="300"/>
                  </a:cxn>
                  <a:cxn ang="0">
                    <a:pos x="460" y="287"/>
                  </a:cxn>
                  <a:cxn ang="0">
                    <a:pos x="460" y="256"/>
                  </a:cxn>
                  <a:cxn ang="0">
                    <a:pos x="531" y="254"/>
                  </a:cxn>
                  <a:cxn ang="0">
                    <a:pos x="569" y="260"/>
                  </a:cxn>
                  <a:cxn ang="0">
                    <a:pos x="641" y="242"/>
                  </a:cxn>
                  <a:cxn ang="0">
                    <a:pos x="713" y="238"/>
                  </a:cxn>
                  <a:cxn ang="0">
                    <a:pos x="723" y="222"/>
                  </a:cxn>
                  <a:cxn ang="0">
                    <a:pos x="811" y="229"/>
                  </a:cxn>
                  <a:cxn ang="0">
                    <a:pos x="780" y="131"/>
                  </a:cxn>
                  <a:cxn ang="0">
                    <a:pos x="796" y="107"/>
                  </a:cxn>
                  <a:cxn ang="0">
                    <a:pos x="796" y="108"/>
                  </a:cxn>
                </a:cxnLst>
                <a:rect l="txL" t="txT" r="txR" b="txB"/>
                <a:pathLst>
                  <a:path w="242" h="89">
                    <a:moveTo>
                      <a:pt x="238" y="32"/>
                    </a:moveTo>
                    <a:lnTo>
                      <a:pt x="228" y="25"/>
                    </a:lnTo>
                    <a:lnTo>
                      <a:pt x="221" y="7"/>
                    </a:lnTo>
                    <a:lnTo>
                      <a:pt x="199" y="5"/>
                    </a:lnTo>
                    <a:lnTo>
                      <a:pt x="179" y="15"/>
                    </a:lnTo>
                    <a:lnTo>
                      <a:pt x="143" y="15"/>
                    </a:lnTo>
                    <a:lnTo>
                      <a:pt x="116" y="1"/>
                    </a:lnTo>
                    <a:lnTo>
                      <a:pt x="93" y="1"/>
                    </a:lnTo>
                    <a:lnTo>
                      <a:pt x="66" y="15"/>
                    </a:lnTo>
                    <a:lnTo>
                      <a:pt x="50" y="15"/>
                    </a:lnTo>
                    <a:lnTo>
                      <a:pt x="34" y="12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8" y="8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8" y="22"/>
                    </a:lnTo>
                    <a:lnTo>
                      <a:pt x="2" y="30"/>
                    </a:lnTo>
                    <a:lnTo>
                      <a:pt x="19" y="15"/>
                    </a:lnTo>
                    <a:lnTo>
                      <a:pt x="36" y="15"/>
                    </a:lnTo>
                    <a:lnTo>
                      <a:pt x="44" y="20"/>
                    </a:lnTo>
                    <a:lnTo>
                      <a:pt x="38" y="22"/>
                    </a:lnTo>
                    <a:lnTo>
                      <a:pt x="42" y="27"/>
                    </a:lnTo>
                    <a:lnTo>
                      <a:pt x="9" y="27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12" y="37"/>
                    </a:lnTo>
                    <a:lnTo>
                      <a:pt x="13" y="53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16" y="60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16" y="74"/>
                    </a:lnTo>
                    <a:lnTo>
                      <a:pt x="29" y="74"/>
                    </a:lnTo>
                    <a:lnTo>
                      <a:pt x="26" y="77"/>
                    </a:lnTo>
                    <a:lnTo>
                      <a:pt x="49" y="85"/>
                    </a:lnTo>
                    <a:lnTo>
                      <a:pt x="58" y="83"/>
                    </a:lnTo>
                    <a:lnTo>
                      <a:pt x="59" y="76"/>
                    </a:lnTo>
                    <a:lnTo>
                      <a:pt x="68" y="77"/>
                    </a:lnTo>
                    <a:lnTo>
                      <a:pt x="87" y="89"/>
                    </a:lnTo>
                    <a:lnTo>
                      <a:pt x="98" y="85"/>
                    </a:lnTo>
                    <a:lnTo>
                      <a:pt x="109" y="76"/>
                    </a:lnTo>
                    <a:lnTo>
                      <a:pt x="122" y="81"/>
                    </a:lnTo>
                    <a:lnTo>
                      <a:pt x="129" y="75"/>
                    </a:lnTo>
                    <a:lnTo>
                      <a:pt x="129" y="89"/>
                    </a:lnTo>
                    <a:lnTo>
                      <a:pt x="137" y="85"/>
                    </a:lnTo>
                    <a:lnTo>
                      <a:pt x="137" y="76"/>
                    </a:lnTo>
                    <a:lnTo>
                      <a:pt x="159" y="75"/>
                    </a:lnTo>
                    <a:lnTo>
                      <a:pt x="170" y="77"/>
                    </a:lnTo>
                    <a:lnTo>
                      <a:pt x="191" y="72"/>
                    </a:lnTo>
                    <a:lnTo>
                      <a:pt x="213" y="70"/>
                    </a:lnTo>
                    <a:lnTo>
                      <a:pt x="216" y="66"/>
                    </a:lnTo>
                    <a:lnTo>
                      <a:pt x="242" y="68"/>
                    </a:lnTo>
                    <a:lnTo>
                      <a:pt x="233" y="38"/>
                    </a:lnTo>
                    <a:lnTo>
                      <a:pt x="238" y="31"/>
                    </a:lnTo>
                    <a:lnTo>
                      <a:pt x="238" y="32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2" name="Freeform 585"/>
              <p:cNvSpPr/>
              <p:nvPr/>
            </p:nvSpPr>
            <p:spPr>
              <a:xfrm>
                <a:off x="780" y="1467"/>
                <a:ext cx="296" cy="109"/>
              </a:xfrm>
              <a:custGeom>
                <a:avLst/>
                <a:gdLst>
                  <a:gd name="txL" fmla="*/ 0 w 242"/>
                  <a:gd name="txT" fmla="*/ 0 h 89"/>
                  <a:gd name="txR" fmla="*/ 242 w 242"/>
                  <a:gd name="txB" fmla="*/ 89 h 89"/>
                </a:gdLst>
                <a:ahLst/>
                <a:cxnLst>
                  <a:cxn ang="0">
                    <a:pos x="796" y="108"/>
                  </a:cxn>
                  <a:cxn ang="0">
                    <a:pos x="763" y="87"/>
                  </a:cxn>
                  <a:cxn ang="0">
                    <a:pos x="739" y="24"/>
                  </a:cxn>
                  <a:cxn ang="0">
                    <a:pos x="664" y="16"/>
                  </a:cxn>
                  <a:cxn ang="0">
                    <a:pos x="599" y="49"/>
                  </a:cxn>
                  <a:cxn ang="0">
                    <a:pos x="478" y="49"/>
                  </a:cxn>
                  <a:cxn ang="0">
                    <a:pos x="390" y="1"/>
                  </a:cxn>
                  <a:cxn ang="0">
                    <a:pos x="311" y="1"/>
                  </a:cxn>
                  <a:cxn ang="0">
                    <a:pos x="221" y="49"/>
                  </a:cxn>
                  <a:cxn ang="0">
                    <a:pos x="169" y="49"/>
                  </a:cxn>
                  <a:cxn ang="0">
                    <a:pos x="114" y="40"/>
                  </a:cxn>
                  <a:cxn ang="0">
                    <a:pos x="93" y="1"/>
                  </a:cxn>
                  <a:cxn ang="0">
                    <a:pos x="89" y="1"/>
                  </a:cxn>
                  <a:cxn ang="0">
                    <a:pos x="53" y="0"/>
                  </a:cxn>
                  <a:cxn ang="0">
                    <a:pos x="16" y="11"/>
                  </a:cxn>
                  <a:cxn ang="0">
                    <a:pos x="27" y="27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27" y="73"/>
                  </a:cxn>
                  <a:cxn ang="0">
                    <a:pos x="2" y="100"/>
                  </a:cxn>
                  <a:cxn ang="0">
                    <a:pos x="62" y="49"/>
                  </a:cxn>
                  <a:cxn ang="0">
                    <a:pos x="121" y="49"/>
                  </a:cxn>
                  <a:cxn ang="0">
                    <a:pos x="148" y="66"/>
                  </a:cxn>
                  <a:cxn ang="0">
                    <a:pos x="125" y="73"/>
                  </a:cxn>
                  <a:cxn ang="0">
                    <a:pos x="139" y="89"/>
                  </a:cxn>
                  <a:cxn ang="0">
                    <a:pos x="29" y="89"/>
                  </a:cxn>
                  <a:cxn ang="0">
                    <a:pos x="16" y="107"/>
                  </a:cxn>
                  <a:cxn ang="0">
                    <a:pos x="2" y="133"/>
                  </a:cxn>
                  <a:cxn ang="0">
                    <a:pos x="40" y="122"/>
                  </a:cxn>
                  <a:cxn ang="0">
                    <a:pos x="43" y="180"/>
                  </a:cxn>
                  <a:cxn ang="0">
                    <a:pos x="16" y="178"/>
                  </a:cxn>
                  <a:cxn ang="0">
                    <a:pos x="16" y="182"/>
                  </a:cxn>
                  <a:cxn ang="0">
                    <a:pos x="53" y="200"/>
                  </a:cxn>
                  <a:cxn ang="0">
                    <a:pos x="49" y="220"/>
                  </a:cxn>
                  <a:cxn ang="0">
                    <a:pos x="65" y="229"/>
                  </a:cxn>
                  <a:cxn ang="0">
                    <a:pos x="53" y="251"/>
                  </a:cxn>
                  <a:cxn ang="0">
                    <a:pos x="98" y="251"/>
                  </a:cxn>
                  <a:cxn ang="0">
                    <a:pos x="88" y="260"/>
                  </a:cxn>
                  <a:cxn ang="0">
                    <a:pos x="163" y="287"/>
                  </a:cxn>
                  <a:cxn ang="0">
                    <a:pos x="194" y="280"/>
                  </a:cxn>
                  <a:cxn ang="0">
                    <a:pos x="197" y="256"/>
                  </a:cxn>
                  <a:cxn ang="0">
                    <a:pos x="229" y="260"/>
                  </a:cxn>
                  <a:cxn ang="0">
                    <a:pos x="290" y="300"/>
                  </a:cxn>
                  <a:cxn ang="0">
                    <a:pos x="329" y="287"/>
                  </a:cxn>
                  <a:cxn ang="0">
                    <a:pos x="363" y="256"/>
                  </a:cxn>
                  <a:cxn ang="0">
                    <a:pos x="409" y="272"/>
                  </a:cxn>
                  <a:cxn ang="0">
                    <a:pos x="432" y="254"/>
                  </a:cxn>
                  <a:cxn ang="0">
                    <a:pos x="432" y="300"/>
                  </a:cxn>
                  <a:cxn ang="0">
                    <a:pos x="460" y="287"/>
                  </a:cxn>
                  <a:cxn ang="0">
                    <a:pos x="460" y="256"/>
                  </a:cxn>
                  <a:cxn ang="0">
                    <a:pos x="531" y="254"/>
                  </a:cxn>
                  <a:cxn ang="0">
                    <a:pos x="569" y="260"/>
                  </a:cxn>
                  <a:cxn ang="0">
                    <a:pos x="641" y="242"/>
                  </a:cxn>
                  <a:cxn ang="0">
                    <a:pos x="713" y="238"/>
                  </a:cxn>
                  <a:cxn ang="0">
                    <a:pos x="723" y="222"/>
                  </a:cxn>
                  <a:cxn ang="0">
                    <a:pos x="811" y="229"/>
                  </a:cxn>
                  <a:cxn ang="0">
                    <a:pos x="780" y="131"/>
                  </a:cxn>
                  <a:cxn ang="0">
                    <a:pos x="796" y="107"/>
                  </a:cxn>
                  <a:cxn ang="0">
                    <a:pos x="796" y="108"/>
                  </a:cxn>
                </a:cxnLst>
                <a:rect l="txL" t="txT" r="txR" b="txB"/>
                <a:pathLst>
                  <a:path w="242" h="89">
                    <a:moveTo>
                      <a:pt x="238" y="32"/>
                    </a:moveTo>
                    <a:lnTo>
                      <a:pt x="228" y="25"/>
                    </a:lnTo>
                    <a:lnTo>
                      <a:pt x="221" y="7"/>
                    </a:lnTo>
                    <a:lnTo>
                      <a:pt x="199" y="5"/>
                    </a:lnTo>
                    <a:lnTo>
                      <a:pt x="179" y="15"/>
                    </a:lnTo>
                    <a:lnTo>
                      <a:pt x="143" y="15"/>
                    </a:lnTo>
                    <a:lnTo>
                      <a:pt x="116" y="1"/>
                    </a:lnTo>
                    <a:lnTo>
                      <a:pt x="93" y="1"/>
                    </a:lnTo>
                    <a:lnTo>
                      <a:pt x="66" y="15"/>
                    </a:lnTo>
                    <a:lnTo>
                      <a:pt x="50" y="15"/>
                    </a:lnTo>
                    <a:lnTo>
                      <a:pt x="34" y="12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8" y="8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8" y="22"/>
                    </a:lnTo>
                    <a:lnTo>
                      <a:pt x="2" y="30"/>
                    </a:lnTo>
                    <a:lnTo>
                      <a:pt x="19" y="15"/>
                    </a:lnTo>
                    <a:lnTo>
                      <a:pt x="36" y="15"/>
                    </a:lnTo>
                    <a:lnTo>
                      <a:pt x="44" y="20"/>
                    </a:lnTo>
                    <a:lnTo>
                      <a:pt x="38" y="22"/>
                    </a:lnTo>
                    <a:lnTo>
                      <a:pt x="42" y="27"/>
                    </a:lnTo>
                    <a:lnTo>
                      <a:pt x="9" y="27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12" y="37"/>
                    </a:lnTo>
                    <a:lnTo>
                      <a:pt x="13" y="53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16" y="60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16" y="74"/>
                    </a:lnTo>
                    <a:lnTo>
                      <a:pt x="29" y="74"/>
                    </a:lnTo>
                    <a:lnTo>
                      <a:pt x="26" y="77"/>
                    </a:lnTo>
                    <a:lnTo>
                      <a:pt x="49" y="85"/>
                    </a:lnTo>
                    <a:lnTo>
                      <a:pt x="58" y="83"/>
                    </a:lnTo>
                    <a:lnTo>
                      <a:pt x="59" y="76"/>
                    </a:lnTo>
                    <a:lnTo>
                      <a:pt x="68" y="77"/>
                    </a:lnTo>
                    <a:lnTo>
                      <a:pt x="87" y="89"/>
                    </a:lnTo>
                    <a:lnTo>
                      <a:pt x="98" y="85"/>
                    </a:lnTo>
                    <a:lnTo>
                      <a:pt x="109" y="76"/>
                    </a:lnTo>
                    <a:lnTo>
                      <a:pt x="122" y="81"/>
                    </a:lnTo>
                    <a:lnTo>
                      <a:pt x="129" y="75"/>
                    </a:lnTo>
                    <a:lnTo>
                      <a:pt x="129" y="89"/>
                    </a:lnTo>
                    <a:lnTo>
                      <a:pt x="137" y="85"/>
                    </a:lnTo>
                    <a:lnTo>
                      <a:pt x="137" y="76"/>
                    </a:lnTo>
                    <a:lnTo>
                      <a:pt x="159" y="75"/>
                    </a:lnTo>
                    <a:lnTo>
                      <a:pt x="170" y="77"/>
                    </a:lnTo>
                    <a:lnTo>
                      <a:pt x="191" y="72"/>
                    </a:lnTo>
                    <a:lnTo>
                      <a:pt x="213" y="70"/>
                    </a:lnTo>
                    <a:lnTo>
                      <a:pt x="216" y="66"/>
                    </a:lnTo>
                    <a:lnTo>
                      <a:pt x="242" y="68"/>
                    </a:lnTo>
                    <a:lnTo>
                      <a:pt x="233" y="38"/>
                    </a:lnTo>
                    <a:lnTo>
                      <a:pt x="238" y="31"/>
                    </a:lnTo>
                    <a:lnTo>
                      <a:pt x="238" y="32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3" name="Freeform 586"/>
              <p:cNvSpPr/>
              <p:nvPr/>
            </p:nvSpPr>
            <p:spPr>
              <a:xfrm>
                <a:off x="691" y="1472"/>
                <a:ext cx="100" cy="78"/>
              </a:xfrm>
              <a:custGeom>
                <a:avLst/>
                <a:gdLst>
                  <a:gd name="txL" fmla="*/ 0 w 81"/>
                  <a:gd name="txT" fmla="*/ 0 h 64"/>
                  <a:gd name="txR" fmla="*/ 81 w 81"/>
                  <a:gd name="txB" fmla="*/ 64 h 64"/>
                </a:gdLst>
                <a:ahLst/>
                <a:cxnLst>
                  <a:cxn ang="0">
                    <a:pos x="47" y="48"/>
                  </a:cxn>
                  <a:cxn ang="0">
                    <a:pos x="122" y="16"/>
                  </a:cxn>
                  <a:cxn ang="0">
                    <a:pos x="195" y="13"/>
                  </a:cxn>
                  <a:cxn ang="0">
                    <a:pos x="241" y="24"/>
                  </a:cxn>
                  <a:cxn ang="0">
                    <a:pos x="272" y="0"/>
                  </a:cxn>
                  <a:cxn ang="0">
                    <a:pos x="286" y="16"/>
                  </a:cxn>
                  <a:cxn ang="0">
                    <a:pos x="258" y="59"/>
                  </a:cxn>
                  <a:cxn ang="0">
                    <a:pos x="254" y="48"/>
                  </a:cxn>
                  <a:cxn ang="0">
                    <a:pos x="181" y="43"/>
                  </a:cxn>
                  <a:cxn ang="0">
                    <a:pos x="149" y="59"/>
                  </a:cxn>
                  <a:cxn ang="0">
                    <a:pos x="149" y="82"/>
                  </a:cxn>
                  <a:cxn ang="0">
                    <a:pos x="136" y="82"/>
                  </a:cxn>
                  <a:cxn ang="0">
                    <a:pos x="112" y="60"/>
                  </a:cxn>
                  <a:cxn ang="0">
                    <a:pos x="110" y="88"/>
                  </a:cxn>
                  <a:cxn ang="0">
                    <a:pos x="147" y="140"/>
                  </a:cxn>
                  <a:cxn ang="0">
                    <a:pos x="198" y="184"/>
                  </a:cxn>
                  <a:cxn ang="0">
                    <a:pos x="170" y="176"/>
                  </a:cxn>
                  <a:cxn ang="0">
                    <a:pos x="170" y="210"/>
                  </a:cxn>
                  <a:cxn ang="0">
                    <a:pos x="112" y="171"/>
                  </a:cxn>
                  <a:cxn ang="0">
                    <a:pos x="47" y="171"/>
                  </a:cxn>
                  <a:cxn ang="0">
                    <a:pos x="0" y="106"/>
                  </a:cxn>
                  <a:cxn ang="0">
                    <a:pos x="47" y="61"/>
                  </a:cxn>
                  <a:cxn ang="0">
                    <a:pos x="47" y="48"/>
                  </a:cxn>
                </a:cxnLst>
                <a:rect l="txL" t="txT" r="txR" b="txB"/>
                <a:pathLst>
                  <a:path w="81" h="64">
                    <a:moveTo>
                      <a:pt x="13" y="14"/>
                    </a:moveTo>
                    <a:lnTo>
                      <a:pt x="35" y="5"/>
                    </a:lnTo>
                    <a:lnTo>
                      <a:pt x="55" y="4"/>
                    </a:lnTo>
                    <a:lnTo>
                      <a:pt x="68" y="7"/>
                    </a:lnTo>
                    <a:lnTo>
                      <a:pt x="77" y="0"/>
                    </a:lnTo>
                    <a:lnTo>
                      <a:pt x="81" y="5"/>
                    </a:lnTo>
                    <a:lnTo>
                      <a:pt x="73" y="17"/>
                    </a:lnTo>
                    <a:lnTo>
                      <a:pt x="71" y="14"/>
                    </a:lnTo>
                    <a:lnTo>
                      <a:pt x="51" y="13"/>
                    </a:lnTo>
                    <a:lnTo>
                      <a:pt x="42" y="17"/>
                    </a:lnTo>
                    <a:lnTo>
                      <a:pt x="42" y="25"/>
                    </a:lnTo>
                    <a:lnTo>
                      <a:pt x="38" y="25"/>
                    </a:lnTo>
                    <a:lnTo>
                      <a:pt x="32" y="18"/>
                    </a:lnTo>
                    <a:lnTo>
                      <a:pt x="31" y="26"/>
                    </a:lnTo>
                    <a:lnTo>
                      <a:pt x="41" y="43"/>
                    </a:lnTo>
                    <a:lnTo>
                      <a:pt x="56" y="57"/>
                    </a:lnTo>
                    <a:lnTo>
                      <a:pt x="49" y="54"/>
                    </a:lnTo>
                    <a:lnTo>
                      <a:pt x="49" y="64"/>
                    </a:lnTo>
                    <a:lnTo>
                      <a:pt x="32" y="52"/>
                    </a:lnTo>
                    <a:lnTo>
                      <a:pt x="13" y="52"/>
                    </a:lnTo>
                    <a:lnTo>
                      <a:pt x="0" y="32"/>
                    </a:lnTo>
                    <a:lnTo>
                      <a:pt x="13" y="19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4" name="Freeform 587"/>
              <p:cNvSpPr/>
              <p:nvPr/>
            </p:nvSpPr>
            <p:spPr>
              <a:xfrm>
                <a:off x="691" y="1472"/>
                <a:ext cx="100" cy="78"/>
              </a:xfrm>
              <a:custGeom>
                <a:avLst/>
                <a:gdLst>
                  <a:gd name="txL" fmla="*/ 0 w 81"/>
                  <a:gd name="txT" fmla="*/ 0 h 64"/>
                  <a:gd name="txR" fmla="*/ 81 w 81"/>
                  <a:gd name="txB" fmla="*/ 64 h 64"/>
                </a:gdLst>
                <a:ahLst/>
                <a:cxnLst>
                  <a:cxn ang="0">
                    <a:pos x="47" y="48"/>
                  </a:cxn>
                  <a:cxn ang="0">
                    <a:pos x="122" y="16"/>
                  </a:cxn>
                  <a:cxn ang="0">
                    <a:pos x="195" y="13"/>
                  </a:cxn>
                  <a:cxn ang="0">
                    <a:pos x="241" y="24"/>
                  </a:cxn>
                  <a:cxn ang="0">
                    <a:pos x="272" y="0"/>
                  </a:cxn>
                  <a:cxn ang="0">
                    <a:pos x="286" y="16"/>
                  </a:cxn>
                  <a:cxn ang="0">
                    <a:pos x="258" y="59"/>
                  </a:cxn>
                  <a:cxn ang="0">
                    <a:pos x="254" y="48"/>
                  </a:cxn>
                  <a:cxn ang="0">
                    <a:pos x="181" y="43"/>
                  </a:cxn>
                  <a:cxn ang="0">
                    <a:pos x="149" y="59"/>
                  </a:cxn>
                  <a:cxn ang="0">
                    <a:pos x="149" y="82"/>
                  </a:cxn>
                  <a:cxn ang="0">
                    <a:pos x="136" y="82"/>
                  </a:cxn>
                  <a:cxn ang="0">
                    <a:pos x="112" y="60"/>
                  </a:cxn>
                  <a:cxn ang="0">
                    <a:pos x="110" y="88"/>
                  </a:cxn>
                  <a:cxn ang="0">
                    <a:pos x="147" y="140"/>
                  </a:cxn>
                  <a:cxn ang="0">
                    <a:pos x="198" y="184"/>
                  </a:cxn>
                  <a:cxn ang="0">
                    <a:pos x="170" y="176"/>
                  </a:cxn>
                  <a:cxn ang="0">
                    <a:pos x="170" y="210"/>
                  </a:cxn>
                  <a:cxn ang="0">
                    <a:pos x="112" y="171"/>
                  </a:cxn>
                  <a:cxn ang="0">
                    <a:pos x="47" y="171"/>
                  </a:cxn>
                  <a:cxn ang="0">
                    <a:pos x="0" y="106"/>
                  </a:cxn>
                  <a:cxn ang="0">
                    <a:pos x="47" y="61"/>
                  </a:cxn>
                  <a:cxn ang="0">
                    <a:pos x="47" y="48"/>
                  </a:cxn>
                </a:cxnLst>
                <a:rect l="txL" t="txT" r="txR" b="txB"/>
                <a:pathLst>
                  <a:path w="81" h="64">
                    <a:moveTo>
                      <a:pt x="13" y="14"/>
                    </a:moveTo>
                    <a:lnTo>
                      <a:pt x="35" y="5"/>
                    </a:lnTo>
                    <a:lnTo>
                      <a:pt x="55" y="4"/>
                    </a:lnTo>
                    <a:lnTo>
                      <a:pt x="68" y="7"/>
                    </a:lnTo>
                    <a:lnTo>
                      <a:pt x="77" y="0"/>
                    </a:lnTo>
                    <a:lnTo>
                      <a:pt x="81" y="5"/>
                    </a:lnTo>
                    <a:lnTo>
                      <a:pt x="73" y="17"/>
                    </a:lnTo>
                    <a:lnTo>
                      <a:pt x="71" y="14"/>
                    </a:lnTo>
                    <a:lnTo>
                      <a:pt x="51" y="13"/>
                    </a:lnTo>
                    <a:lnTo>
                      <a:pt x="42" y="17"/>
                    </a:lnTo>
                    <a:lnTo>
                      <a:pt x="42" y="25"/>
                    </a:lnTo>
                    <a:lnTo>
                      <a:pt x="38" y="25"/>
                    </a:lnTo>
                    <a:lnTo>
                      <a:pt x="32" y="18"/>
                    </a:lnTo>
                    <a:lnTo>
                      <a:pt x="31" y="26"/>
                    </a:lnTo>
                    <a:lnTo>
                      <a:pt x="41" y="43"/>
                    </a:lnTo>
                    <a:lnTo>
                      <a:pt x="56" y="57"/>
                    </a:lnTo>
                    <a:lnTo>
                      <a:pt x="49" y="54"/>
                    </a:lnTo>
                    <a:lnTo>
                      <a:pt x="49" y="64"/>
                    </a:lnTo>
                    <a:lnTo>
                      <a:pt x="32" y="52"/>
                    </a:lnTo>
                    <a:lnTo>
                      <a:pt x="13" y="52"/>
                    </a:lnTo>
                    <a:lnTo>
                      <a:pt x="0" y="32"/>
                    </a:lnTo>
                    <a:lnTo>
                      <a:pt x="13" y="19"/>
                    </a:lnTo>
                    <a:lnTo>
                      <a:pt x="13" y="14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5" name="Freeform 588"/>
              <p:cNvSpPr/>
              <p:nvPr/>
            </p:nvSpPr>
            <p:spPr>
              <a:xfrm>
                <a:off x="0" y="853"/>
                <a:ext cx="167" cy="101"/>
              </a:xfrm>
              <a:custGeom>
                <a:avLst/>
                <a:gdLst>
                  <a:gd name="txL" fmla="*/ 0 w 137"/>
                  <a:gd name="txT" fmla="*/ 0 h 82"/>
                  <a:gd name="txR" fmla="*/ 137 w 137"/>
                  <a:gd name="txB" fmla="*/ 82 h 82"/>
                </a:gdLst>
                <a:ahLst/>
                <a:cxnLst>
                  <a:cxn ang="0">
                    <a:pos x="0" y="97"/>
                  </a:cxn>
                  <a:cxn ang="0">
                    <a:pos x="29" y="102"/>
                  </a:cxn>
                  <a:cxn ang="0">
                    <a:pos x="73" y="87"/>
                  </a:cxn>
                  <a:cxn ang="0">
                    <a:pos x="100" y="102"/>
                  </a:cxn>
                  <a:cxn ang="0">
                    <a:pos x="16" y="169"/>
                  </a:cxn>
                  <a:cxn ang="0">
                    <a:pos x="74" y="169"/>
                  </a:cxn>
                  <a:cxn ang="0">
                    <a:pos x="100" y="209"/>
                  </a:cxn>
                  <a:cxn ang="0">
                    <a:pos x="73" y="248"/>
                  </a:cxn>
                  <a:cxn ang="0">
                    <a:pos x="140" y="248"/>
                  </a:cxn>
                  <a:cxn ang="0">
                    <a:pos x="235" y="286"/>
                  </a:cxn>
                  <a:cxn ang="0">
                    <a:pos x="408" y="196"/>
                  </a:cxn>
                  <a:cxn ang="0">
                    <a:pos x="452" y="150"/>
                  </a:cxn>
                  <a:cxn ang="0">
                    <a:pos x="452" y="97"/>
                  </a:cxn>
                  <a:cxn ang="0">
                    <a:pos x="405" y="73"/>
                  </a:cxn>
                  <a:cxn ang="0">
                    <a:pos x="405" y="17"/>
                  </a:cxn>
                  <a:cxn ang="0">
                    <a:pos x="371" y="21"/>
                  </a:cxn>
                  <a:cxn ang="0">
                    <a:pos x="340" y="0"/>
                  </a:cxn>
                  <a:cxn ang="0">
                    <a:pos x="280" y="48"/>
                  </a:cxn>
                  <a:cxn ang="0">
                    <a:pos x="254" y="32"/>
                  </a:cxn>
                  <a:cxn ang="0">
                    <a:pos x="216" y="41"/>
                  </a:cxn>
                  <a:cxn ang="0">
                    <a:pos x="196" y="64"/>
                  </a:cxn>
                  <a:cxn ang="0">
                    <a:pos x="174" y="41"/>
                  </a:cxn>
                  <a:cxn ang="0">
                    <a:pos x="171" y="87"/>
                  </a:cxn>
                  <a:cxn ang="0">
                    <a:pos x="122" y="102"/>
                  </a:cxn>
                  <a:cxn ang="0">
                    <a:pos x="119" y="48"/>
                  </a:cxn>
                  <a:cxn ang="0">
                    <a:pos x="82" y="17"/>
                  </a:cxn>
                  <a:cxn ang="0">
                    <a:pos x="59" y="2"/>
                  </a:cxn>
                  <a:cxn ang="0">
                    <a:pos x="59" y="32"/>
                  </a:cxn>
                  <a:cxn ang="0">
                    <a:pos x="29" y="32"/>
                  </a:cxn>
                  <a:cxn ang="0">
                    <a:pos x="27" y="64"/>
                  </a:cxn>
                  <a:cxn ang="0">
                    <a:pos x="0" y="97"/>
                  </a:cxn>
                </a:cxnLst>
                <a:rect l="txL" t="txT" r="txR" b="txB"/>
                <a:pathLst>
                  <a:path w="137" h="82">
                    <a:moveTo>
                      <a:pt x="0" y="28"/>
                    </a:moveTo>
                    <a:lnTo>
                      <a:pt x="9" y="29"/>
                    </a:lnTo>
                    <a:lnTo>
                      <a:pt x="22" y="25"/>
                    </a:lnTo>
                    <a:lnTo>
                      <a:pt x="30" y="29"/>
                    </a:lnTo>
                    <a:lnTo>
                      <a:pt x="5" y="48"/>
                    </a:lnTo>
                    <a:lnTo>
                      <a:pt x="23" y="48"/>
                    </a:lnTo>
                    <a:lnTo>
                      <a:pt x="30" y="60"/>
                    </a:lnTo>
                    <a:lnTo>
                      <a:pt x="22" y="71"/>
                    </a:lnTo>
                    <a:lnTo>
                      <a:pt x="43" y="71"/>
                    </a:lnTo>
                    <a:lnTo>
                      <a:pt x="72" y="82"/>
                    </a:lnTo>
                    <a:lnTo>
                      <a:pt x="125" y="56"/>
                    </a:lnTo>
                    <a:lnTo>
                      <a:pt x="137" y="43"/>
                    </a:lnTo>
                    <a:lnTo>
                      <a:pt x="137" y="28"/>
                    </a:lnTo>
                    <a:lnTo>
                      <a:pt x="123" y="21"/>
                    </a:lnTo>
                    <a:lnTo>
                      <a:pt x="123" y="5"/>
                    </a:lnTo>
                    <a:lnTo>
                      <a:pt x="112" y="6"/>
                    </a:lnTo>
                    <a:lnTo>
                      <a:pt x="103" y="0"/>
                    </a:lnTo>
                    <a:lnTo>
                      <a:pt x="85" y="14"/>
                    </a:lnTo>
                    <a:lnTo>
                      <a:pt x="77" y="9"/>
                    </a:lnTo>
                    <a:lnTo>
                      <a:pt x="66" y="12"/>
                    </a:lnTo>
                    <a:lnTo>
                      <a:pt x="60" y="19"/>
                    </a:lnTo>
                    <a:lnTo>
                      <a:pt x="53" y="12"/>
                    </a:lnTo>
                    <a:lnTo>
                      <a:pt x="52" y="25"/>
                    </a:lnTo>
                    <a:lnTo>
                      <a:pt x="37" y="29"/>
                    </a:lnTo>
                    <a:lnTo>
                      <a:pt x="36" y="14"/>
                    </a:lnTo>
                    <a:lnTo>
                      <a:pt x="25" y="5"/>
                    </a:lnTo>
                    <a:lnTo>
                      <a:pt x="17" y="2"/>
                    </a:lnTo>
                    <a:lnTo>
                      <a:pt x="17" y="9"/>
                    </a:lnTo>
                    <a:lnTo>
                      <a:pt x="9" y="9"/>
                    </a:lnTo>
                    <a:lnTo>
                      <a:pt x="8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6" name="Freeform 589"/>
              <p:cNvSpPr/>
              <p:nvPr/>
            </p:nvSpPr>
            <p:spPr>
              <a:xfrm>
                <a:off x="0" y="853"/>
                <a:ext cx="167" cy="101"/>
              </a:xfrm>
              <a:custGeom>
                <a:avLst/>
                <a:gdLst>
                  <a:gd name="txL" fmla="*/ 0 w 137"/>
                  <a:gd name="txT" fmla="*/ 0 h 82"/>
                  <a:gd name="txR" fmla="*/ 137 w 137"/>
                  <a:gd name="txB" fmla="*/ 82 h 82"/>
                </a:gdLst>
                <a:ahLst/>
                <a:cxnLst>
                  <a:cxn ang="0">
                    <a:pos x="0" y="97"/>
                  </a:cxn>
                  <a:cxn ang="0">
                    <a:pos x="29" y="102"/>
                  </a:cxn>
                  <a:cxn ang="0">
                    <a:pos x="73" y="87"/>
                  </a:cxn>
                  <a:cxn ang="0">
                    <a:pos x="100" y="102"/>
                  </a:cxn>
                  <a:cxn ang="0">
                    <a:pos x="16" y="169"/>
                  </a:cxn>
                  <a:cxn ang="0">
                    <a:pos x="74" y="169"/>
                  </a:cxn>
                  <a:cxn ang="0">
                    <a:pos x="100" y="209"/>
                  </a:cxn>
                  <a:cxn ang="0">
                    <a:pos x="73" y="248"/>
                  </a:cxn>
                  <a:cxn ang="0">
                    <a:pos x="140" y="248"/>
                  </a:cxn>
                  <a:cxn ang="0">
                    <a:pos x="235" y="286"/>
                  </a:cxn>
                  <a:cxn ang="0">
                    <a:pos x="408" y="196"/>
                  </a:cxn>
                  <a:cxn ang="0">
                    <a:pos x="452" y="150"/>
                  </a:cxn>
                  <a:cxn ang="0">
                    <a:pos x="452" y="97"/>
                  </a:cxn>
                  <a:cxn ang="0">
                    <a:pos x="405" y="73"/>
                  </a:cxn>
                  <a:cxn ang="0">
                    <a:pos x="405" y="17"/>
                  </a:cxn>
                  <a:cxn ang="0">
                    <a:pos x="371" y="21"/>
                  </a:cxn>
                  <a:cxn ang="0">
                    <a:pos x="340" y="0"/>
                  </a:cxn>
                  <a:cxn ang="0">
                    <a:pos x="280" y="48"/>
                  </a:cxn>
                  <a:cxn ang="0">
                    <a:pos x="254" y="32"/>
                  </a:cxn>
                  <a:cxn ang="0">
                    <a:pos x="216" y="41"/>
                  </a:cxn>
                  <a:cxn ang="0">
                    <a:pos x="196" y="64"/>
                  </a:cxn>
                  <a:cxn ang="0">
                    <a:pos x="174" y="41"/>
                  </a:cxn>
                  <a:cxn ang="0">
                    <a:pos x="171" y="87"/>
                  </a:cxn>
                  <a:cxn ang="0">
                    <a:pos x="122" y="102"/>
                  </a:cxn>
                  <a:cxn ang="0">
                    <a:pos x="119" y="48"/>
                  </a:cxn>
                  <a:cxn ang="0">
                    <a:pos x="82" y="17"/>
                  </a:cxn>
                  <a:cxn ang="0">
                    <a:pos x="59" y="2"/>
                  </a:cxn>
                  <a:cxn ang="0">
                    <a:pos x="59" y="32"/>
                  </a:cxn>
                  <a:cxn ang="0">
                    <a:pos x="29" y="32"/>
                  </a:cxn>
                  <a:cxn ang="0">
                    <a:pos x="27" y="64"/>
                  </a:cxn>
                  <a:cxn ang="0">
                    <a:pos x="0" y="97"/>
                  </a:cxn>
                </a:cxnLst>
                <a:rect l="txL" t="txT" r="txR" b="txB"/>
                <a:pathLst>
                  <a:path w="137" h="82">
                    <a:moveTo>
                      <a:pt x="0" y="28"/>
                    </a:moveTo>
                    <a:lnTo>
                      <a:pt x="9" y="29"/>
                    </a:lnTo>
                    <a:lnTo>
                      <a:pt x="22" y="25"/>
                    </a:lnTo>
                    <a:lnTo>
                      <a:pt x="30" y="29"/>
                    </a:lnTo>
                    <a:lnTo>
                      <a:pt x="5" y="48"/>
                    </a:lnTo>
                    <a:lnTo>
                      <a:pt x="23" y="48"/>
                    </a:lnTo>
                    <a:lnTo>
                      <a:pt x="30" y="60"/>
                    </a:lnTo>
                    <a:lnTo>
                      <a:pt x="22" y="71"/>
                    </a:lnTo>
                    <a:lnTo>
                      <a:pt x="43" y="71"/>
                    </a:lnTo>
                    <a:lnTo>
                      <a:pt x="72" y="82"/>
                    </a:lnTo>
                    <a:lnTo>
                      <a:pt x="125" y="56"/>
                    </a:lnTo>
                    <a:lnTo>
                      <a:pt x="137" y="43"/>
                    </a:lnTo>
                    <a:lnTo>
                      <a:pt x="137" y="28"/>
                    </a:lnTo>
                    <a:lnTo>
                      <a:pt x="123" y="21"/>
                    </a:lnTo>
                    <a:lnTo>
                      <a:pt x="123" y="5"/>
                    </a:lnTo>
                    <a:lnTo>
                      <a:pt x="112" y="6"/>
                    </a:lnTo>
                    <a:lnTo>
                      <a:pt x="103" y="0"/>
                    </a:lnTo>
                    <a:lnTo>
                      <a:pt x="85" y="14"/>
                    </a:lnTo>
                    <a:lnTo>
                      <a:pt x="77" y="9"/>
                    </a:lnTo>
                    <a:lnTo>
                      <a:pt x="66" y="12"/>
                    </a:lnTo>
                    <a:lnTo>
                      <a:pt x="60" y="19"/>
                    </a:lnTo>
                    <a:lnTo>
                      <a:pt x="53" y="12"/>
                    </a:lnTo>
                    <a:lnTo>
                      <a:pt x="52" y="25"/>
                    </a:lnTo>
                    <a:lnTo>
                      <a:pt x="37" y="29"/>
                    </a:lnTo>
                    <a:lnTo>
                      <a:pt x="36" y="14"/>
                    </a:lnTo>
                    <a:lnTo>
                      <a:pt x="25" y="5"/>
                    </a:lnTo>
                    <a:lnTo>
                      <a:pt x="17" y="2"/>
                    </a:lnTo>
                    <a:lnTo>
                      <a:pt x="17" y="9"/>
                    </a:lnTo>
                    <a:lnTo>
                      <a:pt x="9" y="9"/>
                    </a:lnTo>
                    <a:lnTo>
                      <a:pt x="8" y="1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7" name="Freeform 590"/>
              <p:cNvSpPr/>
              <p:nvPr/>
            </p:nvSpPr>
            <p:spPr>
              <a:xfrm>
                <a:off x="88" y="465"/>
                <a:ext cx="23" cy="22"/>
              </a:xfrm>
              <a:custGeom>
                <a:avLst/>
                <a:gdLst>
                  <a:gd name="txL" fmla="*/ 0 w 19"/>
                  <a:gd name="txT" fmla="*/ 0 h 18"/>
                  <a:gd name="txR" fmla="*/ 19 w 19"/>
                  <a:gd name="txB" fmla="*/ 18 h 18"/>
                </a:gdLst>
                <a:ahLst/>
                <a:cxnLst>
                  <a:cxn ang="0">
                    <a:pos x="0" y="0"/>
                  </a:cxn>
                  <a:cxn ang="0">
                    <a:pos x="0" y="60"/>
                  </a:cxn>
                  <a:cxn ang="0">
                    <a:pos x="61" y="53"/>
                  </a:cxn>
                  <a:cxn ang="0">
                    <a:pos x="0" y="0"/>
                  </a:cxn>
                </a:cxnLst>
                <a:rect l="txL" t="txT" r="txR" b="txB"/>
                <a:pathLst>
                  <a:path w="19" h="18">
                    <a:moveTo>
                      <a:pt x="0" y="0"/>
                    </a:moveTo>
                    <a:lnTo>
                      <a:pt x="0" y="18"/>
                    </a:lnTo>
                    <a:lnTo>
                      <a:pt x="1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8" name="Freeform 591"/>
              <p:cNvSpPr/>
              <p:nvPr/>
            </p:nvSpPr>
            <p:spPr>
              <a:xfrm>
                <a:off x="88" y="465"/>
                <a:ext cx="23" cy="22"/>
              </a:xfrm>
              <a:custGeom>
                <a:avLst/>
                <a:gdLst>
                  <a:gd name="txL" fmla="*/ 0 w 19"/>
                  <a:gd name="txT" fmla="*/ 0 h 18"/>
                  <a:gd name="txR" fmla="*/ 19 w 19"/>
                  <a:gd name="txB" fmla="*/ 18 h 18"/>
                </a:gdLst>
                <a:ahLst/>
                <a:cxnLst>
                  <a:cxn ang="0">
                    <a:pos x="0" y="0"/>
                  </a:cxn>
                  <a:cxn ang="0">
                    <a:pos x="0" y="60"/>
                  </a:cxn>
                  <a:cxn ang="0">
                    <a:pos x="61" y="53"/>
                  </a:cxn>
                  <a:cxn ang="0">
                    <a:pos x="0" y="0"/>
                  </a:cxn>
                </a:cxnLst>
                <a:rect l="txL" t="txT" r="txR" b="txB"/>
                <a:pathLst>
                  <a:path w="19" h="18">
                    <a:moveTo>
                      <a:pt x="0" y="0"/>
                    </a:moveTo>
                    <a:lnTo>
                      <a:pt x="0" y="18"/>
                    </a:lnTo>
                    <a:lnTo>
                      <a:pt x="19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>
                  <a:alpha val="7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7999" name="Text Box 928"/>
          <p:cNvSpPr txBox="1"/>
          <p:nvPr/>
        </p:nvSpPr>
        <p:spPr>
          <a:xfrm>
            <a:off x="3748088" y="3398838"/>
            <a:ext cx="781050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文黑-85W" panose="00020600040101010101" charset="-122"/>
              </a:rPr>
              <a:t>日系</a:t>
            </a:r>
            <a:endParaRPr lang="zh-CN" altLang="en-US" sz="20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8000" name="Text Box 934"/>
          <p:cNvSpPr txBox="1"/>
          <p:nvPr/>
        </p:nvSpPr>
        <p:spPr>
          <a:xfrm>
            <a:off x="2155825" y="4313238"/>
            <a:ext cx="1382713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东南亚</a:t>
            </a:r>
            <a:endParaRPr lang="zh-CN" altLang="en-US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8001" name="Text Box 935"/>
          <p:cNvSpPr txBox="1"/>
          <p:nvPr/>
        </p:nvSpPr>
        <p:spPr>
          <a:xfrm>
            <a:off x="884238" y="5100638"/>
            <a:ext cx="781050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非洲</a:t>
            </a:r>
            <a:endParaRPr lang="zh-CN" altLang="en-US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8002" name="Text Box 936"/>
          <p:cNvSpPr txBox="1"/>
          <p:nvPr/>
        </p:nvSpPr>
        <p:spPr>
          <a:xfrm>
            <a:off x="185738" y="2955925"/>
            <a:ext cx="1033462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文黑-85W" panose="00020600040101010101" charset="-122"/>
              </a:rPr>
              <a:t>德系</a:t>
            </a:r>
            <a:endParaRPr lang="zh-CN" altLang="en-US" sz="20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8003" name="Text Box 937"/>
          <p:cNvSpPr txBox="1"/>
          <p:nvPr/>
        </p:nvSpPr>
        <p:spPr>
          <a:xfrm>
            <a:off x="6958013" y="3135313"/>
            <a:ext cx="1120775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美系</a:t>
            </a:r>
            <a:endParaRPr lang="zh-CN" altLang="en-US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8004" name="Text Box 938"/>
          <p:cNvSpPr txBox="1"/>
          <p:nvPr/>
        </p:nvSpPr>
        <p:spPr>
          <a:xfrm>
            <a:off x="8031163" y="4805363"/>
            <a:ext cx="781050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巴西</a:t>
            </a:r>
            <a:endParaRPr lang="zh-CN" altLang="en-US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8005" name="Line 940"/>
          <p:cNvSpPr/>
          <p:nvPr/>
        </p:nvSpPr>
        <p:spPr>
          <a:xfrm>
            <a:off x="4518025" y="3635375"/>
            <a:ext cx="439738" cy="388938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8006" name="Line 941"/>
          <p:cNvSpPr/>
          <p:nvPr/>
        </p:nvSpPr>
        <p:spPr>
          <a:xfrm>
            <a:off x="1216025" y="3144838"/>
            <a:ext cx="3741738" cy="1096962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8007" name="Line 942"/>
          <p:cNvSpPr/>
          <p:nvPr/>
        </p:nvSpPr>
        <p:spPr>
          <a:xfrm>
            <a:off x="3575050" y="4511675"/>
            <a:ext cx="1398588" cy="127000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008" name="Line 943"/>
          <p:cNvSpPr/>
          <p:nvPr/>
        </p:nvSpPr>
        <p:spPr>
          <a:xfrm flipV="1">
            <a:off x="1660525" y="4829175"/>
            <a:ext cx="3313113" cy="496888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009" name="Line 944"/>
          <p:cNvSpPr/>
          <p:nvPr/>
        </p:nvSpPr>
        <p:spPr>
          <a:xfrm flipV="1">
            <a:off x="6454775" y="3359150"/>
            <a:ext cx="509588" cy="658813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8010" name="Line 945"/>
          <p:cNvSpPr/>
          <p:nvPr/>
        </p:nvSpPr>
        <p:spPr>
          <a:xfrm>
            <a:off x="6391275" y="4697413"/>
            <a:ext cx="1600200" cy="277812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011" name="Text Box 947"/>
          <p:cNvSpPr txBox="1"/>
          <p:nvPr/>
        </p:nvSpPr>
        <p:spPr>
          <a:xfrm>
            <a:off x="6940550" y="3992563"/>
            <a:ext cx="1120775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文黑-85W" panose="00020600040101010101" charset="-122"/>
              </a:rPr>
              <a:t>墨西哥</a:t>
            </a:r>
            <a:endParaRPr lang="zh-CN" altLang="en-US" sz="20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8012" name="Line 948"/>
          <p:cNvSpPr/>
          <p:nvPr/>
        </p:nvSpPr>
        <p:spPr>
          <a:xfrm flipV="1">
            <a:off x="6410325" y="4197350"/>
            <a:ext cx="533400" cy="182563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013" name="Rectangle 949"/>
          <p:cNvSpPr/>
          <p:nvPr/>
        </p:nvSpPr>
        <p:spPr>
          <a:xfrm>
            <a:off x="84138" y="84138"/>
            <a:ext cx="46602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品质技术文件的共享利用</a:t>
            </a:r>
            <a:endParaRPr lang="zh-CN" altLang="en-US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18014" name="Text Box 953"/>
          <p:cNvSpPr txBox="1"/>
          <p:nvPr/>
        </p:nvSpPr>
        <p:spPr>
          <a:xfrm>
            <a:off x="1912938" y="3825875"/>
            <a:ext cx="1382712" cy="398780"/>
          </a:xfrm>
          <a:prstGeom prst="rect">
            <a:avLst/>
          </a:prstGeom>
          <a:solidFill>
            <a:srgbClr val="13006A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汉仪文黑-85W" panose="00020600040101010101" charset="-122"/>
              </a:rPr>
              <a:t>中国</a:t>
            </a:r>
            <a:endParaRPr lang="zh-CN" altLang="en-US" sz="20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18015" name="Line 954"/>
          <p:cNvSpPr/>
          <p:nvPr/>
        </p:nvSpPr>
        <p:spPr>
          <a:xfrm>
            <a:off x="3314700" y="4024313"/>
            <a:ext cx="1658938" cy="431800"/>
          </a:xfrm>
          <a:prstGeom prst="line">
            <a:avLst/>
          </a:prstGeom>
          <a:ln w="38100" cap="flat" cmpd="sng">
            <a:solidFill>
              <a:srgbClr val="13006A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016" name="AutoShape 11"/>
          <p:cNvSpPr/>
          <p:nvPr/>
        </p:nvSpPr>
        <p:spPr>
          <a:xfrm>
            <a:off x="4940300" y="3740150"/>
            <a:ext cx="1504950" cy="1287463"/>
          </a:xfrm>
          <a:prstGeom prst="can">
            <a:avLst>
              <a:gd name="adj" fmla="val 15102"/>
            </a:avLst>
          </a:prstGeom>
          <a:gradFill rotWithShape="1">
            <a:gsLst>
              <a:gs pos="0">
                <a:srgbClr val="E9E9E9"/>
              </a:gs>
              <a:gs pos="50000">
                <a:srgbClr val="5F5F5F"/>
              </a:gs>
              <a:gs pos="100000">
                <a:srgbClr val="E9E9E9"/>
              </a:gs>
            </a:gsLst>
            <a:lin ang="0" scaled="1"/>
            <a:tileRect/>
          </a:gradFill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tIns="0" bIns="0" anchor="ctr" anchorCtr="0"/>
          <a:p>
            <a:pPr algn="ctr"/>
            <a:r>
              <a:rPr lang="en-US" altLang="zh-CN" sz="2000" dirty="0">
                <a:ea typeface="汉仪旗黑-55简" panose="00020600040101010101" charset="-128"/>
              </a:rPr>
              <a:t>LLR / GD</a:t>
            </a:r>
            <a:endParaRPr lang="en-US" altLang="zh-CN" sz="2000" dirty="0">
              <a:ea typeface="汉仪旗黑-55简" panose="00020600040101010101" charset="-128"/>
            </a:endParaRPr>
          </a:p>
          <a:p>
            <a:pPr algn="ctr"/>
            <a:r>
              <a:rPr lang="zh-CN" altLang="en-US" sz="2000" dirty="0">
                <a:ea typeface="汉仪旗黑-55简" panose="00020600040101010101" charset="-128"/>
              </a:rPr>
              <a:t>再发防止</a:t>
            </a:r>
            <a:endParaRPr lang="en-US" altLang="zh-CN" sz="2000" dirty="0">
              <a:ea typeface="汉仪旗黑-55简" panose="00020600040101010101" charset="-128"/>
            </a:endParaRPr>
          </a:p>
          <a:p>
            <a:pPr algn="ctr"/>
            <a:r>
              <a:rPr lang="zh-CN" altLang="en-US" sz="2000" dirty="0">
                <a:ea typeface="汉仪旗黑-55简" panose="00020600040101010101" charset="-128"/>
              </a:rPr>
              <a:t>数据库</a:t>
            </a:r>
            <a:endParaRPr lang="en-GB" altLang="en-US" sz="2000" dirty="0"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"/>
          <p:cNvSpPr/>
          <p:nvPr/>
        </p:nvSpPr>
        <p:spPr>
          <a:xfrm>
            <a:off x="1620838" y="1387475"/>
            <a:ext cx="5864225" cy="803275"/>
          </a:xfrm>
          <a:prstGeom prst="rect">
            <a:avLst/>
          </a:prstGeom>
          <a:solidFill>
            <a:srgbClr val="C71444"/>
          </a:solidFill>
          <a:ln w="9525">
            <a:noFill/>
          </a:ln>
          <a:effectLst>
            <a:outerShdw dist="71842" dir="2699999" algn="ctr" rotWithShape="0">
              <a:srgbClr val="808080">
                <a:alpha val="50000"/>
              </a:srgbClr>
            </a:outerShdw>
          </a:effectLst>
        </p:spPr>
        <p:txBody>
          <a:bodyPr lIns="162000" tIns="154800" rIns="162000" bIns="154800" anchor="ctr" anchorCtr="0">
            <a:spAutoFit/>
          </a:bodyPr>
          <a:p>
            <a:pPr algn="ctr" fontAlgn="base">
              <a:lnSpc>
                <a:spcPct val="11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</a:pPr>
            <a:r>
              <a:rPr lang="zh-CN" altLang="en-US" dirty="0">
                <a:solidFill>
                  <a:schemeClr val="bg1"/>
                </a:solidFill>
                <a:ea typeface="汉仪旗黑-55简" panose="00020600040101010101" charset="-128"/>
              </a:rPr>
              <a:t>新车开发</a:t>
            </a:r>
            <a:endParaRPr lang="zh-CN" altLang="en-US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8435" name="Rectangle 8"/>
          <p:cNvSpPr/>
          <p:nvPr/>
        </p:nvSpPr>
        <p:spPr>
          <a:xfrm>
            <a:off x="84138" y="84138"/>
            <a:ext cx="6532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再发防止怎样使用</a:t>
            </a: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GDS and LLR ? 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1647825" y="2596357"/>
            <a:ext cx="5854700" cy="803275"/>
          </a:xfrm>
          <a:prstGeom prst="rect">
            <a:avLst/>
          </a:prstGeom>
          <a:solidFill>
            <a:srgbClr val="C71444"/>
          </a:solidFill>
          <a:ln w="9525">
            <a:noFill/>
          </a:ln>
          <a:effectLst>
            <a:outerShdw dist="71842" dir="2699999" algn="ctr" rotWithShape="0">
              <a:srgbClr val="808080">
                <a:alpha val="50000"/>
              </a:srgbClr>
            </a:outerShdw>
          </a:effectLst>
        </p:spPr>
        <p:txBody>
          <a:bodyPr lIns="162000" tIns="154800" rIns="162000" bIns="154800" anchor="ctr" anchorCtr="0">
            <a:spAutoFit/>
          </a:bodyPr>
          <a:p>
            <a:pPr algn="ctr" fontAlgn="base">
              <a:lnSpc>
                <a:spcPct val="11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dirty="0">
                <a:solidFill>
                  <a:schemeClr val="bg1"/>
                </a:solidFill>
                <a:ea typeface="汉仪旗黑-55简" panose="00020600040101010101" charset="-128"/>
              </a:rPr>
              <a:t>SOP</a:t>
            </a:r>
            <a:r>
              <a:rPr lang="zh-CN" altLang="en-US" dirty="0">
                <a:solidFill>
                  <a:schemeClr val="bg1"/>
                </a:solidFill>
                <a:ea typeface="汉仪旗黑-55简" panose="00020600040101010101" charset="-128"/>
              </a:rPr>
              <a:t>后的设计变更</a:t>
            </a:r>
            <a:endParaRPr lang="en-US" altLang="zh-CN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pic>
        <p:nvPicPr>
          <p:cNvPr id="18437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113" y="3932238"/>
            <a:ext cx="3259137" cy="244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4"/>
          <p:cNvSpPr/>
          <p:nvPr/>
        </p:nvSpPr>
        <p:spPr>
          <a:xfrm>
            <a:off x="330200" y="1358900"/>
            <a:ext cx="8496300" cy="5145088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tIns="46800"/>
          <a:p>
            <a:pPr algn="ctr" fontAlgn="base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9459" name="AutoShape 13"/>
          <p:cNvSpPr/>
          <p:nvPr/>
        </p:nvSpPr>
        <p:spPr>
          <a:xfrm>
            <a:off x="506413" y="3949700"/>
            <a:ext cx="5713412" cy="2151063"/>
          </a:xfrm>
          <a:prstGeom prst="roundRect">
            <a:avLst>
              <a:gd name="adj" fmla="val 6347"/>
            </a:avLst>
          </a:prstGeom>
          <a:solidFill>
            <a:srgbClr val="13006A"/>
          </a:solidFill>
          <a:ln w="158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26"/>
          <p:cNvSpPr txBox="1"/>
          <p:nvPr/>
        </p:nvSpPr>
        <p:spPr>
          <a:xfrm>
            <a:off x="652463" y="5543550"/>
            <a:ext cx="5418137" cy="367030"/>
          </a:xfrm>
          <a:prstGeom prst="rect">
            <a:avLst/>
          </a:prstGeom>
          <a:solidFill>
            <a:srgbClr val="C71444"/>
          </a:solidFill>
          <a:ln w="9525">
            <a:noFill/>
          </a:ln>
        </p:spPr>
        <p:txBody>
          <a:bodyPr lIns="91428" tIns="45714" rIns="91428" bIns="45714">
            <a:spAutoFit/>
          </a:bodyPr>
          <a:p>
            <a:pPr algn="ctr" defTabSz="913130" fontAlgn="base"/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东风日产再发防止应用的开展内容</a:t>
            </a:r>
            <a:endParaRPr lang="zh-CN" altLang="en-US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9461" name="AutoShape 33"/>
          <p:cNvSpPr/>
          <p:nvPr/>
        </p:nvSpPr>
        <p:spPr>
          <a:xfrm>
            <a:off x="6343650" y="3959225"/>
            <a:ext cx="2470150" cy="2141538"/>
          </a:xfrm>
          <a:prstGeom prst="homePlate">
            <a:avLst>
              <a:gd name="adj" fmla="val 14231"/>
            </a:avLst>
          </a:prstGeom>
          <a:solidFill>
            <a:srgbClr val="969696"/>
          </a:solidFill>
          <a:ln w="9525">
            <a:noFill/>
          </a:ln>
        </p:spPr>
        <p:txBody>
          <a:bodyPr wrap="none" lIns="0" rIns="0" anchor="ctr" anchorCtr="0"/>
          <a:p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设计变更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 </a:t>
            </a:r>
            <a:r>
              <a:rPr lang="ja-JP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・ </a:t>
            </a:r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国产化</a:t>
            </a:r>
            <a:endParaRPr lang="en-US" altLang="zh-CN" sz="16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汉仪旗黑-55简" panose="00020600040101010101" charset="-128"/>
              </a:rPr>
              <a:t> </a:t>
            </a:r>
            <a:r>
              <a:rPr lang="ja-JP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・ </a:t>
            </a:r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品质改善</a:t>
            </a:r>
            <a:endParaRPr lang="en-US" altLang="zh-CN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9462" name="AutoShape 35"/>
          <p:cNvSpPr/>
          <p:nvPr/>
        </p:nvSpPr>
        <p:spPr>
          <a:xfrm>
            <a:off x="6396038" y="1652112"/>
            <a:ext cx="2471737" cy="380364"/>
          </a:xfrm>
          <a:prstGeom prst="homePlate">
            <a:avLst>
              <a:gd name="adj" fmla="val 24376"/>
            </a:avLst>
          </a:prstGeom>
          <a:solidFill>
            <a:srgbClr val="969696"/>
          </a:solidFill>
          <a:ln w="9525">
            <a:noFill/>
          </a:ln>
        </p:spPr>
        <p:txBody>
          <a:bodyPr lIns="126000" tIns="82800" rIns="126000" bIns="82800" anchor="ctr" anchorCtr="0"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ea typeface="汉仪文黑-85W" panose="00020600040101010101" charset="-122"/>
              </a:rPr>
              <a:t>SOP</a:t>
            </a:r>
            <a:r>
              <a:rPr lang="zh-CN" altLang="en-US" sz="1400" dirty="0">
                <a:solidFill>
                  <a:schemeClr val="bg1"/>
                </a:solidFill>
                <a:ea typeface="汉仪文黑-85W" panose="00020600040101010101" charset="-122"/>
              </a:rPr>
              <a:t>量产期间</a:t>
            </a:r>
            <a:endParaRPr lang="en-US" altLang="zh-CN" sz="14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grpSp>
        <p:nvGrpSpPr>
          <p:cNvPr id="19463" name="组合 19462"/>
          <p:cNvGrpSpPr/>
          <p:nvPr/>
        </p:nvGrpSpPr>
        <p:grpSpPr>
          <a:xfrm>
            <a:off x="466725" y="1636713"/>
            <a:ext cx="1408113" cy="3556000"/>
            <a:chOff x="0" y="-1"/>
            <a:chExt cx="887" cy="2240"/>
          </a:xfrm>
        </p:grpSpPr>
        <p:sp>
          <p:nvSpPr>
            <p:cNvPr id="19464" name="Rectangle 5"/>
            <p:cNvSpPr/>
            <p:nvPr/>
          </p:nvSpPr>
          <p:spPr>
            <a:xfrm>
              <a:off x="246" y="-1"/>
              <a:ext cx="395" cy="240"/>
            </a:xfrm>
            <a:prstGeom prst="rect">
              <a:avLst/>
            </a:prstGeom>
            <a:solidFill>
              <a:srgbClr val="13006A"/>
            </a:solidFill>
            <a:ln w="9525">
              <a:noFill/>
            </a:ln>
          </p:spPr>
          <p:txBody>
            <a:bodyPr wrap="none" lIns="126000" tIns="82800" rIns="126000" bIns="82800" anchor="ctr" anchorCtr="0">
              <a:spAutoFit/>
            </a:bodyPr>
            <a:p>
              <a:pPr algn="ctr" fontAlgn="base"/>
              <a:r>
                <a:rPr lang="en-US" altLang="zh-CN" sz="1400" dirty="0">
                  <a:solidFill>
                    <a:schemeClr val="bg1"/>
                  </a:solidFill>
                  <a:ea typeface="汉仪文黑-85W" panose="00020600040101010101" charset="-122"/>
                </a:rPr>
                <a:t>DCS</a:t>
              </a:r>
              <a:endParaRPr lang="en-US" altLang="zh-CN" sz="1400" dirty="0">
                <a:solidFill>
                  <a:schemeClr val="bg1"/>
                </a:solidFill>
                <a:ea typeface="汉仪文黑-85W" panose="00020600040101010101" charset="-122"/>
              </a:endParaRPr>
            </a:p>
          </p:txBody>
        </p:sp>
        <p:sp>
          <p:nvSpPr>
            <p:cNvPr id="19465" name="Rectangle 9"/>
            <p:cNvSpPr/>
            <p:nvPr/>
          </p:nvSpPr>
          <p:spPr>
            <a:xfrm>
              <a:off x="348" y="390"/>
              <a:ext cx="19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rIns="0" anchor="ctr" anchorCtr="0"/>
            <a:p>
              <a:pPr algn="ctr" fontAlgn="base"/>
              <a:r>
                <a:rPr lang="en-US" altLang="zh-CN" sz="1800" dirty="0">
                  <a:solidFill>
                    <a:srgbClr val="C71444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66" name="Line 14"/>
            <p:cNvSpPr/>
            <p:nvPr/>
          </p:nvSpPr>
          <p:spPr>
            <a:xfrm>
              <a:off x="444" y="492"/>
              <a:ext cx="0" cy="1163"/>
            </a:xfrm>
            <a:prstGeom prst="line">
              <a:avLst/>
            </a:prstGeom>
            <a:ln w="15875" cap="flat" cmpd="sng">
              <a:solidFill>
                <a:srgbClr val="C71444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67" name="Rectangle 17"/>
            <p:cNvSpPr/>
            <p:nvPr/>
          </p:nvSpPr>
          <p:spPr>
            <a:xfrm>
              <a:off x="149" y="1910"/>
              <a:ext cx="67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设计构想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对策的采用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68" name="Text Box 27"/>
            <p:cNvSpPr txBox="1"/>
            <p:nvPr/>
          </p:nvSpPr>
          <p:spPr>
            <a:xfrm>
              <a:off x="305" y="1551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#1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69" name="Rectangle 11"/>
            <p:cNvSpPr/>
            <p:nvPr/>
          </p:nvSpPr>
          <p:spPr>
            <a:xfrm>
              <a:off x="0" y="626"/>
              <a:ext cx="887" cy="301"/>
            </a:xfrm>
            <a:prstGeom prst="rect">
              <a:avLst/>
            </a:prstGeom>
            <a:solidFill>
              <a:srgbClr val="DDDDDD"/>
            </a:solidFill>
            <a:ln w="9525">
              <a:noFill/>
            </a:ln>
          </p:spPr>
          <p:txBody>
            <a:bodyPr lIns="0" rIns="0" anchor="ctr" anchorCtr="0">
              <a:spAutoFit/>
            </a:bodyPr>
            <a:p>
              <a:pPr algn="ctr" fontAlgn="base">
                <a:lnSpc>
                  <a:spcPct val="90000"/>
                </a:lnSpc>
              </a:pPr>
              <a:r>
                <a:rPr lang="zh-CN" altLang="en-US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数据设计前造物听证会</a:t>
              </a:r>
              <a:endParaRPr lang="zh-CN" altLang="en-US" sz="14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</p:grpSp>
      <p:grpSp>
        <p:nvGrpSpPr>
          <p:cNvPr id="19470" name="组合 19469"/>
          <p:cNvGrpSpPr/>
          <p:nvPr/>
        </p:nvGrpSpPr>
        <p:grpSpPr>
          <a:xfrm>
            <a:off x="4772025" y="1636713"/>
            <a:ext cx="1254125" cy="3556000"/>
            <a:chOff x="3" y="-1"/>
            <a:chExt cx="790" cy="2240"/>
          </a:xfrm>
        </p:grpSpPr>
        <p:sp>
          <p:nvSpPr>
            <p:cNvPr id="19471" name="Line 16"/>
            <p:cNvSpPr/>
            <p:nvPr/>
          </p:nvSpPr>
          <p:spPr>
            <a:xfrm flipH="1">
              <a:off x="351" y="477"/>
              <a:ext cx="3" cy="1179"/>
            </a:xfrm>
            <a:prstGeom prst="line">
              <a:avLst/>
            </a:prstGeom>
            <a:ln w="15875" cap="flat" cmpd="sng">
              <a:solidFill>
                <a:srgbClr val="C71444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72" name="Rectangle 19"/>
            <p:cNvSpPr/>
            <p:nvPr/>
          </p:nvSpPr>
          <p:spPr>
            <a:xfrm>
              <a:off x="202" y="-1"/>
              <a:ext cx="302" cy="240"/>
            </a:xfrm>
            <a:prstGeom prst="rect">
              <a:avLst/>
            </a:prstGeom>
            <a:solidFill>
              <a:srgbClr val="13006A"/>
            </a:solidFill>
            <a:ln w="9525">
              <a:noFill/>
            </a:ln>
          </p:spPr>
          <p:txBody>
            <a:bodyPr wrap="none" lIns="126000" tIns="82800" rIns="126000" bIns="82800" anchor="ctr" anchorCtr="0">
              <a:spAutoFit/>
            </a:bodyPr>
            <a:p>
              <a:pPr algn="ctr" fontAlgn="base"/>
              <a:r>
                <a:rPr lang="en-US" altLang="zh-CN" sz="1400" dirty="0">
                  <a:solidFill>
                    <a:schemeClr val="bg1"/>
                  </a:solidFill>
                  <a:ea typeface="汉仪文黑-85W" panose="00020600040101010101" charset="-122"/>
                </a:rPr>
                <a:t>PT</a:t>
              </a:r>
              <a:endParaRPr lang="en-US" altLang="zh-CN" sz="1400" dirty="0">
                <a:solidFill>
                  <a:schemeClr val="bg1"/>
                </a:solidFill>
                <a:ea typeface="汉仪文黑-85W" panose="00020600040101010101" charset="-122"/>
              </a:endParaRPr>
            </a:p>
          </p:txBody>
        </p:sp>
        <p:sp>
          <p:nvSpPr>
            <p:cNvPr id="19473" name="Rectangle 21"/>
            <p:cNvSpPr/>
            <p:nvPr/>
          </p:nvSpPr>
          <p:spPr>
            <a:xfrm>
              <a:off x="280" y="390"/>
              <a:ext cx="144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rIns="0" anchor="ctr" anchorCtr="0"/>
            <a:p>
              <a:pPr algn="ctr" fontAlgn="base"/>
              <a:r>
                <a:rPr lang="en-US" altLang="zh-CN" sz="1800" dirty="0">
                  <a:solidFill>
                    <a:srgbClr val="C71444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74" name="Rectangle 25"/>
            <p:cNvSpPr/>
            <p:nvPr/>
          </p:nvSpPr>
          <p:spPr>
            <a:xfrm>
              <a:off x="3" y="1910"/>
              <a:ext cx="7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en-US" altLang="zh-CN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PT-lot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实物效果确认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75" name="Text Box 29"/>
            <p:cNvSpPr txBox="1"/>
            <p:nvPr/>
          </p:nvSpPr>
          <p:spPr>
            <a:xfrm>
              <a:off x="214" y="1551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#4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76" name="Rectangle 12"/>
            <p:cNvSpPr/>
            <p:nvPr/>
          </p:nvSpPr>
          <p:spPr>
            <a:xfrm>
              <a:off x="37" y="626"/>
              <a:ext cx="630" cy="301"/>
            </a:xfrm>
            <a:prstGeom prst="rect">
              <a:avLst/>
            </a:prstGeom>
            <a:solidFill>
              <a:srgbClr val="DDDDDD"/>
            </a:solidFill>
            <a:ln w="9525">
              <a:noFill/>
            </a:ln>
          </p:spPr>
          <p:txBody>
            <a:bodyPr lIns="0" rIns="0" anchor="ctr" anchorCtr="0">
              <a:spAutoFit/>
            </a:bodyPr>
            <a:p>
              <a:pPr algn="ctr" fontAlgn="base">
                <a:lnSpc>
                  <a:spcPct val="90000"/>
                </a:lnSpc>
              </a:pPr>
              <a:r>
                <a:rPr lang="en-US" altLang="zh-CN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PT lot</a:t>
              </a:r>
              <a:endParaRPr lang="en-US" altLang="zh-CN" sz="1400" dirty="0">
                <a:solidFill>
                  <a:srgbClr val="C71444"/>
                </a:solidFill>
                <a:ea typeface="汉仪旗黑-55简" panose="00020600040101010101" charset="-128"/>
              </a:endParaRPr>
            </a:p>
            <a:p>
              <a:pPr algn="ctr" fontAlgn="base">
                <a:lnSpc>
                  <a:spcPct val="90000"/>
                </a:lnSpc>
              </a:pPr>
              <a:r>
                <a:rPr lang="zh-CN" altLang="en-US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完了判断会</a:t>
              </a:r>
              <a:endParaRPr lang="en-US" altLang="zh-CN" sz="14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</p:grpSp>
      <p:grpSp>
        <p:nvGrpSpPr>
          <p:cNvPr id="19477" name="组合 19476"/>
          <p:cNvGrpSpPr/>
          <p:nvPr/>
        </p:nvGrpSpPr>
        <p:grpSpPr>
          <a:xfrm>
            <a:off x="3590925" y="1636713"/>
            <a:ext cx="1285875" cy="3556000"/>
            <a:chOff x="0" y="-1"/>
            <a:chExt cx="810" cy="2240"/>
          </a:xfrm>
        </p:grpSpPr>
        <p:sp>
          <p:nvSpPr>
            <p:cNvPr id="19478" name="Rectangle 18"/>
            <p:cNvSpPr/>
            <p:nvPr/>
          </p:nvSpPr>
          <p:spPr>
            <a:xfrm>
              <a:off x="195" y="-1"/>
              <a:ext cx="314" cy="240"/>
            </a:xfrm>
            <a:prstGeom prst="rect">
              <a:avLst/>
            </a:prstGeom>
            <a:solidFill>
              <a:srgbClr val="13006A"/>
            </a:solidFill>
            <a:ln w="9525">
              <a:noFill/>
            </a:ln>
          </p:spPr>
          <p:txBody>
            <a:bodyPr wrap="none" lIns="126000" tIns="82800" rIns="126000" bIns="82800" anchor="ctr" anchorCtr="0">
              <a:spAutoFit/>
            </a:bodyPr>
            <a:p>
              <a:pPr algn="ctr" fontAlgn="base"/>
              <a:r>
                <a:rPr lang="en-US" altLang="zh-CN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VC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79" name="Rectangle 20"/>
            <p:cNvSpPr/>
            <p:nvPr/>
          </p:nvSpPr>
          <p:spPr>
            <a:xfrm>
              <a:off x="304" y="390"/>
              <a:ext cx="96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rIns="0" anchor="ctr" anchorCtr="0"/>
            <a:p>
              <a:pPr algn="ctr" fontAlgn="base"/>
              <a:r>
                <a:rPr lang="en-US" altLang="zh-CN" sz="1800" dirty="0">
                  <a:solidFill>
                    <a:srgbClr val="C71444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80" name="Rectangle 30"/>
            <p:cNvSpPr/>
            <p:nvPr/>
          </p:nvSpPr>
          <p:spPr>
            <a:xfrm>
              <a:off x="20" y="1910"/>
              <a:ext cx="7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en-US" altLang="zh-CN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VC-Lot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实物效果确认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81" name="Text Box 31"/>
            <p:cNvSpPr txBox="1"/>
            <p:nvPr/>
          </p:nvSpPr>
          <p:spPr>
            <a:xfrm>
              <a:off x="214" y="1551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#3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82" name="Line 32"/>
            <p:cNvSpPr/>
            <p:nvPr/>
          </p:nvSpPr>
          <p:spPr>
            <a:xfrm flipH="1">
              <a:off x="351" y="436"/>
              <a:ext cx="2" cy="1142"/>
            </a:xfrm>
            <a:prstGeom prst="line">
              <a:avLst/>
            </a:prstGeom>
            <a:ln w="15875" cap="flat" cmpd="sng">
              <a:solidFill>
                <a:srgbClr val="C71444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83" name="Rectangle 22"/>
            <p:cNvSpPr/>
            <p:nvPr/>
          </p:nvSpPr>
          <p:spPr>
            <a:xfrm>
              <a:off x="0" y="626"/>
              <a:ext cx="703" cy="301"/>
            </a:xfrm>
            <a:prstGeom prst="rect">
              <a:avLst/>
            </a:prstGeom>
            <a:solidFill>
              <a:srgbClr val="DDDDDD"/>
            </a:solidFill>
            <a:ln w="9525">
              <a:noFill/>
            </a:ln>
          </p:spPr>
          <p:txBody>
            <a:bodyPr lIns="0" rIns="0" anchor="ctr" anchorCtr="0">
              <a:spAutoFit/>
            </a:bodyPr>
            <a:p>
              <a:pPr algn="ctr" fontAlgn="base">
                <a:lnSpc>
                  <a:spcPct val="90000"/>
                </a:lnSpc>
              </a:pPr>
              <a:r>
                <a:rPr lang="en-US" altLang="zh-CN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VC lot</a:t>
              </a:r>
              <a:endParaRPr lang="en-US" altLang="zh-CN" sz="1400" dirty="0">
                <a:solidFill>
                  <a:srgbClr val="C71444"/>
                </a:solidFill>
                <a:ea typeface="汉仪旗黑-55简" panose="00020600040101010101" charset="-128"/>
              </a:endParaRPr>
            </a:p>
            <a:p>
              <a:pPr algn="ctr" fontAlgn="base">
                <a:lnSpc>
                  <a:spcPct val="90000"/>
                </a:lnSpc>
              </a:pPr>
              <a:r>
                <a:rPr lang="zh-CN" altLang="en-US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完了判断会</a:t>
              </a:r>
              <a:r>
                <a:rPr lang="en-US" altLang="zh-CN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.</a:t>
              </a:r>
              <a:endParaRPr lang="en-US" altLang="zh-CN" sz="14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</p:grpSp>
      <p:grpSp>
        <p:nvGrpSpPr>
          <p:cNvPr id="19484" name="组合 19483"/>
          <p:cNvGrpSpPr/>
          <p:nvPr/>
        </p:nvGrpSpPr>
        <p:grpSpPr>
          <a:xfrm>
            <a:off x="1874838" y="1562101"/>
            <a:ext cx="1303338" cy="3643312"/>
            <a:chOff x="3" y="-1"/>
            <a:chExt cx="821" cy="2295"/>
          </a:xfrm>
        </p:grpSpPr>
        <p:sp>
          <p:nvSpPr>
            <p:cNvPr id="19485" name="Rectangle 6"/>
            <p:cNvSpPr/>
            <p:nvPr/>
          </p:nvSpPr>
          <p:spPr>
            <a:xfrm>
              <a:off x="158" y="-1"/>
              <a:ext cx="582" cy="334"/>
            </a:xfrm>
            <a:prstGeom prst="rect">
              <a:avLst/>
            </a:prstGeom>
            <a:solidFill>
              <a:srgbClr val="13006A"/>
            </a:solidFill>
            <a:ln w="9525">
              <a:noFill/>
            </a:ln>
          </p:spPr>
          <p:txBody>
            <a:bodyPr wrap="none" lIns="126000" tIns="82800" rIns="126000" bIns="82800" anchor="ctr" anchorCtr="0">
              <a:spAutoFit/>
            </a:bodyPr>
            <a:p>
              <a:pPr algn="ctr" fontAlgn="base">
                <a:lnSpc>
                  <a:spcPct val="8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ea typeface="汉仪文黑-85W" panose="00020600040101010101" charset="-122"/>
                </a:rPr>
                <a:t>Design</a:t>
              </a:r>
              <a:br>
                <a:rPr lang="en-US" altLang="zh-CN" sz="1400" dirty="0">
                  <a:solidFill>
                    <a:schemeClr val="bg1"/>
                  </a:solidFill>
                  <a:ea typeface="汉仪文黑-85W" panose="00020600040101010101" charset="-122"/>
                </a:rPr>
              </a:br>
              <a:r>
                <a:rPr lang="en-US" altLang="zh-CN" sz="1400" dirty="0">
                  <a:solidFill>
                    <a:schemeClr val="bg1"/>
                  </a:solidFill>
                  <a:ea typeface="汉仪文黑-85W" panose="00020600040101010101" charset="-122"/>
                </a:rPr>
                <a:t>Release</a:t>
              </a:r>
              <a:endParaRPr lang="en-US" altLang="zh-CN" sz="1400" dirty="0">
                <a:solidFill>
                  <a:schemeClr val="bg1"/>
                </a:solidFill>
                <a:ea typeface="汉仪文黑-85W" panose="00020600040101010101" charset="-122"/>
              </a:endParaRPr>
            </a:p>
          </p:txBody>
        </p:sp>
        <p:sp>
          <p:nvSpPr>
            <p:cNvPr id="19486" name="Rectangle 10"/>
            <p:cNvSpPr/>
            <p:nvPr/>
          </p:nvSpPr>
          <p:spPr>
            <a:xfrm>
              <a:off x="401" y="437"/>
              <a:ext cx="96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rIns="0" anchor="ctr" anchorCtr="0"/>
            <a:p>
              <a:pPr algn="ctr" fontAlgn="base"/>
              <a:r>
                <a:rPr lang="en-US" altLang="zh-CN" sz="1800" dirty="0">
                  <a:solidFill>
                    <a:srgbClr val="C71444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87" name="Line 15"/>
            <p:cNvSpPr/>
            <p:nvPr/>
          </p:nvSpPr>
          <p:spPr>
            <a:xfrm>
              <a:off x="449" y="562"/>
              <a:ext cx="0" cy="1095"/>
            </a:xfrm>
            <a:prstGeom prst="line">
              <a:avLst/>
            </a:prstGeom>
            <a:ln w="15875" cap="flat" cmpd="sng">
              <a:solidFill>
                <a:srgbClr val="C71444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88" name="Rectangle 24"/>
            <p:cNvSpPr/>
            <p:nvPr/>
          </p:nvSpPr>
          <p:spPr>
            <a:xfrm>
              <a:off x="3" y="1965"/>
              <a:ext cx="82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设计仕样</a:t>
              </a:r>
              <a:r>
                <a:rPr lang="en-US" altLang="zh-CN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/</a:t>
              </a:r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手配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zh-CN" altLang="en-US" sz="1400" dirty="0">
                  <a:solidFill>
                    <a:schemeClr val="bg1"/>
                  </a:solidFill>
                  <a:ea typeface="汉仪旗黑-55简" panose="00020600040101010101" charset="-128"/>
                </a:rPr>
                <a:t>应用确认</a:t>
              </a:r>
              <a:endParaRPr lang="en-US" altLang="zh-CN" sz="14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89" name="Text Box 28"/>
            <p:cNvSpPr txBox="1"/>
            <p:nvPr/>
          </p:nvSpPr>
          <p:spPr>
            <a:xfrm>
              <a:off x="311" y="1598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★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800" dirty="0">
                  <a:solidFill>
                    <a:schemeClr val="bg1"/>
                  </a:solidFill>
                  <a:ea typeface="汉仪旗黑-55简" panose="00020600040101010101" charset="-128"/>
                </a:rPr>
                <a:t>#2</a:t>
              </a:r>
              <a:endParaRPr lang="en-US" altLang="zh-CN" sz="1800" dirty="0">
                <a:solidFill>
                  <a:schemeClr val="bg1"/>
                </a:solidFill>
                <a:ea typeface="汉仪旗黑-55简" panose="00020600040101010101" charset="-128"/>
              </a:endParaRPr>
            </a:p>
          </p:txBody>
        </p:sp>
        <p:sp>
          <p:nvSpPr>
            <p:cNvPr id="19490" name="Rectangle 23"/>
            <p:cNvSpPr/>
            <p:nvPr/>
          </p:nvSpPr>
          <p:spPr>
            <a:xfrm>
              <a:off x="95" y="673"/>
              <a:ext cx="708" cy="301"/>
            </a:xfrm>
            <a:prstGeom prst="rect">
              <a:avLst/>
            </a:prstGeom>
            <a:solidFill>
              <a:srgbClr val="DDDDDD"/>
            </a:solidFill>
            <a:ln w="9525">
              <a:noFill/>
            </a:ln>
          </p:spPr>
          <p:txBody>
            <a:bodyPr lIns="0" rIns="0" anchor="ctr" anchorCtr="0">
              <a:spAutoFit/>
            </a:bodyPr>
            <a:p>
              <a:pPr algn="ctr" fontAlgn="base">
                <a:lnSpc>
                  <a:spcPct val="90000"/>
                </a:lnSpc>
              </a:pPr>
              <a:r>
                <a:rPr lang="zh-CN" altLang="en-US" sz="1400" dirty="0">
                  <a:solidFill>
                    <a:srgbClr val="C71444"/>
                  </a:solidFill>
                  <a:ea typeface="汉仪旗黑-55简" panose="00020600040101010101" charset="-128"/>
                </a:rPr>
                <a:t>设计冻结完了判断会</a:t>
              </a:r>
              <a:endParaRPr lang="zh-CN" altLang="en-US" sz="1400" dirty="0">
                <a:solidFill>
                  <a:srgbClr val="C71444"/>
                </a:solidFill>
                <a:ea typeface="汉仪旗黑-55简" panose="00020600040101010101" charset="-128"/>
              </a:endParaRPr>
            </a:p>
          </p:txBody>
        </p:sp>
      </p:grpSp>
      <p:sp>
        <p:nvSpPr>
          <p:cNvPr id="19491" name="Rectangle 36"/>
          <p:cNvSpPr/>
          <p:nvPr/>
        </p:nvSpPr>
        <p:spPr>
          <a:xfrm>
            <a:off x="84138" y="84138"/>
            <a:ext cx="50673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新车开发再发防止开展计划</a:t>
            </a:r>
            <a:endParaRPr lang="zh-CN" altLang="en-US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6344"/>
          <p:cNvSpPr/>
          <p:nvPr/>
        </p:nvSpPr>
        <p:spPr>
          <a:xfrm>
            <a:off x="84138" y="84138"/>
            <a:ext cx="34391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新车开发应用清单</a:t>
            </a:r>
            <a:endParaRPr lang="zh-CN" altLang="en-US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0483" name="Rectangle 6346"/>
          <p:cNvSpPr/>
          <p:nvPr/>
        </p:nvSpPr>
        <p:spPr>
          <a:xfrm>
            <a:off x="0" y="693738"/>
            <a:ext cx="91836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品质或技术人员收集整理再发防止技术文件清单，在新车开发项目中，由设计对再发防止对策采用的和效果进行确认和反馈。</a:t>
            </a:r>
            <a:endParaRPr lang="zh-CN" altLang="en-US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graphicFrame>
        <p:nvGraphicFramePr>
          <p:cNvPr id="20484" name="表格 20483"/>
          <p:cNvGraphicFramePr/>
          <p:nvPr/>
        </p:nvGraphicFramePr>
        <p:xfrm>
          <a:off x="68263" y="1697038"/>
          <a:ext cx="8947150" cy="3179762"/>
        </p:xfrm>
        <a:graphic>
          <a:graphicData uri="http://schemas.openxmlformats.org/drawingml/2006/table">
            <a:tbl>
              <a:tblPr/>
              <a:tblGrid>
                <a:gridCol w="84138"/>
                <a:gridCol w="174625"/>
                <a:gridCol w="138112"/>
                <a:gridCol w="192088"/>
                <a:gridCol w="139700"/>
                <a:gridCol w="130175"/>
                <a:gridCol w="130175"/>
                <a:gridCol w="396875"/>
                <a:gridCol w="379412"/>
                <a:gridCol w="203200"/>
                <a:gridCol w="211138"/>
                <a:gridCol w="212725"/>
                <a:gridCol w="220662"/>
                <a:gridCol w="187325"/>
                <a:gridCol w="814388"/>
                <a:gridCol w="138112"/>
                <a:gridCol w="611188"/>
                <a:gridCol w="611187"/>
                <a:gridCol w="117475"/>
                <a:gridCol w="28575"/>
                <a:gridCol w="225425"/>
                <a:gridCol w="104775"/>
                <a:gridCol w="398463"/>
                <a:gridCol w="398462"/>
                <a:gridCol w="106363"/>
                <a:gridCol w="155575"/>
                <a:gridCol w="57150"/>
                <a:gridCol w="106362"/>
                <a:gridCol w="230188"/>
                <a:gridCol w="266700"/>
                <a:gridCol w="266700"/>
                <a:gridCol w="106362"/>
                <a:gridCol w="184150"/>
                <a:gridCol w="28575"/>
                <a:gridCol w="28575"/>
                <a:gridCol w="398463"/>
                <a:gridCol w="276225"/>
                <a:gridCol w="274637"/>
                <a:gridCol w="106363"/>
                <a:gridCol w="106362"/>
              </a:tblGrid>
              <a:tr h="512763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领域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主凶件名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项目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具体车型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信息来源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优先</a:t>
                      </a:r>
                      <a:b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级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发生原因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对策内容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对策</a:t>
                      </a:r>
                      <a:b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设通号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9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</a:t>
                      </a:r>
                      <a:endParaRPr lang="en-US" altLang="zh-CN" sz="1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1#DCS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设计阶段再发防止对应方案</a:t>
                      </a:r>
                      <a:endParaRPr lang="zh-CN" altLang="en-US" sz="1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1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6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2#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正规手配前图面确认</a:t>
                      </a:r>
                      <a:endParaRPr lang="zh-CN" altLang="en-US" sz="1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3# VC-Lot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确认结果</a:t>
                      </a:r>
                      <a:endParaRPr lang="zh-CN" altLang="en-US" sz="1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4# PT-lot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确认结果</a:t>
                      </a:r>
                      <a:endParaRPr lang="zh-CN" altLang="en-US" sz="1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 </a:t>
                      </a:r>
                      <a:b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・No </a:t>
                      </a:r>
                      <a:b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・N/A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科室</a:t>
                      </a:r>
                      <a:endParaRPr lang="zh-CN" altLang="en-US" sz="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担当者</a:t>
                      </a:r>
                      <a:endParaRPr lang="zh-CN" altLang="en-US" sz="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设计检讨见解</a:t>
                      </a:r>
                      <a:r>
                        <a:rPr lang="en-US" altLang="zh-CN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(DCS</a:t>
                      </a:r>
                      <a: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阶段</a:t>
                      </a:r>
                      <a:r>
                        <a:rPr lang="en-US" altLang="zh-CN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)</a:t>
                      </a:r>
                      <a:endParaRPr lang="zh-CN" altLang="en-US" sz="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实物阶段确认计划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设计科长判断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 or NG）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设计科长承认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changed)/No(No change)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再发防止对策是否体现至图面？（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Yes/No)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图面体现的详细内容说明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（需提供</a:t>
                      </a:r>
                      <a:r>
                        <a:rPr lang="zh-CN" altLang="en-US" sz="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正规手配号或</a:t>
                      </a:r>
                      <a:r>
                        <a:rPr lang="en-US" altLang="zh-CN" sz="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3D</a:t>
                      </a:r>
                      <a:r>
                        <a:rPr lang="zh-CN" altLang="en-US" sz="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图件名</a:t>
                      </a: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，并将图面上的对策体现进行截图说明</a:t>
                      </a:r>
                      <a:endParaRPr lang="zh-CN" altLang="en-US" sz="200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设计科长判断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 or NG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设计科长承认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changed)/No(No change)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VC-Lot</a:t>
                      </a: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前实物确认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S-Lot</a:t>
                      </a: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实验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判断结果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 or NG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实验判断详细内容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设计科长判断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 or NG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承认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changed)/No(No change)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PT</a:t>
                      </a: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前实物确认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PT</a:t>
                      </a: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实验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判断结果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 or NG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实验判断详细内容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设计科长判断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 or NG</a:t>
                      </a:r>
                      <a:r>
                        <a:rPr lang="en-US" altLang="zh-CN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</a:t>
                      </a:r>
                      <a:endParaRPr lang="en-US" altLang="zh-CN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设计科长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承认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82575">
                <a:tc v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新车项目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理由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实施阶段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担当者</a:t>
                      </a:r>
                      <a:b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(</a:t>
                      </a:r>
                      <a:r>
                        <a:rPr lang="zh-CN" altLang="en-US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实验科室或供应商等</a:t>
                      </a:r>
                      <a:r>
                        <a:rPr lang="en-US" altLang="zh-CN" sz="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)</a:t>
                      </a:r>
                      <a:endParaRPr lang="zh-CN" altLang="en-US" sz="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评价实验项目或确认内容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变更理由和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变更内容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变更理由和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变更内容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变更理由和</a:t>
                      </a:r>
                      <a:b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2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变更内容</a:t>
                      </a:r>
                      <a:endParaRPr lang="zh-CN" altLang="en-US" sz="2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1</a:t>
                      </a:r>
                      <a:endParaRPr lang="en-US" altLang="zh-CN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车装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侧围外板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石击导致后门槛脱漆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市场索赔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A</a:t>
                      </a:r>
                      <a:endParaRPr lang="en-US" altLang="zh-CN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客户快速通过细石子路，轮胎卷起的石子击打后门槛，导致脱漆。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后门槛脱漆位置增加保护膜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*****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后门槛增加保护膜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 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或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PT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综合耐久实验；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NDS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耐抗碎石撞击和耐磨损试验和耐刮伤试验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zh-CN" altLang="en-US" sz="400" b="1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已增加保护膜，贴膜位置见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Data-note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：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XXX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（编号）和附件截图 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XXX-531***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（项目号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车型***）所示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VC-Lot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零件检查报告（报告编号：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××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），确认贴膜位置与图面保持一致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t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VC-lot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零件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chipping test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结果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****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　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PT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零件检查报告（报告编号：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××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），确认贴膜位置与图面保持一致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t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PT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零件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chipping test</a:t>
                      </a: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结果</a:t>
                      </a: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fontAlgn="ctr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*****</a:t>
                      </a:r>
                      <a:endParaRPr lang="zh-CN" altLang="en-US" sz="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267" marR="1267" marT="12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0627" name="Rectangle 4"/>
          <p:cNvSpPr/>
          <p:nvPr/>
        </p:nvSpPr>
        <p:spPr>
          <a:xfrm>
            <a:off x="3408998" y="5258118"/>
            <a:ext cx="546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fontAlgn="base">
              <a:buClr>
                <a:srgbClr val="C71444"/>
              </a:buClr>
              <a:buFont typeface="Wingdings" panose="05000000000000000000" pitchFamily="2" charset="2"/>
            </a:pPr>
            <a:r>
              <a:rPr lang="en-US" altLang="zh-CN" sz="3200" i="1" dirty="0">
                <a:solidFill>
                  <a:srgbClr val="13006A"/>
                </a:solidFill>
                <a:ea typeface="汉仪旗黑-55简" panose="00020600040101010101" charset="-128"/>
                <a:sym typeface="Wingdings" panose="05000000000000000000" pitchFamily="2" charset="2"/>
              </a:rPr>
              <a:t></a:t>
            </a:r>
            <a:r>
              <a:rPr lang="zh-CN" altLang="en-US" sz="3200" i="1" dirty="0">
                <a:solidFill>
                  <a:srgbClr val="13006A"/>
                </a:solidFill>
                <a:ea typeface="汉仪旗黑-55简" panose="00020600040101010101" charset="-128"/>
              </a:rPr>
              <a:t>再发防止新车项目应用模板</a:t>
            </a:r>
            <a:endParaRPr lang="en-US" altLang="zh-CN" sz="3200" i="1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graphicFrame>
        <p:nvGraphicFramePr>
          <p:cNvPr id="20628" name="Object 150"/>
          <p:cNvGraphicFramePr>
            <a:graphicFrameLocks noChangeAspect="1"/>
          </p:cNvGraphicFramePr>
          <p:nvPr/>
        </p:nvGraphicFramePr>
        <p:xfrm>
          <a:off x="1212850" y="5232400"/>
          <a:ext cx="185896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1" imgW="914400" imgH="685800" progId="Excel.Sheet.8">
                  <p:embed/>
                </p:oleObj>
              </mc:Choice>
              <mc:Fallback>
                <p:oleObj name="" showAsIcon="1" r:id="rId1" imgW="914400" imgH="685800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2850" y="5232400"/>
                        <a:ext cx="1858963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13" y="4468813"/>
            <a:ext cx="2719387" cy="2051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1507" name="表格 21506"/>
          <p:cNvGraphicFramePr/>
          <p:nvPr/>
        </p:nvGraphicFramePr>
        <p:xfrm>
          <a:off x="152400" y="1682750"/>
          <a:ext cx="8915400" cy="1308100"/>
        </p:xfrm>
        <a:graphic>
          <a:graphicData uri="http://schemas.openxmlformats.org/drawingml/2006/table">
            <a:tbl>
              <a:tblPr/>
              <a:tblGrid>
                <a:gridCol w="280988"/>
                <a:gridCol w="395287"/>
                <a:gridCol w="1235075"/>
                <a:gridCol w="355600"/>
                <a:gridCol w="139700"/>
                <a:gridCol w="419100"/>
                <a:gridCol w="288925"/>
                <a:gridCol w="498475"/>
                <a:gridCol w="508000"/>
                <a:gridCol w="1565275"/>
                <a:gridCol w="708025"/>
                <a:gridCol w="571500"/>
                <a:gridCol w="742950"/>
                <a:gridCol w="725488"/>
                <a:gridCol w="481012"/>
              </a:tblGrid>
              <a:tr h="223838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No.</a:t>
                      </a:r>
                      <a:endParaRPr lang="en-US" altLang="zh-CN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 No.</a:t>
                      </a:r>
                      <a:endParaRPr lang="en-US" altLang="zh-CN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项目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车型</a:t>
                      </a:r>
                      <a:endParaRPr lang="zh-CN" alt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主凶件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责任担当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#1 (DCS1</a:t>
                      </a:r>
                      <a:r>
                        <a:rPr lang="zh-CN" altLang="en-US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设计阶段</a:t>
                      </a:r>
                      <a:r>
                        <a:rPr lang="en-US" altLang="zh-CN" sz="1000" b="1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)</a:t>
                      </a:r>
                      <a:endParaRPr lang="en-US" altLang="zh-CN" sz="100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7662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部门</a:t>
                      </a:r>
                      <a:endParaRPr lang="zh-CN" alt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科长</a:t>
                      </a:r>
                      <a:endParaRPr lang="zh-CN" alt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设计者</a:t>
                      </a:r>
                      <a:endParaRPr lang="zh-CN" alt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应用的内容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实物确认计划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cP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技术主管审核</a:t>
                      </a:r>
                      <a:endParaRPr lang="zh-CN" altLang="en-US" sz="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审核结果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60363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详细说明采用“应该做什么”的内容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确认计划</a:t>
                      </a:r>
                      <a:endParaRPr lang="zh-CN" altLang="en-US" sz="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确认担当</a:t>
                      </a:r>
                      <a:endParaRPr lang="zh-CN" altLang="en-US" sz="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确认方法</a:t>
                      </a:r>
                      <a:endParaRPr lang="zh-CN" altLang="en-US" sz="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36000" marR="36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76237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94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DFL-****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制动盘裂纹</a:t>
                      </a:r>
                      <a:endParaRPr lang="zh-CN" altLang="en-US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5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AAA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BBB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CCC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确认新产品中没有狭窄的沟槽结构</a:t>
                      </a:r>
                      <a:endParaRPr lang="zh-CN" altLang="en-US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VC-LOT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supplier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常温耐久试验</a:t>
                      </a:r>
                      <a:endParaRPr lang="zh-CN" altLang="en-US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TTT</a:t>
                      </a:r>
                      <a:endParaRPr lang="en-US" altLang="zh-CN" sz="8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6" marB="36006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1560" name="AutoShape 186"/>
          <p:cNvSpPr/>
          <p:nvPr/>
        </p:nvSpPr>
        <p:spPr>
          <a:xfrm>
            <a:off x="4522788" y="4470400"/>
            <a:ext cx="4176712" cy="2320925"/>
          </a:xfrm>
          <a:prstGeom prst="roundRect">
            <a:avLst>
              <a:gd name="adj" fmla="val 3963"/>
            </a:avLst>
          </a:prstGeom>
          <a:solidFill>
            <a:srgbClr val="EAEAEA"/>
          </a:solidFill>
          <a:ln w="381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1561" name="表格 21560"/>
          <p:cNvGraphicFramePr/>
          <p:nvPr/>
        </p:nvGraphicFramePr>
        <p:xfrm>
          <a:off x="4838700" y="4533900"/>
          <a:ext cx="3597275" cy="1773238"/>
        </p:xfrm>
        <a:graphic>
          <a:graphicData uri="http://schemas.openxmlformats.org/drawingml/2006/table">
            <a:tbl>
              <a:tblPr/>
              <a:tblGrid>
                <a:gridCol w="3597275"/>
              </a:tblGrid>
              <a:tr h="2476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设计新的制动盘结构需要实施</a:t>
                      </a: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Quick DR</a:t>
                      </a:r>
                      <a:br>
                        <a:rPr lang="en-US" altLang="zh-CN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开发阶段高温试验和常温耐久实验同样需要评价</a:t>
                      </a:r>
                      <a:endParaRPr lang="en-US" altLang="zh-CN" sz="1500" dirty="0">
                        <a:solidFill>
                          <a:srgbClr val="969696"/>
                        </a:solidFill>
                        <a:ea typeface="汉仪旗黑-55简" panose="00020600040101010101" charset="-128"/>
                      </a:endParaRPr>
                    </a:p>
                  </a:txBody>
                  <a:tcPr marL="90000" marR="90000" marT="71953" marB="7195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我们不应该做什么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3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制动盘不能设计狭窄的沟槽，制动时容易产生应力集中。</a:t>
                      </a:r>
                      <a:endParaRPr lang="zh-CN" altLang="en-US" sz="15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T="45690" marB="456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74" name="AutoShape 205"/>
          <p:cNvSpPr/>
          <p:nvPr/>
        </p:nvSpPr>
        <p:spPr>
          <a:xfrm>
            <a:off x="427038" y="2600325"/>
            <a:ext cx="388937" cy="371475"/>
          </a:xfrm>
          <a:prstGeom prst="roundRect">
            <a:avLst>
              <a:gd name="adj" fmla="val 1078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75" name="AutoShape 208"/>
          <p:cNvSpPr/>
          <p:nvPr/>
        </p:nvSpPr>
        <p:spPr>
          <a:xfrm>
            <a:off x="1725613" y="5213350"/>
            <a:ext cx="1371600" cy="749300"/>
          </a:xfrm>
          <a:prstGeom prst="roundRect">
            <a:avLst>
              <a:gd name="adj" fmla="val 4856"/>
            </a:avLst>
          </a:prstGeom>
          <a:noFill/>
          <a:ln w="254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76" name="Text Box 209"/>
          <p:cNvSpPr txBox="1"/>
          <p:nvPr/>
        </p:nvSpPr>
        <p:spPr>
          <a:xfrm>
            <a:off x="827088" y="3770313"/>
            <a:ext cx="118554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参考</a:t>
            </a: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LLR</a:t>
            </a:r>
            <a:endParaRPr lang="en-US" altLang="zh-CN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1577" name="AutoShape 206"/>
          <p:cNvSpPr/>
          <p:nvPr/>
        </p:nvSpPr>
        <p:spPr>
          <a:xfrm rot="5400000">
            <a:off x="98425" y="3781425"/>
            <a:ext cx="1060450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78" name="AutoShape 149"/>
          <p:cNvSpPr/>
          <p:nvPr/>
        </p:nvSpPr>
        <p:spPr>
          <a:xfrm>
            <a:off x="4286250" y="2578100"/>
            <a:ext cx="4857750" cy="406400"/>
          </a:xfrm>
          <a:prstGeom prst="roundRect">
            <a:avLst>
              <a:gd name="adj" fmla="val 416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79" name="Rectangle 231"/>
          <p:cNvSpPr/>
          <p:nvPr/>
        </p:nvSpPr>
        <p:spPr>
          <a:xfrm>
            <a:off x="84138" y="84138"/>
            <a:ext cx="72605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#1 </a:t>
            </a: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设计构想期间，再发防止的设计应用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1580" name="Rectangle 232"/>
          <p:cNvSpPr/>
          <p:nvPr/>
        </p:nvSpPr>
        <p:spPr>
          <a:xfrm>
            <a:off x="452438" y="681038"/>
            <a:ext cx="85391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设计者确认</a:t>
            </a:r>
            <a:r>
              <a:rPr lang="en-US" altLang="zh-CN" sz="2400" dirty="0">
                <a:solidFill>
                  <a:srgbClr val="13006A"/>
                </a:solidFill>
                <a:ea typeface="汉仪旗黑-55简" panose="00020600040101010101" charset="-128"/>
              </a:rPr>
              <a:t>LLR</a:t>
            </a:r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技术文件，在新产品设计构想时，填写以下采用的内容和实物确认计划。</a:t>
            </a:r>
            <a:endParaRPr lang="en-US" altLang="zh-CN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sp>
        <p:nvSpPr>
          <p:cNvPr id="21581" name="AutoShape 235"/>
          <p:cNvSpPr/>
          <p:nvPr/>
        </p:nvSpPr>
        <p:spPr>
          <a:xfrm rot="-5400000" flipV="1">
            <a:off x="6138863" y="3722688"/>
            <a:ext cx="942975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82" name="Text Box 146"/>
          <p:cNvSpPr txBox="1"/>
          <p:nvPr/>
        </p:nvSpPr>
        <p:spPr>
          <a:xfrm>
            <a:off x="5767388" y="3779838"/>
            <a:ext cx="1710690" cy="328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tIns="10800" bIns="1080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填写确认结果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1583" name="AutoShape 255"/>
          <p:cNvSpPr/>
          <p:nvPr/>
        </p:nvSpPr>
        <p:spPr>
          <a:xfrm>
            <a:off x="3279775" y="5486400"/>
            <a:ext cx="1119188" cy="352425"/>
          </a:xfrm>
          <a:custGeom>
            <a:avLst/>
            <a:gdLst>
              <a:gd name="txL" fmla="*/ 3375 w 21600"/>
              <a:gd name="txT" fmla="*/ 6518 h 21600"/>
              <a:gd name="txR" fmla="*/ 18431 w 21600"/>
              <a:gd name="txB" fmla="*/ 15082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3606" y="0"/>
                </a:moveTo>
                <a:lnTo>
                  <a:pt x="13606" y="6518"/>
                </a:lnTo>
                <a:lnTo>
                  <a:pt x="3375" y="6518"/>
                </a:lnTo>
                <a:lnTo>
                  <a:pt x="3375" y="15082"/>
                </a:lnTo>
                <a:lnTo>
                  <a:pt x="13606" y="15082"/>
                </a:lnTo>
                <a:lnTo>
                  <a:pt x="13606" y="21600"/>
                </a:lnTo>
                <a:lnTo>
                  <a:pt x="21600" y="10800"/>
                </a:lnTo>
                <a:lnTo>
                  <a:pt x="13606" y="0"/>
                </a:lnTo>
                <a:close/>
              </a:path>
              <a:path w="21600" h="21600">
                <a:moveTo>
                  <a:pt x="1350" y="6518"/>
                </a:moveTo>
                <a:lnTo>
                  <a:pt x="1350" y="15082"/>
                </a:lnTo>
                <a:lnTo>
                  <a:pt x="2700" y="15082"/>
                </a:lnTo>
                <a:lnTo>
                  <a:pt x="2700" y="6518"/>
                </a:lnTo>
                <a:lnTo>
                  <a:pt x="1350" y="6518"/>
                </a:lnTo>
                <a:close/>
              </a:path>
              <a:path w="21600" h="21600">
                <a:moveTo>
                  <a:pt x="0" y="6518"/>
                </a:moveTo>
                <a:lnTo>
                  <a:pt x="0" y="15082"/>
                </a:lnTo>
                <a:lnTo>
                  <a:pt x="675" y="15082"/>
                </a:lnTo>
                <a:lnTo>
                  <a:pt x="675" y="6518"/>
                </a:lnTo>
                <a:lnTo>
                  <a:pt x="0" y="6518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84" name="Text Box 256"/>
          <p:cNvSpPr txBox="1"/>
          <p:nvPr/>
        </p:nvSpPr>
        <p:spPr>
          <a:xfrm>
            <a:off x="3365500" y="5021263"/>
            <a:ext cx="1201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对比分析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84138" y="87313"/>
            <a:ext cx="3028315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fontAlgn="base"/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日产品质的框架</a:t>
            </a:r>
            <a:endParaRPr lang="zh-CN" altLang="en-US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0" y="5253038"/>
            <a:ext cx="3963988" cy="144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patter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970213"/>
            <a:ext cx="3810000" cy="176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Freeform 5"/>
          <p:cNvSpPr/>
          <p:nvPr/>
        </p:nvSpPr>
        <p:spPr>
          <a:xfrm>
            <a:off x="2381250" y="2909888"/>
            <a:ext cx="500063" cy="952500"/>
          </a:xfrm>
          <a:custGeom>
            <a:avLst/>
            <a:gdLst>
              <a:gd name="txL" fmla="*/ 0 w 412"/>
              <a:gd name="txT" fmla="*/ 0 h 512"/>
              <a:gd name="txR" fmla="*/ 412 w 412"/>
              <a:gd name="txB" fmla="*/ 512 h 51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12" h="512">
                <a:moveTo>
                  <a:pt x="0" y="0"/>
                </a:moveTo>
                <a:lnTo>
                  <a:pt x="0" y="512"/>
                </a:lnTo>
                <a:lnTo>
                  <a:pt x="412" y="512"/>
                </a:lnTo>
              </a:path>
            </a:pathLst>
          </a:custGeom>
          <a:noFill/>
          <a:ln w="152400" cap="flat" cmpd="sng">
            <a:solidFill>
              <a:srgbClr val="808080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2" name="Line 6"/>
          <p:cNvSpPr/>
          <p:nvPr/>
        </p:nvSpPr>
        <p:spPr>
          <a:xfrm flipV="1">
            <a:off x="4538663" y="4576763"/>
            <a:ext cx="0" cy="727075"/>
          </a:xfrm>
          <a:prstGeom prst="line">
            <a:avLst/>
          </a:prstGeom>
          <a:ln w="152400" cap="flat" cmpd="sng">
            <a:solidFill>
              <a:srgbClr val="808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3" name="Freeform 7"/>
          <p:cNvSpPr/>
          <p:nvPr/>
        </p:nvSpPr>
        <p:spPr>
          <a:xfrm rot="-16200000" flipH="1">
            <a:off x="347663" y="3770313"/>
            <a:ext cx="3067050" cy="1347787"/>
          </a:xfrm>
          <a:custGeom>
            <a:avLst/>
            <a:gdLst>
              <a:gd name="txL" fmla="*/ 0 w 412"/>
              <a:gd name="txT" fmla="*/ 0 h 512"/>
              <a:gd name="txR" fmla="*/ 412 w 412"/>
              <a:gd name="txB" fmla="*/ 512 h 51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12" h="512">
                <a:moveTo>
                  <a:pt x="0" y="0"/>
                </a:moveTo>
                <a:lnTo>
                  <a:pt x="0" y="512"/>
                </a:lnTo>
                <a:lnTo>
                  <a:pt x="412" y="512"/>
                </a:lnTo>
              </a:path>
            </a:pathLst>
          </a:custGeom>
          <a:noFill/>
          <a:ln w="152400" cap="flat" cmpd="sng">
            <a:solidFill>
              <a:srgbClr val="808080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4" name="Freeform 8"/>
          <p:cNvSpPr/>
          <p:nvPr/>
        </p:nvSpPr>
        <p:spPr>
          <a:xfrm rot="16200000">
            <a:off x="5629275" y="3727450"/>
            <a:ext cx="3124200" cy="1373188"/>
          </a:xfrm>
          <a:custGeom>
            <a:avLst/>
            <a:gdLst>
              <a:gd name="txL" fmla="*/ 0 w 412"/>
              <a:gd name="txT" fmla="*/ 0 h 512"/>
              <a:gd name="txR" fmla="*/ 412 w 412"/>
              <a:gd name="txB" fmla="*/ 512 h 51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12" h="512">
                <a:moveTo>
                  <a:pt x="0" y="0"/>
                </a:moveTo>
                <a:lnTo>
                  <a:pt x="0" y="512"/>
                </a:lnTo>
                <a:lnTo>
                  <a:pt x="412" y="512"/>
                </a:lnTo>
              </a:path>
            </a:pathLst>
          </a:custGeom>
          <a:noFill/>
          <a:ln w="152400" cap="flat" cmpd="sng">
            <a:solidFill>
              <a:srgbClr val="808080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5" name="Freeform 9"/>
          <p:cNvSpPr/>
          <p:nvPr/>
        </p:nvSpPr>
        <p:spPr>
          <a:xfrm flipH="1">
            <a:off x="6181725" y="2909888"/>
            <a:ext cx="500063" cy="952500"/>
          </a:xfrm>
          <a:custGeom>
            <a:avLst/>
            <a:gdLst>
              <a:gd name="txL" fmla="*/ 0 w 412"/>
              <a:gd name="txT" fmla="*/ 0 h 512"/>
              <a:gd name="txR" fmla="*/ 412 w 412"/>
              <a:gd name="txB" fmla="*/ 512 h 51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12" h="512">
                <a:moveTo>
                  <a:pt x="0" y="0"/>
                </a:moveTo>
                <a:lnTo>
                  <a:pt x="0" y="512"/>
                </a:lnTo>
                <a:lnTo>
                  <a:pt x="412" y="512"/>
                </a:lnTo>
              </a:path>
            </a:pathLst>
          </a:custGeom>
          <a:noFill/>
          <a:ln w="152400" cap="flat" cmpd="sng">
            <a:solidFill>
              <a:srgbClr val="808080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6" name="AutoShape 10"/>
          <p:cNvSpPr/>
          <p:nvPr/>
        </p:nvSpPr>
        <p:spPr>
          <a:xfrm>
            <a:off x="2917825" y="3549650"/>
            <a:ext cx="3260725" cy="10731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lIns="0" tIns="0" rIns="0" bIns="0" anchor="ctr" anchorCtr="0"/>
          <a:p>
            <a:pPr marL="142875" indent="-142875" algn="ctr" fontAlgn="base">
              <a:spcBef>
                <a:spcPct val="40000"/>
              </a:spcBef>
            </a:pPr>
            <a:r>
              <a:rPr lang="en-US" altLang="zh-CN" sz="15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5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积累技术和经验</a:t>
            </a:r>
            <a:endParaRPr lang="en-US" altLang="zh-CN" sz="15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</p:txBody>
      </p:sp>
      <p:pic>
        <p:nvPicPr>
          <p:cNvPr id="410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3" y="815975"/>
            <a:ext cx="3962400" cy="209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AutoShape 12"/>
          <p:cNvSpPr/>
          <p:nvPr/>
        </p:nvSpPr>
        <p:spPr>
          <a:xfrm>
            <a:off x="414338" y="1146175"/>
            <a:ext cx="4008437" cy="17145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0" tIns="0" rIns="0" bIns="0" anchor="ctr" anchorCtr="0"/>
          <a:p>
            <a:pPr fontAlgn="base">
              <a:spcBef>
                <a:spcPct val="40000"/>
              </a:spcBef>
            </a:pP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准确理解市场环境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  <a:p>
            <a:pPr fontAlgn="base">
              <a:spcBef>
                <a:spcPct val="40000"/>
              </a:spcBef>
            </a:pP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品质管理的</a:t>
            </a: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3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要素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  <a:p>
            <a:pPr fontAlgn="base"/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(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初期品质，耐久品质和可靠性，波动控制</a:t>
            </a: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)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  <a:p>
            <a:pPr fontAlgn="base">
              <a:spcBef>
                <a:spcPct val="40000"/>
              </a:spcBef>
            </a:pP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防止不具合的发生。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</p:txBody>
      </p:sp>
      <p:pic>
        <p:nvPicPr>
          <p:cNvPr id="4109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175" y="815975"/>
            <a:ext cx="3962400" cy="209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0" name="Text Box 14"/>
          <p:cNvSpPr txBox="1"/>
          <p:nvPr/>
        </p:nvSpPr>
        <p:spPr>
          <a:xfrm>
            <a:off x="1546384" y="784225"/>
            <a:ext cx="1903095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500">
                <a:solidFill>
                  <a:schemeClr val="bg1"/>
                </a:solidFill>
                <a:ea typeface="汉仪旗黑-55简" panose="00020600040101010101" charset="-128"/>
              </a:rPr>
              <a:t>【</a:t>
            </a:r>
            <a:r>
              <a:rPr lang="zh-CN" altLang="en-US" sz="1500" dirty="0">
                <a:solidFill>
                  <a:schemeClr val="bg1"/>
                </a:solidFill>
                <a:ea typeface="汉仪旗黑-55简" panose="00020600040101010101" charset="-128"/>
              </a:rPr>
              <a:t>产品研发和制造</a:t>
            </a:r>
            <a:r>
              <a:rPr lang="en-US" altLang="zh-CN" sz="1500">
                <a:solidFill>
                  <a:schemeClr val="bg1"/>
                </a:solidFill>
                <a:ea typeface="汉仪旗黑-55简" panose="00020600040101010101" charset="-128"/>
              </a:rPr>
              <a:t>】</a:t>
            </a:r>
            <a:endParaRPr lang="en-US" altLang="zh-CN" sz="15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4111" name="Text Box 15"/>
          <p:cNvSpPr txBox="1"/>
          <p:nvPr/>
        </p:nvSpPr>
        <p:spPr>
          <a:xfrm>
            <a:off x="4700588" y="796925"/>
            <a:ext cx="397033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【</a:t>
            </a:r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市场品质改善</a:t>
            </a:r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】</a:t>
            </a:r>
            <a:endParaRPr lang="en-US" altLang="zh-CN" sz="1600">
              <a:solidFill>
                <a:schemeClr val="tx2"/>
              </a:solidFill>
              <a:ea typeface="汉仪旗黑-55简" panose="00020600040101010101" charset="-128"/>
            </a:endParaRPr>
          </a:p>
        </p:txBody>
      </p:sp>
      <p:sp>
        <p:nvSpPr>
          <p:cNvPr id="4112" name="Text Box 16"/>
          <p:cNvSpPr txBox="1"/>
          <p:nvPr/>
        </p:nvSpPr>
        <p:spPr>
          <a:xfrm>
            <a:off x="4711700" y="1092200"/>
            <a:ext cx="3948113" cy="1800225"/>
          </a:xfrm>
          <a:prstGeom prst="rect">
            <a:avLst/>
          </a:prstGeom>
          <a:noFill/>
          <a:ln w="9525">
            <a:noFill/>
          </a:ln>
        </p:spPr>
        <p:txBody>
          <a:bodyPr wrap="none" lIns="72000" rIns="72000" anchor="ctr" anchorCtr="0"/>
          <a:p>
            <a:pPr fontAlgn="base">
              <a:spcBef>
                <a:spcPct val="50000"/>
              </a:spcBef>
            </a:pP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正确理解不具合问题，快速对策。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</p:txBody>
      </p:sp>
      <p:sp>
        <p:nvSpPr>
          <p:cNvPr id="4113" name="Text Box 17"/>
          <p:cNvSpPr txBox="1"/>
          <p:nvPr/>
        </p:nvSpPr>
        <p:spPr>
          <a:xfrm>
            <a:off x="2557463" y="5343525"/>
            <a:ext cx="3932237" cy="1250950"/>
          </a:xfrm>
          <a:prstGeom prst="rect">
            <a:avLst/>
          </a:prstGeom>
          <a:noFill/>
          <a:ln w="9525">
            <a:noFill/>
          </a:ln>
        </p:spPr>
        <p:txBody>
          <a:bodyPr wrap="none" lIns="72000" rIns="72000" anchor="ctr" anchorCtr="0"/>
          <a:p>
            <a:pPr algn="ctr" fontAlgn="base">
              <a:spcBef>
                <a:spcPct val="50000"/>
              </a:spcBef>
            </a:pP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持续的改善和发展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  <a:p>
            <a:pPr algn="ctr" fontAlgn="base">
              <a:spcBef>
                <a:spcPct val="50000"/>
              </a:spcBef>
            </a:pPr>
            <a:r>
              <a:rPr lang="en-US" altLang="zh-CN" sz="160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-</a:t>
            </a:r>
            <a:r>
              <a:rPr lang="zh-CN" altLang="en-US" sz="16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品质培训和提升</a:t>
            </a:r>
            <a:endParaRPr lang="en-US" altLang="zh-CN" sz="160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30" name="表格 22529"/>
          <p:cNvGraphicFramePr/>
          <p:nvPr/>
        </p:nvGraphicFramePr>
        <p:xfrm>
          <a:off x="187325" y="1557338"/>
          <a:ext cx="8886825" cy="1497012"/>
        </p:xfrm>
        <a:graphic>
          <a:graphicData uri="http://schemas.openxmlformats.org/drawingml/2006/table">
            <a:tbl>
              <a:tblPr/>
              <a:tblGrid>
                <a:gridCol w="252413"/>
                <a:gridCol w="395287"/>
                <a:gridCol w="1235075"/>
                <a:gridCol w="342900"/>
                <a:gridCol w="152400"/>
                <a:gridCol w="419100"/>
                <a:gridCol w="288925"/>
                <a:gridCol w="498475"/>
                <a:gridCol w="498475"/>
                <a:gridCol w="349250"/>
                <a:gridCol w="565150"/>
                <a:gridCol w="628650"/>
                <a:gridCol w="1311275"/>
                <a:gridCol w="869950"/>
                <a:gridCol w="1079500"/>
              </a:tblGrid>
              <a:tr h="223838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No.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 No.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项目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车型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主凶件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责任担当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#2 </a:t>
                      </a:r>
                      <a:r>
                        <a:rPr lang="zh-CN" altLang="en-US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产品正式设计手配发布前</a:t>
                      </a:r>
                      <a:endParaRPr lang="en-US" altLang="zh-CN" sz="10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7662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部门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科长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设计者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DCS</a:t>
                      </a: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是否设变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手配中是否采用再发防止对策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技术主管审核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审核结果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84188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endParaRPr lang="en-US" altLang="zh-CN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 or</a:t>
                      </a:r>
                      <a:endParaRPr lang="en-US" altLang="zh-CN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 No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设变的内容和理由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 or No</a:t>
                      </a:r>
                      <a:endParaRPr lang="en-US" altLang="zh-CN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94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DFL-****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制动盘裂纹</a:t>
                      </a:r>
                      <a:endParaRPr lang="zh-CN" altLang="en-US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5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AAA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BBB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CCC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---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7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QuickDR </a:t>
                      </a:r>
                      <a:r>
                        <a:rPr lang="zh-CN" altLang="en-US" sz="7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已实施，对策采用已体现到手配中。</a:t>
                      </a:r>
                      <a:endParaRPr lang="en-US" altLang="zh-CN" sz="700" dirty="0">
                        <a:solidFill>
                          <a:srgbClr val="C71444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T.Hashimoto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8" marB="35998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2585" name="Rectangle 679"/>
          <p:cNvSpPr/>
          <p:nvPr/>
        </p:nvSpPr>
        <p:spPr>
          <a:xfrm>
            <a:off x="84138" y="84138"/>
            <a:ext cx="48183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#2 </a:t>
            </a: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设计手配发布前的确认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2586" name="Rectangle 680"/>
          <p:cNvSpPr/>
          <p:nvPr/>
        </p:nvSpPr>
        <p:spPr>
          <a:xfrm>
            <a:off x="452438" y="681038"/>
            <a:ext cx="65970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设计者对手配中的再发防止对策体现进行确认。</a:t>
            </a:r>
            <a:endParaRPr lang="zh-CN" altLang="en-US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sp>
        <p:nvSpPr>
          <p:cNvPr id="22587" name="AutoShape 686"/>
          <p:cNvSpPr/>
          <p:nvPr/>
        </p:nvSpPr>
        <p:spPr>
          <a:xfrm>
            <a:off x="427038" y="2613025"/>
            <a:ext cx="411162" cy="473075"/>
          </a:xfrm>
          <a:prstGeom prst="roundRect">
            <a:avLst>
              <a:gd name="adj" fmla="val 1078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88" name="AutoShape 731"/>
          <p:cNvSpPr/>
          <p:nvPr/>
        </p:nvSpPr>
        <p:spPr>
          <a:xfrm>
            <a:off x="4638675" y="2606675"/>
            <a:ext cx="4505325" cy="466725"/>
          </a:xfrm>
          <a:prstGeom prst="roundRect">
            <a:avLst>
              <a:gd name="adj" fmla="val 416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2589" name="Picture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13" y="4468813"/>
            <a:ext cx="2719387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90" name="AutoShape 186"/>
          <p:cNvSpPr/>
          <p:nvPr/>
        </p:nvSpPr>
        <p:spPr>
          <a:xfrm>
            <a:off x="4522788" y="4470400"/>
            <a:ext cx="4176712" cy="2320925"/>
          </a:xfrm>
          <a:prstGeom prst="roundRect">
            <a:avLst>
              <a:gd name="adj" fmla="val 3963"/>
            </a:avLst>
          </a:prstGeom>
          <a:solidFill>
            <a:srgbClr val="EAEAEA"/>
          </a:solidFill>
          <a:ln w="381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2591" name="表格 22590"/>
          <p:cNvGraphicFramePr/>
          <p:nvPr/>
        </p:nvGraphicFramePr>
        <p:xfrm>
          <a:off x="4838700" y="4533900"/>
          <a:ext cx="3597275" cy="1773238"/>
        </p:xfrm>
        <a:graphic>
          <a:graphicData uri="http://schemas.openxmlformats.org/drawingml/2006/table">
            <a:tbl>
              <a:tblPr/>
              <a:tblGrid>
                <a:gridCol w="3597275"/>
              </a:tblGrid>
              <a:tr h="2476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设计新的制动盘结构需要实施</a:t>
                      </a: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Quick DR</a:t>
                      </a:r>
                      <a:br>
                        <a:rPr lang="en-US" altLang="zh-CN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开发阶段高温试验和常温耐久实验同样需要评价</a:t>
                      </a:r>
                      <a:endParaRPr lang="en-US" altLang="zh-CN" sz="1500" dirty="0">
                        <a:solidFill>
                          <a:srgbClr val="969696"/>
                        </a:solidFill>
                        <a:ea typeface="汉仪旗黑-55简" panose="00020600040101010101" charset="-128"/>
                      </a:endParaRPr>
                    </a:p>
                  </a:txBody>
                  <a:tcPr marL="90000" marR="90000" marT="71953" marB="7195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我们不应该做什么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3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制动盘不能设计狭窄的沟槽，制动时容易产生应力集中。</a:t>
                      </a:r>
                      <a:endParaRPr lang="zh-CN" altLang="en-US" sz="15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T="45690" marB="456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604" name="AutoShape 208"/>
          <p:cNvSpPr/>
          <p:nvPr/>
        </p:nvSpPr>
        <p:spPr>
          <a:xfrm>
            <a:off x="1725613" y="5213350"/>
            <a:ext cx="1371600" cy="749300"/>
          </a:xfrm>
          <a:prstGeom prst="roundRect">
            <a:avLst>
              <a:gd name="adj" fmla="val 4856"/>
            </a:avLst>
          </a:prstGeom>
          <a:noFill/>
          <a:ln w="254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605" name="Text Box 209"/>
          <p:cNvSpPr txBox="1"/>
          <p:nvPr/>
        </p:nvSpPr>
        <p:spPr>
          <a:xfrm>
            <a:off x="827088" y="3770313"/>
            <a:ext cx="118554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参考</a:t>
            </a: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LLR</a:t>
            </a:r>
            <a:endParaRPr lang="en-US" altLang="zh-CN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2606" name="AutoShape 206"/>
          <p:cNvSpPr/>
          <p:nvPr/>
        </p:nvSpPr>
        <p:spPr>
          <a:xfrm rot="5400000">
            <a:off x="98425" y="3781425"/>
            <a:ext cx="1060450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607" name="AutoShape 235"/>
          <p:cNvSpPr/>
          <p:nvPr/>
        </p:nvSpPr>
        <p:spPr>
          <a:xfrm rot="-5400000" flipV="1">
            <a:off x="6138863" y="3722688"/>
            <a:ext cx="942975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608" name="Text Box 146"/>
          <p:cNvSpPr txBox="1"/>
          <p:nvPr/>
        </p:nvSpPr>
        <p:spPr>
          <a:xfrm>
            <a:off x="5767388" y="3779838"/>
            <a:ext cx="1710690" cy="328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tIns="10800" bIns="1080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填写确认结果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2609" name="AutoShape 255"/>
          <p:cNvSpPr/>
          <p:nvPr/>
        </p:nvSpPr>
        <p:spPr>
          <a:xfrm>
            <a:off x="3279775" y="5486400"/>
            <a:ext cx="1119188" cy="352425"/>
          </a:xfrm>
          <a:custGeom>
            <a:avLst/>
            <a:gdLst>
              <a:gd name="txL" fmla="*/ 3375 w 21600"/>
              <a:gd name="txT" fmla="*/ 6518 h 21600"/>
              <a:gd name="txR" fmla="*/ 18431 w 21600"/>
              <a:gd name="txB" fmla="*/ 15082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3606" y="0"/>
                </a:moveTo>
                <a:lnTo>
                  <a:pt x="13606" y="6518"/>
                </a:lnTo>
                <a:lnTo>
                  <a:pt x="3375" y="6518"/>
                </a:lnTo>
                <a:lnTo>
                  <a:pt x="3375" y="15082"/>
                </a:lnTo>
                <a:lnTo>
                  <a:pt x="13606" y="15082"/>
                </a:lnTo>
                <a:lnTo>
                  <a:pt x="13606" y="21600"/>
                </a:lnTo>
                <a:lnTo>
                  <a:pt x="21600" y="10800"/>
                </a:lnTo>
                <a:lnTo>
                  <a:pt x="13606" y="0"/>
                </a:lnTo>
                <a:close/>
              </a:path>
              <a:path w="21600" h="21600">
                <a:moveTo>
                  <a:pt x="1350" y="6518"/>
                </a:moveTo>
                <a:lnTo>
                  <a:pt x="1350" y="15082"/>
                </a:lnTo>
                <a:lnTo>
                  <a:pt x="2700" y="15082"/>
                </a:lnTo>
                <a:lnTo>
                  <a:pt x="2700" y="6518"/>
                </a:lnTo>
                <a:lnTo>
                  <a:pt x="1350" y="6518"/>
                </a:lnTo>
                <a:close/>
              </a:path>
              <a:path w="21600" h="21600">
                <a:moveTo>
                  <a:pt x="0" y="6518"/>
                </a:moveTo>
                <a:lnTo>
                  <a:pt x="0" y="15082"/>
                </a:lnTo>
                <a:lnTo>
                  <a:pt x="675" y="15082"/>
                </a:lnTo>
                <a:lnTo>
                  <a:pt x="675" y="6518"/>
                </a:lnTo>
                <a:lnTo>
                  <a:pt x="0" y="6518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610" name="Text Box 256"/>
          <p:cNvSpPr txBox="1"/>
          <p:nvPr/>
        </p:nvSpPr>
        <p:spPr>
          <a:xfrm>
            <a:off x="3365500" y="5021263"/>
            <a:ext cx="1201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对比分析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表格 23553"/>
          <p:cNvGraphicFramePr/>
          <p:nvPr/>
        </p:nvGraphicFramePr>
        <p:xfrm>
          <a:off x="196850" y="1554163"/>
          <a:ext cx="8891588" cy="1325562"/>
        </p:xfrm>
        <a:graphic>
          <a:graphicData uri="http://schemas.openxmlformats.org/drawingml/2006/table">
            <a:tbl>
              <a:tblPr/>
              <a:tblGrid>
                <a:gridCol w="247650"/>
                <a:gridCol w="390525"/>
                <a:gridCol w="1238250"/>
                <a:gridCol w="333375"/>
                <a:gridCol w="161925"/>
                <a:gridCol w="419100"/>
                <a:gridCol w="295275"/>
                <a:gridCol w="514350"/>
                <a:gridCol w="476250"/>
                <a:gridCol w="260350"/>
                <a:gridCol w="374650"/>
                <a:gridCol w="638175"/>
                <a:gridCol w="523875"/>
                <a:gridCol w="1373188"/>
                <a:gridCol w="822325"/>
                <a:gridCol w="822325"/>
              </a:tblGrid>
              <a:tr h="223838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No.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 No.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项目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车型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主凶件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责任担当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#3 (VC-lot  </a:t>
                      </a:r>
                      <a:r>
                        <a:rPr lang="zh-CN" altLang="en-US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实物确认</a:t>
                      </a:r>
                      <a:r>
                        <a:rPr lang="en-US" altLang="zh-CN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)</a:t>
                      </a:r>
                      <a:endParaRPr lang="en-US" altLang="zh-CN" sz="10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部门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科长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设计者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手配后是否设变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VC-lot </a:t>
                      </a: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确认结果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技术主管审核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审核结果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6237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 or No</a:t>
                      </a:r>
                      <a:endParaRPr lang="en-US" altLang="zh-CN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设变的内容和理由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OK/NG/</a:t>
                      </a:r>
                      <a:b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待确认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判断的理由或者进一步确认的计划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8418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94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DFL-****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制动盘裂纹</a:t>
                      </a:r>
                      <a:endParaRPr lang="zh-CN" altLang="en-US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5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AAA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BBB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CCC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---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耐久试验结果</a:t>
                      </a: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r>
                        <a:rPr lang="zh-CN" altLang="en-US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，强度测试</a:t>
                      </a: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3</a:t>
                      </a:r>
                      <a:r>
                        <a:rPr lang="zh-CN" altLang="en-US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倍于设计要求</a:t>
                      </a: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F(t)=95% </a:t>
                      </a:r>
                      <a:endParaRPr lang="en-US" altLang="zh-CN" sz="900" dirty="0">
                        <a:solidFill>
                          <a:srgbClr val="C71444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KKK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6004" marB="36004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3611" name="Rectangle 417"/>
          <p:cNvSpPr/>
          <p:nvPr/>
        </p:nvSpPr>
        <p:spPr>
          <a:xfrm>
            <a:off x="84138" y="84138"/>
            <a:ext cx="62407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#3 VC Lot </a:t>
            </a: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实物再发防止效果确认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3612" name="AutoShape 453"/>
          <p:cNvSpPr/>
          <p:nvPr/>
        </p:nvSpPr>
        <p:spPr>
          <a:xfrm>
            <a:off x="4556125" y="2378075"/>
            <a:ext cx="4587875" cy="587375"/>
          </a:xfrm>
          <a:prstGeom prst="roundRect">
            <a:avLst>
              <a:gd name="adj" fmla="val 416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613" name="AutoShape 457"/>
          <p:cNvSpPr/>
          <p:nvPr/>
        </p:nvSpPr>
        <p:spPr>
          <a:xfrm>
            <a:off x="439738" y="2562225"/>
            <a:ext cx="388937" cy="557213"/>
          </a:xfrm>
          <a:prstGeom prst="roundRect">
            <a:avLst>
              <a:gd name="adj" fmla="val 1078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614" name="Rectangle 464"/>
          <p:cNvSpPr/>
          <p:nvPr/>
        </p:nvSpPr>
        <p:spPr>
          <a:xfrm>
            <a:off x="452438" y="681038"/>
            <a:ext cx="84105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设计和技术员对</a:t>
            </a:r>
            <a:r>
              <a:rPr lang="en-US" altLang="zh-CN" sz="2400" dirty="0">
                <a:solidFill>
                  <a:srgbClr val="13006A"/>
                </a:solidFill>
                <a:ea typeface="汉仪旗黑-55简" panose="00020600040101010101" charset="-128"/>
              </a:rPr>
              <a:t>VC-lot</a:t>
            </a:r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实物的再发防止效果进行确认和填写。</a:t>
            </a:r>
            <a:endParaRPr lang="en-US" altLang="zh-CN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pic>
        <p:nvPicPr>
          <p:cNvPr id="23615" name="Picture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13" y="4468813"/>
            <a:ext cx="2719387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616" name="AutoShape 186"/>
          <p:cNvSpPr/>
          <p:nvPr/>
        </p:nvSpPr>
        <p:spPr>
          <a:xfrm>
            <a:off x="4522788" y="4470400"/>
            <a:ext cx="4176712" cy="2320925"/>
          </a:xfrm>
          <a:prstGeom prst="roundRect">
            <a:avLst>
              <a:gd name="adj" fmla="val 3963"/>
            </a:avLst>
          </a:prstGeom>
          <a:solidFill>
            <a:srgbClr val="EAEAEA"/>
          </a:solidFill>
          <a:ln w="381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3617" name="表格 23616"/>
          <p:cNvGraphicFramePr/>
          <p:nvPr/>
        </p:nvGraphicFramePr>
        <p:xfrm>
          <a:off x="4838700" y="4533900"/>
          <a:ext cx="3597275" cy="1773238"/>
        </p:xfrm>
        <a:graphic>
          <a:graphicData uri="http://schemas.openxmlformats.org/drawingml/2006/table">
            <a:tbl>
              <a:tblPr/>
              <a:tblGrid>
                <a:gridCol w="3597275"/>
              </a:tblGrid>
              <a:tr h="2476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设计新的制动盘结构需要实施</a:t>
                      </a: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Quick DR</a:t>
                      </a:r>
                      <a:br>
                        <a:rPr lang="en-US" altLang="zh-CN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开发阶段高温试验和常温耐久实验同样需要评价</a:t>
                      </a:r>
                      <a:endParaRPr lang="en-US" altLang="zh-CN" sz="1500" dirty="0">
                        <a:solidFill>
                          <a:srgbClr val="969696"/>
                        </a:solidFill>
                        <a:ea typeface="汉仪旗黑-55简" panose="00020600040101010101" charset="-128"/>
                      </a:endParaRPr>
                    </a:p>
                  </a:txBody>
                  <a:tcPr marL="90000" marR="90000" marT="71953" marB="7195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我们不应该做什么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3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制动盘不能设计狭窄的沟槽，制动时容易产生应力集中。</a:t>
                      </a:r>
                      <a:endParaRPr lang="zh-CN" altLang="en-US" sz="15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T="45690" marB="456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30" name="AutoShape 208"/>
          <p:cNvSpPr/>
          <p:nvPr/>
        </p:nvSpPr>
        <p:spPr>
          <a:xfrm>
            <a:off x="1725613" y="5213350"/>
            <a:ext cx="1371600" cy="749300"/>
          </a:xfrm>
          <a:prstGeom prst="roundRect">
            <a:avLst>
              <a:gd name="adj" fmla="val 4856"/>
            </a:avLst>
          </a:prstGeom>
          <a:noFill/>
          <a:ln w="254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631" name="Text Box 209"/>
          <p:cNvSpPr txBox="1"/>
          <p:nvPr/>
        </p:nvSpPr>
        <p:spPr>
          <a:xfrm>
            <a:off x="827088" y="3770313"/>
            <a:ext cx="118554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参考</a:t>
            </a: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LLR</a:t>
            </a:r>
            <a:endParaRPr lang="en-US" altLang="zh-CN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3632" name="AutoShape 206"/>
          <p:cNvSpPr/>
          <p:nvPr/>
        </p:nvSpPr>
        <p:spPr>
          <a:xfrm rot="5400000">
            <a:off x="98425" y="3781425"/>
            <a:ext cx="1060450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633" name="AutoShape 235"/>
          <p:cNvSpPr/>
          <p:nvPr/>
        </p:nvSpPr>
        <p:spPr>
          <a:xfrm rot="-5400000" flipV="1">
            <a:off x="6138863" y="3722688"/>
            <a:ext cx="942975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634" name="Text Box 146"/>
          <p:cNvSpPr txBox="1"/>
          <p:nvPr/>
        </p:nvSpPr>
        <p:spPr>
          <a:xfrm>
            <a:off x="5767388" y="3779838"/>
            <a:ext cx="1710690" cy="328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tIns="10800" bIns="1080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填写确认结果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3635" name="AutoShape 255"/>
          <p:cNvSpPr/>
          <p:nvPr/>
        </p:nvSpPr>
        <p:spPr>
          <a:xfrm>
            <a:off x="3279775" y="5486400"/>
            <a:ext cx="1119188" cy="352425"/>
          </a:xfrm>
          <a:custGeom>
            <a:avLst/>
            <a:gdLst>
              <a:gd name="txL" fmla="*/ 3375 w 21600"/>
              <a:gd name="txT" fmla="*/ 6518 h 21600"/>
              <a:gd name="txR" fmla="*/ 18431 w 21600"/>
              <a:gd name="txB" fmla="*/ 15082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3606" y="0"/>
                </a:moveTo>
                <a:lnTo>
                  <a:pt x="13606" y="6518"/>
                </a:lnTo>
                <a:lnTo>
                  <a:pt x="3375" y="6518"/>
                </a:lnTo>
                <a:lnTo>
                  <a:pt x="3375" y="15082"/>
                </a:lnTo>
                <a:lnTo>
                  <a:pt x="13606" y="15082"/>
                </a:lnTo>
                <a:lnTo>
                  <a:pt x="13606" y="21600"/>
                </a:lnTo>
                <a:lnTo>
                  <a:pt x="21600" y="10800"/>
                </a:lnTo>
                <a:lnTo>
                  <a:pt x="13606" y="0"/>
                </a:lnTo>
                <a:close/>
              </a:path>
              <a:path w="21600" h="21600">
                <a:moveTo>
                  <a:pt x="1350" y="6518"/>
                </a:moveTo>
                <a:lnTo>
                  <a:pt x="1350" y="15082"/>
                </a:lnTo>
                <a:lnTo>
                  <a:pt x="2700" y="15082"/>
                </a:lnTo>
                <a:lnTo>
                  <a:pt x="2700" y="6518"/>
                </a:lnTo>
                <a:lnTo>
                  <a:pt x="1350" y="6518"/>
                </a:lnTo>
                <a:close/>
              </a:path>
              <a:path w="21600" h="21600">
                <a:moveTo>
                  <a:pt x="0" y="6518"/>
                </a:moveTo>
                <a:lnTo>
                  <a:pt x="0" y="15082"/>
                </a:lnTo>
                <a:lnTo>
                  <a:pt x="675" y="15082"/>
                </a:lnTo>
                <a:lnTo>
                  <a:pt x="675" y="6518"/>
                </a:lnTo>
                <a:lnTo>
                  <a:pt x="0" y="6518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636" name="Text Box 256"/>
          <p:cNvSpPr txBox="1"/>
          <p:nvPr/>
        </p:nvSpPr>
        <p:spPr>
          <a:xfrm>
            <a:off x="3365500" y="5021263"/>
            <a:ext cx="1201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对比分析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表格 24577"/>
          <p:cNvGraphicFramePr/>
          <p:nvPr/>
        </p:nvGraphicFramePr>
        <p:xfrm>
          <a:off x="198438" y="1543050"/>
          <a:ext cx="8890000" cy="1293813"/>
        </p:xfrm>
        <a:graphic>
          <a:graphicData uri="http://schemas.openxmlformats.org/drawingml/2006/table">
            <a:tbl>
              <a:tblPr/>
              <a:tblGrid>
                <a:gridCol w="242888"/>
                <a:gridCol w="395287"/>
                <a:gridCol w="1235075"/>
                <a:gridCol w="334963"/>
                <a:gridCol w="160337"/>
                <a:gridCol w="419100"/>
                <a:gridCol w="303213"/>
                <a:gridCol w="509587"/>
                <a:gridCol w="473075"/>
                <a:gridCol w="268288"/>
                <a:gridCol w="384175"/>
                <a:gridCol w="620712"/>
                <a:gridCol w="515938"/>
                <a:gridCol w="1371600"/>
                <a:gridCol w="820737"/>
                <a:gridCol w="835025"/>
              </a:tblGrid>
              <a:tr h="223838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No.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 No.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项目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车型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主凶件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3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责任担当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#4 (PT-lot </a:t>
                      </a:r>
                      <a:r>
                        <a:rPr lang="zh-CN" altLang="en-US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实物确认</a:t>
                      </a:r>
                      <a:r>
                        <a:rPr lang="en-US" altLang="zh-CN" sz="10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)</a:t>
                      </a:r>
                      <a:endParaRPr lang="en-US" altLang="zh-CN" sz="10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7662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部门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科长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设计者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VC-lot</a:t>
                      </a: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以后是否设变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PT-lot </a:t>
                      </a: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实物效果确认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技术主管审核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审核结果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6075">
                <a:tc v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Yes or No</a:t>
                      </a:r>
                      <a:endParaRPr lang="en-US" altLang="zh-CN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设变的内容和理由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OK/NG/</a:t>
                      </a:r>
                      <a:br>
                        <a:rPr lang="en-US" altLang="zh-CN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待确认</a:t>
                      </a:r>
                      <a:endParaRPr lang="en-US" altLang="zh-CN" sz="900" dirty="0">
                        <a:solidFill>
                          <a:srgbClr val="0D0D0D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判断的理由和进一步确认的计划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cPr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判断</a:t>
                      </a:r>
                      <a:endParaRPr lang="zh-CN" altLang="en-US" sz="9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94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>
                      <a:noFill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DFL-****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制动盘裂纹</a:t>
                      </a:r>
                      <a:endParaRPr lang="zh-CN" altLang="en-US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5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0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***</a:t>
                      </a:r>
                      <a:endParaRPr lang="en-US" altLang="zh-CN" sz="10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AAA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BBB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CCC</a:t>
                      </a:r>
                      <a:endParaRPr lang="en-US" altLang="zh-CN" sz="8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ja-JP" altLang="en-US" sz="9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・・・</a:t>
                      </a:r>
                      <a:endParaRPr lang="ja-JP" altLang="en-US" sz="9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No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---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耐久试验结果和实物检查确认 </a:t>
                      </a: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dirty="0">
                        <a:solidFill>
                          <a:srgbClr val="C71444"/>
                        </a:solidFill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KKK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9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OK</a:t>
                      </a:r>
                      <a:endParaRPr lang="en-US" altLang="zh-CN" sz="9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18000" marR="18000" marT="35999" marB="35999" anchor="ctr" anchorCtr="1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4636" name="Rectangle 376"/>
          <p:cNvSpPr/>
          <p:nvPr/>
        </p:nvSpPr>
        <p:spPr>
          <a:xfrm>
            <a:off x="84138" y="84138"/>
            <a:ext cx="61956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#4 PT Lot </a:t>
            </a: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实物再发防止效果确认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4637" name="AutoShape 507"/>
          <p:cNvSpPr/>
          <p:nvPr/>
        </p:nvSpPr>
        <p:spPr>
          <a:xfrm>
            <a:off x="4556125" y="2474913"/>
            <a:ext cx="4587875" cy="382587"/>
          </a:xfrm>
          <a:prstGeom prst="roundRect">
            <a:avLst>
              <a:gd name="adj" fmla="val 416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38" name="AutoShape 508"/>
          <p:cNvSpPr/>
          <p:nvPr/>
        </p:nvSpPr>
        <p:spPr>
          <a:xfrm>
            <a:off x="414338" y="2457450"/>
            <a:ext cx="398462" cy="412750"/>
          </a:xfrm>
          <a:prstGeom prst="roundRect">
            <a:avLst>
              <a:gd name="adj" fmla="val 10782"/>
            </a:avLst>
          </a:prstGeom>
          <a:noFill/>
          <a:ln w="254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39" name="Rectangle 590"/>
          <p:cNvSpPr/>
          <p:nvPr/>
        </p:nvSpPr>
        <p:spPr>
          <a:xfrm>
            <a:off x="452438" y="681038"/>
            <a:ext cx="83591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设计和技术员对</a:t>
            </a:r>
            <a:r>
              <a:rPr lang="en-US" altLang="zh-CN" sz="2400" dirty="0">
                <a:solidFill>
                  <a:srgbClr val="13006A"/>
                </a:solidFill>
                <a:ea typeface="汉仪旗黑-55简" panose="00020600040101010101" charset="-128"/>
              </a:rPr>
              <a:t>PT-lot</a:t>
            </a:r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实物的再发防止效果进行确认和填写。</a:t>
            </a:r>
            <a:endParaRPr lang="en-US" altLang="zh-CN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pic>
        <p:nvPicPr>
          <p:cNvPr id="24640" name="Picture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13" y="4468813"/>
            <a:ext cx="2719387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41" name="AutoShape 186"/>
          <p:cNvSpPr/>
          <p:nvPr/>
        </p:nvSpPr>
        <p:spPr>
          <a:xfrm>
            <a:off x="4522788" y="4470400"/>
            <a:ext cx="4176712" cy="2320925"/>
          </a:xfrm>
          <a:prstGeom prst="roundRect">
            <a:avLst>
              <a:gd name="adj" fmla="val 3963"/>
            </a:avLst>
          </a:prstGeom>
          <a:solidFill>
            <a:srgbClr val="EAEAEA"/>
          </a:solidFill>
          <a:ln w="381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4642" name="表格 24641"/>
          <p:cNvGraphicFramePr/>
          <p:nvPr/>
        </p:nvGraphicFramePr>
        <p:xfrm>
          <a:off x="4838700" y="4533900"/>
          <a:ext cx="3597275" cy="1773238"/>
        </p:xfrm>
        <a:graphic>
          <a:graphicData uri="http://schemas.openxmlformats.org/drawingml/2006/table">
            <a:tbl>
              <a:tblPr/>
              <a:tblGrid>
                <a:gridCol w="3597275"/>
              </a:tblGrid>
              <a:tr h="2476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设计新的制动盘结构需要实施</a:t>
                      </a: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Quick DR</a:t>
                      </a:r>
                      <a:br>
                        <a:rPr lang="en-US" altLang="zh-CN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开发阶段高温试验和常温耐久实验同样需要评价</a:t>
                      </a:r>
                      <a:endParaRPr lang="en-US" altLang="zh-CN" sz="1500" dirty="0">
                        <a:solidFill>
                          <a:srgbClr val="969696"/>
                        </a:solidFill>
                        <a:ea typeface="汉仪旗黑-55简" panose="00020600040101010101" charset="-128"/>
                      </a:endParaRPr>
                    </a:p>
                  </a:txBody>
                  <a:tcPr marL="90000" marR="90000" marT="71953" marB="7195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我们不应该做什么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5976" marB="17989"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3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制动盘不能设计狭窄的沟槽，制动时容易产生应力集中。</a:t>
                      </a:r>
                      <a:endParaRPr lang="zh-CN" altLang="en-US" sz="15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T="45690" marB="456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55" name="AutoShape 208"/>
          <p:cNvSpPr/>
          <p:nvPr/>
        </p:nvSpPr>
        <p:spPr>
          <a:xfrm>
            <a:off x="1725613" y="5213350"/>
            <a:ext cx="1371600" cy="749300"/>
          </a:xfrm>
          <a:prstGeom prst="roundRect">
            <a:avLst>
              <a:gd name="adj" fmla="val 4856"/>
            </a:avLst>
          </a:prstGeom>
          <a:noFill/>
          <a:ln w="254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56" name="Text Box 209"/>
          <p:cNvSpPr txBox="1"/>
          <p:nvPr/>
        </p:nvSpPr>
        <p:spPr>
          <a:xfrm>
            <a:off x="827088" y="3770313"/>
            <a:ext cx="118554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参考</a:t>
            </a: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LLR</a:t>
            </a:r>
            <a:endParaRPr lang="en-US" altLang="zh-CN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4657" name="AutoShape 206"/>
          <p:cNvSpPr/>
          <p:nvPr/>
        </p:nvSpPr>
        <p:spPr>
          <a:xfrm rot="5400000">
            <a:off x="98425" y="3781425"/>
            <a:ext cx="1060450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8" name="AutoShape 235"/>
          <p:cNvSpPr/>
          <p:nvPr/>
        </p:nvSpPr>
        <p:spPr>
          <a:xfrm rot="-5400000" flipV="1">
            <a:off x="6138863" y="3722688"/>
            <a:ext cx="942975" cy="352425"/>
          </a:xfrm>
          <a:custGeom>
            <a:avLst/>
            <a:gdLst>
              <a:gd name="txL" fmla="*/ 3375 w 21600"/>
              <a:gd name="txT" fmla="*/ 7005 h 21600"/>
              <a:gd name="txR" fmla="*/ 20286 w 21600"/>
              <a:gd name="txB" fmla="*/ 14595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860" y="0"/>
                </a:moveTo>
                <a:lnTo>
                  <a:pt x="17860" y="7005"/>
                </a:lnTo>
                <a:lnTo>
                  <a:pt x="3375" y="7005"/>
                </a:lnTo>
                <a:lnTo>
                  <a:pt x="3375" y="14595"/>
                </a:lnTo>
                <a:lnTo>
                  <a:pt x="17860" y="14595"/>
                </a:lnTo>
                <a:lnTo>
                  <a:pt x="17860" y="21600"/>
                </a:lnTo>
                <a:lnTo>
                  <a:pt x="21600" y="10800"/>
                </a:lnTo>
                <a:lnTo>
                  <a:pt x="17860" y="0"/>
                </a:lnTo>
                <a:close/>
              </a:path>
              <a:path w="21600" h="21600">
                <a:moveTo>
                  <a:pt x="1350" y="7005"/>
                </a:moveTo>
                <a:lnTo>
                  <a:pt x="1350" y="14595"/>
                </a:lnTo>
                <a:lnTo>
                  <a:pt x="2700" y="14595"/>
                </a:lnTo>
                <a:lnTo>
                  <a:pt x="2700" y="7005"/>
                </a:lnTo>
                <a:lnTo>
                  <a:pt x="1350" y="7005"/>
                </a:lnTo>
                <a:close/>
              </a:path>
              <a:path w="21600" h="21600">
                <a:moveTo>
                  <a:pt x="0" y="7005"/>
                </a:moveTo>
                <a:lnTo>
                  <a:pt x="0" y="14595"/>
                </a:lnTo>
                <a:lnTo>
                  <a:pt x="675" y="14595"/>
                </a:lnTo>
                <a:lnTo>
                  <a:pt x="675" y="7005"/>
                </a:lnTo>
                <a:lnTo>
                  <a:pt x="0" y="7005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9" name="Text Box 146"/>
          <p:cNvSpPr txBox="1"/>
          <p:nvPr/>
        </p:nvSpPr>
        <p:spPr>
          <a:xfrm>
            <a:off x="5767388" y="3779838"/>
            <a:ext cx="1710690" cy="328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tIns="10800" bIns="1080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填写确认结果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4660" name="AutoShape 255"/>
          <p:cNvSpPr/>
          <p:nvPr/>
        </p:nvSpPr>
        <p:spPr>
          <a:xfrm>
            <a:off x="3279775" y="5486400"/>
            <a:ext cx="1119188" cy="352425"/>
          </a:xfrm>
          <a:custGeom>
            <a:avLst/>
            <a:gdLst>
              <a:gd name="txL" fmla="*/ 3375 w 21600"/>
              <a:gd name="txT" fmla="*/ 6518 h 21600"/>
              <a:gd name="txR" fmla="*/ 18431 w 21600"/>
              <a:gd name="txB" fmla="*/ 15082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3606" y="0"/>
                </a:moveTo>
                <a:lnTo>
                  <a:pt x="13606" y="6518"/>
                </a:lnTo>
                <a:lnTo>
                  <a:pt x="3375" y="6518"/>
                </a:lnTo>
                <a:lnTo>
                  <a:pt x="3375" y="15082"/>
                </a:lnTo>
                <a:lnTo>
                  <a:pt x="13606" y="15082"/>
                </a:lnTo>
                <a:lnTo>
                  <a:pt x="13606" y="21600"/>
                </a:lnTo>
                <a:lnTo>
                  <a:pt x="21600" y="10800"/>
                </a:lnTo>
                <a:lnTo>
                  <a:pt x="13606" y="0"/>
                </a:lnTo>
                <a:close/>
              </a:path>
              <a:path w="21600" h="21600">
                <a:moveTo>
                  <a:pt x="1350" y="6518"/>
                </a:moveTo>
                <a:lnTo>
                  <a:pt x="1350" y="15082"/>
                </a:lnTo>
                <a:lnTo>
                  <a:pt x="2700" y="15082"/>
                </a:lnTo>
                <a:lnTo>
                  <a:pt x="2700" y="6518"/>
                </a:lnTo>
                <a:lnTo>
                  <a:pt x="1350" y="6518"/>
                </a:lnTo>
                <a:close/>
              </a:path>
              <a:path w="21600" h="21600">
                <a:moveTo>
                  <a:pt x="0" y="6518"/>
                </a:moveTo>
                <a:lnTo>
                  <a:pt x="0" y="15082"/>
                </a:lnTo>
                <a:lnTo>
                  <a:pt x="675" y="15082"/>
                </a:lnTo>
                <a:lnTo>
                  <a:pt x="675" y="6518"/>
                </a:lnTo>
                <a:lnTo>
                  <a:pt x="0" y="6518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1" name="Text Box 256"/>
          <p:cNvSpPr txBox="1"/>
          <p:nvPr/>
        </p:nvSpPr>
        <p:spPr>
          <a:xfrm>
            <a:off x="3365500" y="5021263"/>
            <a:ext cx="1201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对比分析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4"/>
          <p:cNvSpPr/>
          <p:nvPr/>
        </p:nvSpPr>
        <p:spPr>
          <a:xfrm>
            <a:off x="330200" y="1358900"/>
            <a:ext cx="8496300" cy="5145088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tIns="46800"/>
          <a:p>
            <a:pPr algn="ctr" fontAlgn="base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5603" name="AutoShape 41"/>
          <p:cNvSpPr/>
          <p:nvPr/>
        </p:nvSpPr>
        <p:spPr>
          <a:xfrm>
            <a:off x="6343650" y="3959225"/>
            <a:ext cx="2470150" cy="2141538"/>
          </a:xfrm>
          <a:prstGeom prst="homePlate">
            <a:avLst>
              <a:gd name="adj" fmla="val 14231"/>
            </a:avLst>
          </a:prstGeom>
          <a:solidFill>
            <a:srgbClr val="13006A"/>
          </a:solidFill>
          <a:ln w="9525">
            <a:noFill/>
          </a:ln>
        </p:spPr>
        <p:txBody>
          <a:bodyPr wrap="none" lIns="0" rIns="0" anchor="ctr" anchorCtr="0"/>
          <a:p>
            <a:r>
              <a:rPr lang="zh-CN" altLang="en-US" sz="2400" dirty="0">
                <a:solidFill>
                  <a:schemeClr val="bg1"/>
                </a:solidFill>
                <a:ea typeface="汉仪旗黑-55简" panose="00020600040101010101" charset="-128"/>
              </a:rPr>
              <a:t>设计变更</a:t>
            </a:r>
            <a:endParaRPr lang="en-US" altLang="zh-CN" sz="24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r>
              <a:rPr lang="en-US" altLang="zh-CN" sz="2400" dirty="0">
                <a:solidFill>
                  <a:schemeClr val="bg1"/>
                </a:solidFill>
                <a:ea typeface="汉仪旗黑-55简" panose="00020600040101010101" charset="-128"/>
              </a:rPr>
              <a:t> </a:t>
            </a:r>
            <a:r>
              <a:rPr lang="ja-JP" altLang="en-US" sz="2400" dirty="0">
                <a:solidFill>
                  <a:schemeClr val="bg1"/>
                </a:solidFill>
                <a:ea typeface="汉仪旗黑-55简" panose="00020600040101010101" charset="-128"/>
              </a:rPr>
              <a:t>・ </a:t>
            </a:r>
            <a:r>
              <a:rPr lang="zh-CN" altLang="en-US" sz="2400" dirty="0">
                <a:solidFill>
                  <a:schemeClr val="bg1"/>
                </a:solidFill>
                <a:ea typeface="汉仪旗黑-55简" panose="00020600040101010101" charset="-128"/>
              </a:rPr>
              <a:t>国产化</a:t>
            </a:r>
            <a:endParaRPr lang="en-US" altLang="zh-CN" sz="24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r>
              <a:rPr lang="en-US" altLang="zh-CN" sz="2400" dirty="0">
                <a:solidFill>
                  <a:schemeClr val="bg1"/>
                </a:solidFill>
                <a:ea typeface="汉仪旗黑-55简" panose="00020600040101010101" charset="-128"/>
              </a:rPr>
              <a:t> </a:t>
            </a:r>
            <a:r>
              <a:rPr lang="ja-JP" altLang="en-US" sz="2400" dirty="0">
                <a:solidFill>
                  <a:schemeClr val="bg1"/>
                </a:solidFill>
                <a:ea typeface="汉仪旗黑-55简" panose="00020600040101010101" charset="-128"/>
              </a:rPr>
              <a:t>・ </a:t>
            </a:r>
            <a:r>
              <a:rPr lang="zh-CN" altLang="en-US" sz="2400" dirty="0">
                <a:solidFill>
                  <a:schemeClr val="bg1"/>
                </a:solidFill>
                <a:ea typeface="汉仪旗黑-55简" panose="00020600040101010101" charset="-128"/>
              </a:rPr>
              <a:t>品质改善</a:t>
            </a:r>
            <a:endParaRPr lang="en-US" altLang="zh-CN" sz="3200" dirty="0">
              <a:solidFill>
                <a:schemeClr val="bg1"/>
              </a:solidFill>
              <a:ea typeface="汉仪旗黑-55简" panose="00020600040101010101" charset="-128"/>
            </a:endParaRPr>
          </a:p>
          <a:p>
            <a:r>
              <a:rPr lang="en-US" altLang="zh-CN" sz="2000" dirty="0">
                <a:solidFill>
                  <a:schemeClr val="bg1"/>
                </a:solidFill>
                <a:ea typeface="汉仪旗黑-55简" panose="00020600040101010101" charset="-128"/>
              </a:rPr>
              <a:t> </a:t>
            </a:r>
            <a:endParaRPr lang="en-US" altLang="zh-CN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25604" name="AutoShape 42"/>
          <p:cNvSpPr/>
          <p:nvPr/>
        </p:nvSpPr>
        <p:spPr>
          <a:xfrm>
            <a:off x="6343650" y="1639412"/>
            <a:ext cx="2471738" cy="380364"/>
          </a:xfrm>
          <a:prstGeom prst="homePlate">
            <a:avLst>
              <a:gd name="adj" fmla="val 24376"/>
            </a:avLst>
          </a:prstGeom>
          <a:solidFill>
            <a:srgbClr val="13006A"/>
          </a:solidFill>
          <a:ln w="9525">
            <a:noFill/>
          </a:ln>
        </p:spPr>
        <p:txBody>
          <a:bodyPr lIns="126000" tIns="82800" rIns="126000" bIns="82800" anchor="ctr" anchorCtr="0"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ea typeface="汉仪旗黑-55简" panose="00020600040101010101" charset="-128"/>
              </a:rPr>
              <a:t>SOP  </a:t>
            </a:r>
            <a:r>
              <a:rPr lang="zh-CN" altLang="en-US" sz="1400" dirty="0">
                <a:solidFill>
                  <a:schemeClr val="bg1"/>
                </a:solidFill>
                <a:ea typeface="汉仪旗黑-55简" panose="00020600040101010101" charset="-128"/>
              </a:rPr>
              <a:t>量产期间</a:t>
            </a:r>
            <a:endParaRPr lang="en-US" altLang="zh-CN" sz="14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25605" name="Rectangle 71"/>
          <p:cNvSpPr/>
          <p:nvPr/>
        </p:nvSpPr>
        <p:spPr>
          <a:xfrm>
            <a:off x="84138" y="84138"/>
            <a:ext cx="6714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SOP</a:t>
            </a: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后再发防止怎样使用</a:t>
            </a: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GDS / LLR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5606" name="Rectangle 72"/>
          <p:cNvSpPr/>
          <p:nvPr/>
        </p:nvSpPr>
        <p:spPr>
          <a:xfrm>
            <a:off x="452438" y="681038"/>
            <a:ext cx="26587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en-US" altLang="zh-CN" sz="2400" dirty="0">
                <a:solidFill>
                  <a:srgbClr val="13006A"/>
                </a:solidFill>
                <a:ea typeface="汉仪旗黑-55简" panose="00020600040101010101" charset="-128"/>
              </a:rPr>
              <a:t>SOP</a:t>
            </a:r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后的设计变更</a:t>
            </a:r>
            <a:endParaRPr lang="en-US" altLang="zh-CN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sp>
        <p:nvSpPr>
          <p:cNvPr id="25607" name="AutoShape 13"/>
          <p:cNvSpPr/>
          <p:nvPr/>
        </p:nvSpPr>
        <p:spPr>
          <a:xfrm>
            <a:off x="506413" y="3949700"/>
            <a:ext cx="5713412" cy="2151063"/>
          </a:xfrm>
          <a:prstGeom prst="roundRect">
            <a:avLst>
              <a:gd name="adj" fmla="val 6347"/>
            </a:avLst>
          </a:prstGeom>
          <a:solidFill>
            <a:srgbClr val="A6A6A6"/>
          </a:solidFill>
          <a:ln w="158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Text Box 26"/>
          <p:cNvSpPr txBox="1"/>
          <p:nvPr/>
        </p:nvSpPr>
        <p:spPr>
          <a:xfrm>
            <a:off x="652463" y="5543550"/>
            <a:ext cx="5418137" cy="367030"/>
          </a:xfrm>
          <a:prstGeom prst="rect">
            <a:avLst/>
          </a:prstGeom>
          <a:solidFill>
            <a:srgbClr val="C71444"/>
          </a:solidFill>
          <a:ln w="9525">
            <a:noFill/>
          </a:ln>
        </p:spPr>
        <p:txBody>
          <a:bodyPr lIns="91428" tIns="45714" rIns="91428" bIns="45714">
            <a:spAutoFit/>
          </a:bodyPr>
          <a:p>
            <a:pPr algn="ctr" defTabSz="913130" fontAlgn="base"/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东风日产再发防止应用的开展内容</a:t>
            </a:r>
            <a:endParaRPr lang="zh-CN" altLang="en-US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pic>
        <p:nvPicPr>
          <p:cNvPr id="25609" name="Group 39"/>
          <p:cNvPicPr/>
          <p:nvPr/>
        </p:nvPicPr>
        <p:blipFill>
          <a:blip r:embed="rId1"/>
          <a:stretch>
            <a:fillRect/>
          </a:stretch>
        </p:blipFill>
        <p:spPr>
          <a:xfrm>
            <a:off x="433388" y="1639888"/>
            <a:ext cx="1481137" cy="360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Group 42"/>
          <p:cNvPicPr/>
          <p:nvPr/>
        </p:nvPicPr>
        <p:blipFill>
          <a:blip r:embed="rId2"/>
          <a:stretch>
            <a:fillRect/>
          </a:stretch>
        </p:blipFill>
        <p:spPr>
          <a:xfrm>
            <a:off x="4754563" y="1639888"/>
            <a:ext cx="1304925" cy="360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Group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565525" y="1639888"/>
            <a:ext cx="1341438" cy="360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Group 40"/>
          <p:cNvPicPr/>
          <p:nvPr/>
        </p:nvPicPr>
        <p:blipFill>
          <a:blip r:embed="rId4"/>
          <a:stretch>
            <a:fillRect/>
          </a:stretch>
        </p:blipFill>
        <p:spPr>
          <a:xfrm>
            <a:off x="1852613" y="1560513"/>
            <a:ext cx="1384300" cy="3694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6" name="组合 26625"/>
          <p:cNvGrpSpPr/>
          <p:nvPr/>
        </p:nvGrpSpPr>
        <p:grpSpPr>
          <a:xfrm>
            <a:off x="1139825" y="3402013"/>
            <a:ext cx="2914650" cy="2749550"/>
            <a:chOff x="0" y="0"/>
            <a:chExt cx="1836" cy="1732"/>
          </a:xfrm>
        </p:grpSpPr>
        <p:pic>
          <p:nvPicPr>
            <p:cNvPr id="26627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836" cy="17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8" name="文本框 26627"/>
            <p:cNvSpPr txBox="1"/>
            <p:nvPr/>
          </p:nvSpPr>
          <p:spPr>
            <a:xfrm>
              <a:off x="5" y="264"/>
              <a:ext cx="1828" cy="1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0" anchor="ctr" anchorCtr="0"/>
            <a:p>
              <a:pPr algn="ctr" fontAlgn="base"/>
              <a:endParaRPr lang="en-GB" altLang="en-US" sz="16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6629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4176713"/>
            <a:ext cx="2427287" cy="183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 Box 5"/>
          <p:cNvSpPr txBox="1"/>
          <p:nvPr/>
        </p:nvSpPr>
        <p:spPr>
          <a:xfrm>
            <a:off x="1785938" y="6181725"/>
            <a:ext cx="196532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zh-CN" altLang="en-US" sz="2000" dirty="0">
                <a:solidFill>
                  <a:srgbClr val="13006A"/>
                </a:solidFill>
                <a:ea typeface="汉仪旗黑-55简" panose="00020600040101010101" charset="-128"/>
              </a:rPr>
              <a:t>再发防止技术库</a:t>
            </a:r>
            <a:endParaRPr lang="zh-CN" altLang="en-US" sz="20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sp>
        <p:nvSpPr>
          <p:cNvPr id="26631" name="Text Box 6"/>
          <p:cNvSpPr txBox="1"/>
          <p:nvPr/>
        </p:nvSpPr>
        <p:spPr>
          <a:xfrm>
            <a:off x="1230948" y="3830638"/>
            <a:ext cx="27355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800" dirty="0">
                <a:effectLst>
                  <a:outerShdw blurRad="38100" dist="38100" dir="2700000">
                    <a:srgbClr val="C0C0C0"/>
                  </a:outerShdw>
                </a:effectLst>
                <a:ea typeface="汉仪旗黑-55简" panose="00020600040101010101" charset="-128"/>
              </a:rPr>
              <a:t>Lesson Learned Report</a:t>
            </a:r>
            <a:endParaRPr lang="en-US" altLang="zh-CN" sz="1800" dirty="0">
              <a:effectLst>
                <a:outerShdw blurRad="38100" dist="38100" dir="2700000">
                  <a:srgbClr val="C0C0C0"/>
                </a:outerShdw>
              </a:effectLst>
              <a:ea typeface="汉仪旗黑-55简" panose="00020600040101010101" charset="-128"/>
            </a:endParaRPr>
          </a:p>
        </p:txBody>
      </p:sp>
      <p:sp>
        <p:nvSpPr>
          <p:cNvPr id="26632" name="AutoShape 153"/>
          <p:cNvSpPr/>
          <p:nvPr/>
        </p:nvSpPr>
        <p:spPr>
          <a:xfrm>
            <a:off x="190500" y="1562100"/>
            <a:ext cx="2533650" cy="550863"/>
          </a:xfrm>
          <a:prstGeom prst="homePlate">
            <a:avLst>
              <a:gd name="adj" fmla="val 53596"/>
            </a:avLst>
          </a:prstGeom>
          <a:solidFill>
            <a:srgbClr val="969696"/>
          </a:solidFill>
          <a:ln w="9525">
            <a:noFill/>
          </a:ln>
        </p:spPr>
        <p:txBody>
          <a:bodyPr wrap="none" anchor="ctr" anchorCtr="0"/>
          <a:p>
            <a:pPr algn="ctr">
              <a:lnSpc>
                <a:spcPct val="85000"/>
              </a:lnSpc>
            </a:pPr>
            <a:r>
              <a:rPr lang="en-US" altLang="zh-CN" sz="1800" dirty="0">
                <a:solidFill>
                  <a:schemeClr val="bg1"/>
                </a:solidFill>
                <a:ea typeface="汉仪旗黑-55简" panose="00020600040101010101" charset="-128"/>
              </a:rPr>
              <a:t>    </a:t>
            </a:r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设计变更构想</a:t>
            </a:r>
            <a:endParaRPr lang="en-US" altLang="zh-CN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26633" name="AutoShape 201"/>
          <p:cNvSpPr/>
          <p:nvPr/>
        </p:nvSpPr>
        <p:spPr>
          <a:xfrm>
            <a:off x="201613" y="968375"/>
            <a:ext cx="8010525" cy="550863"/>
          </a:xfrm>
          <a:prstGeom prst="homePlate">
            <a:avLst>
              <a:gd name="adj" fmla="val 53050"/>
            </a:avLst>
          </a:prstGeom>
          <a:solidFill>
            <a:srgbClr val="13006A"/>
          </a:solidFill>
          <a:ln w="9525">
            <a:noFill/>
          </a:ln>
        </p:spPr>
        <p:txBody>
          <a:bodyPr wrap="none" tIns="0" bIns="0" anchor="ctr" anchorCtr="0"/>
          <a:p>
            <a:pPr algn="ctr"/>
            <a:r>
              <a:rPr lang="zh-CN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设计变更</a:t>
            </a:r>
            <a:endParaRPr lang="zh-CN" altLang="en-US" sz="20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26634" name="AutoShape 207"/>
          <p:cNvSpPr/>
          <p:nvPr/>
        </p:nvSpPr>
        <p:spPr>
          <a:xfrm>
            <a:off x="2470150" y="1562100"/>
            <a:ext cx="3413125" cy="550863"/>
          </a:xfrm>
          <a:prstGeom prst="chevron">
            <a:avLst>
              <a:gd name="adj" fmla="val 55333"/>
            </a:avLst>
          </a:prstGeom>
          <a:solidFill>
            <a:srgbClr val="969696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开发</a:t>
            </a:r>
            <a:endParaRPr lang="zh-CN" altLang="en-US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26635" name="AutoShape 208"/>
          <p:cNvSpPr/>
          <p:nvPr/>
        </p:nvSpPr>
        <p:spPr>
          <a:xfrm>
            <a:off x="5622925" y="1562100"/>
            <a:ext cx="2622550" cy="550863"/>
          </a:xfrm>
          <a:prstGeom prst="chevron">
            <a:avLst>
              <a:gd name="adj" fmla="val 58496"/>
            </a:avLst>
          </a:prstGeom>
          <a:solidFill>
            <a:srgbClr val="969696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800" dirty="0">
                <a:solidFill>
                  <a:schemeClr val="bg1"/>
                </a:solidFill>
                <a:ea typeface="汉仪旗黑-55简" panose="00020600040101010101" charset="-128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设计发布</a:t>
            </a:r>
            <a:endParaRPr lang="en-US" altLang="zh-CN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26636" name="AutoShape 212"/>
          <p:cNvSpPr/>
          <p:nvPr/>
        </p:nvSpPr>
        <p:spPr>
          <a:xfrm rot="16200000">
            <a:off x="4837113" y="2701925"/>
            <a:ext cx="1579562" cy="365125"/>
          </a:xfrm>
          <a:custGeom>
            <a:avLst/>
            <a:gdLst>
              <a:gd name="txL" fmla="*/ 3375 w 21600"/>
              <a:gd name="txT" fmla="*/ 6518 h 21600"/>
              <a:gd name="txR" fmla="*/ 19977 w 21600"/>
              <a:gd name="txB" fmla="*/ 15082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506" y="0"/>
                </a:moveTo>
                <a:lnTo>
                  <a:pt x="17506" y="6518"/>
                </a:lnTo>
                <a:lnTo>
                  <a:pt x="3375" y="6518"/>
                </a:lnTo>
                <a:lnTo>
                  <a:pt x="3375" y="15082"/>
                </a:lnTo>
                <a:lnTo>
                  <a:pt x="17506" y="15082"/>
                </a:lnTo>
                <a:lnTo>
                  <a:pt x="17506" y="21600"/>
                </a:lnTo>
                <a:lnTo>
                  <a:pt x="21600" y="10800"/>
                </a:lnTo>
                <a:lnTo>
                  <a:pt x="17506" y="0"/>
                </a:lnTo>
                <a:close/>
              </a:path>
              <a:path w="21600" h="21600">
                <a:moveTo>
                  <a:pt x="1350" y="6518"/>
                </a:moveTo>
                <a:lnTo>
                  <a:pt x="1350" y="15082"/>
                </a:lnTo>
                <a:lnTo>
                  <a:pt x="2700" y="15082"/>
                </a:lnTo>
                <a:lnTo>
                  <a:pt x="2700" y="6518"/>
                </a:lnTo>
                <a:lnTo>
                  <a:pt x="1350" y="6518"/>
                </a:lnTo>
                <a:close/>
              </a:path>
              <a:path w="21600" h="21600">
                <a:moveTo>
                  <a:pt x="0" y="6518"/>
                </a:moveTo>
                <a:lnTo>
                  <a:pt x="0" y="15082"/>
                </a:lnTo>
                <a:lnTo>
                  <a:pt x="675" y="15082"/>
                </a:lnTo>
                <a:lnTo>
                  <a:pt x="675" y="6518"/>
                </a:lnTo>
                <a:lnTo>
                  <a:pt x="0" y="6518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7" name="AutoShape 213"/>
          <p:cNvSpPr/>
          <p:nvPr/>
        </p:nvSpPr>
        <p:spPr>
          <a:xfrm rot="5400000">
            <a:off x="1889125" y="2673350"/>
            <a:ext cx="1417638" cy="365125"/>
          </a:xfrm>
          <a:custGeom>
            <a:avLst/>
            <a:gdLst>
              <a:gd name="txL" fmla="*/ 3375 w 21600"/>
              <a:gd name="txT" fmla="*/ 6518 h 21600"/>
              <a:gd name="txR" fmla="*/ 19977 w 21600"/>
              <a:gd name="txB" fmla="*/ 15082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7506" y="0"/>
                </a:moveTo>
                <a:lnTo>
                  <a:pt x="17506" y="6518"/>
                </a:lnTo>
                <a:lnTo>
                  <a:pt x="3375" y="6518"/>
                </a:lnTo>
                <a:lnTo>
                  <a:pt x="3375" y="15082"/>
                </a:lnTo>
                <a:lnTo>
                  <a:pt x="17506" y="15082"/>
                </a:lnTo>
                <a:lnTo>
                  <a:pt x="17506" y="21600"/>
                </a:lnTo>
                <a:lnTo>
                  <a:pt x="21600" y="10800"/>
                </a:lnTo>
                <a:lnTo>
                  <a:pt x="17506" y="0"/>
                </a:lnTo>
                <a:close/>
              </a:path>
              <a:path w="21600" h="21600">
                <a:moveTo>
                  <a:pt x="1350" y="6518"/>
                </a:moveTo>
                <a:lnTo>
                  <a:pt x="1350" y="15082"/>
                </a:lnTo>
                <a:lnTo>
                  <a:pt x="2700" y="15082"/>
                </a:lnTo>
                <a:lnTo>
                  <a:pt x="2700" y="6518"/>
                </a:lnTo>
                <a:lnTo>
                  <a:pt x="1350" y="6518"/>
                </a:lnTo>
                <a:close/>
              </a:path>
              <a:path w="21600" h="21600">
                <a:moveTo>
                  <a:pt x="0" y="6518"/>
                </a:moveTo>
                <a:lnTo>
                  <a:pt x="0" y="15082"/>
                </a:lnTo>
                <a:lnTo>
                  <a:pt x="675" y="15082"/>
                </a:lnTo>
                <a:lnTo>
                  <a:pt x="675" y="6518"/>
                </a:lnTo>
                <a:lnTo>
                  <a:pt x="0" y="6518"/>
                </a:lnTo>
                <a:close/>
              </a:path>
            </a:pathLst>
          </a:custGeom>
          <a:solidFill>
            <a:srgbClr val="C7144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8" name="Rectangle 245"/>
          <p:cNvSpPr/>
          <p:nvPr/>
        </p:nvSpPr>
        <p:spPr>
          <a:xfrm>
            <a:off x="84138" y="84138"/>
            <a:ext cx="6714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SOP</a:t>
            </a:r>
            <a:r>
              <a:rPr lang="zh-CN" altLang="en-US" sz="3200" dirty="0">
                <a:solidFill>
                  <a:schemeClr val="tx2"/>
                </a:solidFill>
                <a:ea typeface="汉仪文黑-85W" panose="00020600040101010101" charset="-122"/>
              </a:rPr>
              <a:t>后怎样应用再发防止</a:t>
            </a:r>
            <a:r>
              <a:rPr lang="en-US" altLang="zh-CN" sz="3200" dirty="0">
                <a:solidFill>
                  <a:schemeClr val="tx2"/>
                </a:solidFill>
                <a:ea typeface="汉仪文黑-85W" panose="00020600040101010101" charset="-122"/>
              </a:rPr>
              <a:t>GDS / LLR</a:t>
            </a:r>
            <a:endParaRPr lang="en-US" altLang="zh-CN" sz="3200" dirty="0">
              <a:solidFill>
                <a:schemeClr val="tx2"/>
              </a:solidFill>
              <a:ea typeface="汉仪文黑-85W" panose="00020600040101010101" charset="-122"/>
            </a:endParaRPr>
          </a:p>
        </p:txBody>
      </p:sp>
      <p:sp>
        <p:nvSpPr>
          <p:cNvPr id="26639" name="Line 180"/>
          <p:cNvSpPr/>
          <p:nvPr/>
        </p:nvSpPr>
        <p:spPr>
          <a:xfrm flipV="1">
            <a:off x="2703513" y="3724275"/>
            <a:ext cx="1860550" cy="985838"/>
          </a:xfrm>
          <a:prstGeom prst="line">
            <a:avLst/>
          </a:prstGeom>
          <a:ln w="6350" cap="flat" cmpd="sng">
            <a:solidFill>
              <a:srgbClr val="13006A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6640" name="Line 181"/>
          <p:cNvSpPr/>
          <p:nvPr/>
        </p:nvSpPr>
        <p:spPr>
          <a:xfrm>
            <a:off x="2703513" y="5310188"/>
            <a:ext cx="1863725" cy="1023937"/>
          </a:xfrm>
          <a:prstGeom prst="line">
            <a:avLst/>
          </a:prstGeom>
          <a:ln w="6350" cap="flat" cmpd="sng">
            <a:solidFill>
              <a:srgbClr val="13006A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6641" name="AutoShape 249"/>
          <p:cNvSpPr/>
          <p:nvPr/>
        </p:nvSpPr>
        <p:spPr>
          <a:xfrm>
            <a:off x="4522788" y="3692525"/>
            <a:ext cx="4457700" cy="2684463"/>
          </a:xfrm>
          <a:prstGeom prst="roundRect">
            <a:avLst>
              <a:gd name="adj" fmla="val 3963"/>
            </a:avLst>
          </a:prstGeom>
          <a:solidFill>
            <a:srgbClr val="EAEAEA"/>
          </a:solidFill>
          <a:ln w="38100" cap="flat" cmpd="sng">
            <a:solidFill>
              <a:srgbClr val="13006A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2" name="Text Box 155"/>
          <p:cNvSpPr txBox="1"/>
          <p:nvPr/>
        </p:nvSpPr>
        <p:spPr>
          <a:xfrm>
            <a:off x="1293972" y="2505075"/>
            <a:ext cx="2474595" cy="328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tIns="10800" bIns="10800">
            <a:spAutoFit/>
          </a:bodyPr>
          <a:p>
            <a:pPr algn="ctr"/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查找相关的技术文件</a:t>
            </a:r>
            <a:endParaRPr lang="zh-CN" altLang="en-US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26643" name="Text Box 182"/>
          <p:cNvSpPr txBox="1"/>
          <p:nvPr/>
        </p:nvSpPr>
        <p:spPr>
          <a:xfrm>
            <a:off x="5708650" y="2581275"/>
            <a:ext cx="2360295" cy="944880"/>
          </a:xfrm>
          <a:prstGeom prst="rect">
            <a:avLst/>
          </a:prstGeom>
          <a:noFill/>
          <a:ln w="9525">
            <a:noFill/>
          </a:ln>
        </p:spPr>
        <p:txBody>
          <a:bodyPr wrap="none" tIns="10800" bIns="10800">
            <a:spAutoFit/>
          </a:bodyPr>
          <a:p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分析采用</a:t>
            </a:r>
            <a:b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</a:b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  “</a:t>
            </a: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我们应该做的</a:t>
            </a: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”</a:t>
            </a:r>
            <a:b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</a:b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  “</a:t>
            </a:r>
            <a:r>
              <a:rPr lang="zh-CN" altLang="en-US" sz="2000" dirty="0">
                <a:solidFill>
                  <a:srgbClr val="C71444"/>
                </a:solidFill>
                <a:ea typeface="汉仪旗黑-55简" panose="00020600040101010101" charset="-128"/>
              </a:rPr>
              <a:t>我们不应该做的</a:t>
            </a:r>
            <a:r>
              <a:rPr lang="en-US" altLang="zh-CN" sz="2000" dirty="0">
                <a:solidFill>
                  <a:srgbClr val="C71444"/>
                </a:solidFill>
                <a:ea typeface="汉仪旗黑-55简" panose="00020600040101010101" charset="-128"/>
              </a:rPr>
              <a:t>”</a:t>
            </a:r>
            <a:endParaRPr lang="en-US" altLang="zh-CN" sz="20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graphicFrame>
        <p:nvGraphicFramePr>
          <p:cNvPr id="26644" name="表格 26643"/>
          <p:cNvGraphicFramePr/>
          <p:nvPr/>
        </p:nvGraphicFramePr>
        <p:xfrm>
          <a:off x="4927600" y="4064000"/>
          <a:ext cx="3822700" cy="2184400"/>
        </p:xfrm>
        <a:graphic>
          <a:graphicData uri="http://schemas.openxmlformats.org/drawingml/2006/table">
            <a:tbl>
              <a:tblPr/>
              <a:tblGrid>
                <a:gridCol w="3822700"/>
              </a:tblGrid>
              <a:tr h="306388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6000" marB="18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设计新的制动盘结构需要实施</a:t>
                      </a: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Quick DR</a:t>
                      </a:r>
                      <a:br>
                        <a:rPr lang="en-US" altLang="zh-CN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</a:br>
                      <a:r>
                        <a:rPr lang="en-US" altLang="zh-CN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-</a:t>
                      </a:r>
                      <a:r>
                        <a:rPr lang="zh-CN" altLang="en-US" sz="1500" b="1" dirty="0">
                          <a:solidFill>
                            <a:srgbClr val="969696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开发阶段高温试验和常温耐久实验同样需要评价</a:t>
                      </a:r>
                      <a:endParaRPr lang="en-US" altLang="zh-CN" sz="1500" dirty="0">
                        <a:solidFill>
                          <a:srgbClr val="969696"/>
                        </a:solidFill>
                        <a:ea typeface="汉仪旗黑-55简" panose="00020600040101010101" charset="-128"/>
                      </a:endParaRPr>
                    </a:p>
                  </a:txBody>
                  <a:tcPr marL="90000" marR="90000" marT="72000" marB="720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7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我们不应该做什么</a:t>
                      </a:r>
                      <a:endParaRPr lang="zh-CN" altLang="en-US" sz="15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54000" marR="54000" marT="36000" marB="18000"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3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500" b="1" dirty="0">
                          <a:solidFill>
                            <a:srgbClr val="C71444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制动盘不能设计狭窄的沟槽，制动时容易产生应力集中。</a:t>
                      </a:r>
                      <a:endParaRPr lang="zh-CN" altLang="en-US" sz="1500" b="1" dirty="0">
                        <a:solidFill>
                          <a:srgbClr val="C71444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/>
          <p:nvPr/>
        </p:nvSpPr>
        <p:spPr>
          <a:xfrm>
            <a:off x="835025" y="1139190"/>
            <a:ext cx="6830060" cy="373824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noAutofit/>
          </a:bodyPr>
          <a:p>
            <a:pPr algn="ctr" fontAlgn="base">
              <a:buClr>
                <a:srgbClr val="C71444"/>
              </a:buClr>
              <a:buFont typeface="Wingdings" panose="05000000000000000000" pitchFamily="2" charset="2"/>
            </a:pPr>
            <a:r>
              <a:rPr lang="en-US" altLang="zh-CN" sz="7200" i="1" dirty="0">
                <a:solidFill>
                  <a:srgbClr val="13006A"/>
                </a:solidFill>
                <a:ea typeface="汉仪旗黑-55简" panose="00020600040101010101" charset="-128"/>
              </a:rPr>
              <a:t>Q&amp;A</a:t>
            </a:r>
            <a:endParaRPr lang="en-US" altLang="zh-CN" sz="7200" i="1" dirty="0">
              <a:solidFill>
                <a:srgbClr val="13006A"/>
              </a:solidFill>
              <a:ea typeface="汉仪旗黑-55简" panose="00020600040101010101" charset="-128"/>
            </a:endParaRPr>
          </a:p>
          <a:p>
            <a:pPr algn="ctr" fontAlgn="base">
              <a:buClr>
                <a:srgbClr val="C71444"/>
              </a:buClr>
              <a:buFont typeface="Wingdings" panose="05000000000000000000" pitchFamily="2" charset="2"/>
            </a:pPr>
            <a:r>
              <a:rPr lang="zh-CN" altLang="en-US" sz="7200" i="1" dirty="0">
                <a:solidFill>
                  <a:srgbClr val="13006A"/>
                </a:solidFill>
                <a:ea typeface="汉仪旗黑-55简" panose="00020600040101010101" charset="-128"/>
              </a:rPr>
              <a:t>以上，谢谢！</a:t>
            </a:r>
            <a:endParaRPr lang="zh-CN" altLang="en-US" sz="7200" i="1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/>
          <p:nvPr/>
        </p:nvSpPr>
        <p:spPr>
          <a:xfrm>
            <a:off x="82550" y="84456"/>
            <a:ext cx="26250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fontAlgn="base"/>
            <a:r>
              <a:rPr lang="zh-CN" altLang="en-US" sz="3200" dirty="0">
                <a:ea typeface="汉仪文黑-85W" panose="00020600040101010101" charset="-122"/>
              </a:rPr>
              <a:t>开发品质流程</a:t>
            </a:r>
            <a:endParaRPr lang="zh-CN" altLang="en-US" sz="3200" dirty="0">
              <a:ea typeface="汉仪文黑-85W" panose="00020600040101010101" charset="-122"/>
            </a:endParaRPr>
          </a:p>
        </p:txBody>
      </p:sp>
      <p:graphicFrame>
        <p:nvGraphicFramePr>
          <p:cNvPr id="5123" name="表格 5122"/>
          <p:cNvGraphicFramePr/>
          <p:nvPr/>
        </p:nvGraphicFramePr>
        <p:xfrm>
          <a:off x="58738" y="1281113"/>
          <a:ext cx="9037637" cy="5005387"/>
        </p:xfrm>
        <a:graphic>
          <a:graphicData uri="http://schemas.openxmlformats.org/drawingml/2006/table">
            <a:tbl>
              <a:tblPr/>
              <a:tblGrid>
                <a:gridCol w="468313"/>
                <a:gridCol w="1431925"/>
                <a:gridCol w="1958975"/>
                <a:gridCol w="1609725"/>
                <a:gridCol w="2135187"/>
                <a:gridCol w="1433513"/>
              </a:tblGrid>
              <a:tr h="381000"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新产品项目外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新产品项目中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 rowSpan="2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Process</a:t>
                      </a:r>
                      <a:endParaRPr lang="en-US" altLang="zh-CN" sz="15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品质技术开发</a:t>
                      </a:r>
                      <a:endParaRPr lang="zh-CN" alt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技术数据库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新车开发的应用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 gridSpan="2">
                  <a:tcP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新车开发阶段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量产阶段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</a:tr>
              <a:tr h="971550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再发防止</a:t>
                      </a:r>
                      <a:endParaRPr lang="zh-CN" altLang="en-US" sz="14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vert="eaVert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减少不良率</a:t>
                      </a:r>
                      <a:endParaRPr lang="en-US" altLang="zh-CN" sz="1600" b="1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Good Design</a:t>
                      </a:r>
                      <a:endParaRPr lang="en-US" altLang="zh-CN" sz="160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 v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不具合的再发防止</a:t>
                      </a:r>
                      <a:endParaRPr lang="en-US" altLang="zh-CN" sz="1600" b="1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</a:t>
                      </a:r>
                      <a:endParaRPr lang="en-US" altLang="zh-CN" sz="160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 v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品质波动控制</a:t>
                      </a:r>
                      <a:endParaRPr lang="zh-CN" altLang="en-US" sz="16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未然防止</a:t>
                      </a:r>
                      <a:endParaRPr lang="zh-CN" altLang="en-US" sz="14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vert="eaVert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Design</a:t>
                      </a:r>
                      <a:endParaRPr lang="en-US" altLang="zh-CN" sz="1500" b="1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Review</a:t>
                      </a:r>
                      <a:endParaRPr lang="en-US" altLang="zh-CN" sz="160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5167" name="AutoShape 63"/>
          <p:cNvSpPr/>
          <p:nvPr/>
        </p:nvSpPr>
        <p:spPr>
          <a:xfrm>
            <a:off x="2009775" y="2560638"/>
            <a:ext cx="7040563" cy="820737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5168" name="AutoShape 64"/>
          <p:cNvSpPr/>
          <p:nvPr/>
        </p:nvSpPr>
        <p:spPr>
          <a:xfrm>
            <a:off x="2049463" y="2773363"/>
            <a:ext cx="1162050" cy="395287"/>
          </a:xfrm>
          <a:prstGeom prst="homePlate">
            <a:avLst>
              <a:gd name="adj" fmla="val 28894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多发问题</a:t>
            </a:r>
            <a:endParaRPr lang="zh-CN" altLang="en-US" sz="16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5169" name="AutoShape 65"/>
          <p:cNvSpPr/>
          <p:nvPr/>
        </p:nvSpPr>
        <p:spPr>
          <a:xfrm>
            <a:off x="3111500" y="2773363"/>
            <a:ext cx="879475" cy="395287"/>
          </a:xfrm>
          <a:prstGeom prst="chevron">
            <a:avLst>
              <a:gd name="adj" fmla="val 30231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　</a:t>
            </a:r>
            <a:r>
              <a:rPr lang="zh-CN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改善</a:t>
            </a:r>
            <a:endParaRPr lang="en-US" altLang="zh-CN" sz="160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5170" name="AutoShape 66"/>
          <p:cNvSpPr/>
          <p:nvPr/>
        </p:nvSpPr>
        <p:spPr>
          <a:xfrm>
            <a:off x="2009775" y="3536950"/>
            <a:ext cx="7040563" cy="820738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5171" name="AutoShape 67"/>
          <p:cNvSpPr/>
          <p:nvPr/>
        </p:nvSpPr>
        <p:spPr>
          <a:xfrm>
            <a:off x="2009775" y="4502150"/>
            <a:ext cx="7040563" cy="820738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72" name="AutoShape 68"/>
          <p:cNvSpPr/>
          <p:nvPr/>
        </p:nvSpPr>
        <p:spPr>
          <a:xfrm>
            <a:off x="3930650" y="5481638"/>
            <a:ext cx="5119688" cy="820737"/>
          </a:xfrm>
          <a:prstGeom prst="roundRect">
            <a:avLst>
              <a:gd name="adj" fmla="val 11218"/>
            </a:avLst>
          </a:prstGeom>
          <a:solidFill>
            <a:srgbClr val="009999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73" name="AutoShape 69"/>
          <p:cNvSpPr/>
          <p:nvPr/>
        </p:nvSpPr>
        <p:spPr>
          <a:xfrm>
            <a:off x="2049463" y="3749675"/>
            <a:ext cx="1941512" cy="395288"/>
          </a:xfrm>
          <a:prstGeom prst="homePlate">
            <a:avLst>
              <a:gd name="adj" fmla="val 33744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对策的标准化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74" name="AutoShape 70"/>
          <p:cNvSpPr/>
          <p:nvPr/>
        </p:nvSpPr>
        <p:spPr>
          <a:xfrm>
            <a:off x="5603875" y="2719388"/>
            <a:ext cx="2016125" cy="503237"/>
          </a:xfrm>
          <a:prstGeom prst="homePlate">
            <a:avLst>
              <a:gd name="adj" fmla="val 34628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应用确认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75" name="Rectangle 95"/>
          <p:cNvSpPr/>
          <p:nvPr/>
        </p:nvSpPr>
        <p:spPr>
          <a:xfrm>
            <a:off x="5852795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76" name="Rectangle 96"/>
          <p:cNvSpPr/>
          <p:nvPr/>
        </p:nvSpPr>
        <p:spPr>
          <a:xfrm>
            <a:off x="6295708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文黑-85W" panose="00020600040101010101" charset="-122"/>
              </a:rPr>
              <a:t>★</a:t>
            </a:r>
            <a:endParaRPr lang="en-US" altLang="zh-CN" sz="160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5177" name="Rectangle 97"/>
          <p:cNvSpPr/>
          <p:nvPr/>
        </p:nvSpPr>
        <p:spPr>
          <a:xfrm>
            <a:off x="7183120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78" name="AutoShape 74"/>
          <p:cNvSpPr/>
          <p:nvPr/>
        </p:nvSpPr>
        <p:spPr>
          <a:xfrm>
            <a:off x="5603875" y="3695700"/>
            <a:ext cx="2016125" cy="503238"/>
          </a:xfrm>
          <a:prstGeom prst="homePlate">
            <a:avLst>
              <a:gd name="adj" fmla="val 34628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应用确认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79" name="Rectangle 95"/>
          <p:cNvSpPr/>
          <p:nvPr/>
        </p:nvSpPr>
        <p:spPr>
          <a:xfrm>
            <a:off x="5852795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0" name="Rectangle 96"/>
          <p:cNvSpPr/>
          <p:nvPr/>
        </p:nvSpPr>
        <p:spPr>
          <a:xfrm>
            <a:off x="6295708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1" name="Rectangle 97"/>
          <p:cNvSpPr/>
          <p:nvPr/>
        </p:nvSpPr>
        <p:spPr>
          <a:xfrm>
            <a:off x="7183120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2" name="AutoShape 78"/>
          <p:cNvSpPr/>
          <p:nvPr/>
        </p:nvSpPr>
        <p:spPr>
          <a:xfrm>
            <a:off x="5603875" y="4660900"/>
            <a:ext cx="3427413" cy="503238"/>
          </a:xfrm>
          <a:prstGeom prst="homePlate">
            <a:avLst>
              <a:gd name="adj" fmla="val 36922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en-US" altLang="zh-CN" sz="1400">
                <a:solidFill>
                  <a:schemeClr val="bg1"/>
                </a:solidFill>
                <a:ea typeface="汉仪旗黑-55简" panose="00020600040101010101" charset="-128"/>
              </a:rPr>
              <a:t>Application Review</a:t>
            </a:r>
            <a:endParaRPr lang="en-US" altLang="zh-CN" sz="14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3" name="Rectangle 95"/>
          <p:cNvSpPr/>
          <p:nvPr/>
        </p:nvSpPr>
        <p:spPr>
          <a:xfrm>
            <a:off x="5849621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4" name="Rectangle 96"/>
          <p:cNvSpPr/>
          <p:nvPr/>
        </p:nvSpPr>
        <p:spPr>
          <a:xfrm>
            <a:off x="6960871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5" name="Rectangle 97"/>
          <p:cNvSpPr/>
          <p:nvPr/>
        </p:nvSpPr>
        <p:spPr>
          <a:xfrm>
            <a:off x="8073708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6" name="Rectangle 95"/>
          <p:cNvSpPr/>
          <p:nvPr/>
        </p:nvSpPr>
        <p:spPr>
          <a:xfrm>
            <a:off x="6403658" y="491934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7" name="Rectangle 96"/>
          <p:cNvSpPr/>
          <p:nvPr/>
        </p:nvSpPr>
        <p:spPr>
          <a:xfrm>
            <a:off x="7516496" y="491934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88" name="Rectangle 97"/>
          <p:cNvSpPr/>
          <p:nvPr/>
        </p:nvSpPr>
        <p:spPr>
          <a:xfrm>
            <a:off x="8631238" y="4919663"/>
            <a:ext cx="127000" cy="24447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2" charset="-122"/>
              </a:rPr>
              <a:t>★</a:t>
            </a:r>
            <a:endParaRPr lang="en-US" altLang="zh-CN" sz="1600">
              <a:latin typeface="Arial" panose="020B0604020202020204" pitchFamily="34" charset="0"/>
              <a:ea typeface="Arial Unicode MS" panose="020B0604020202020204" pitchFamily="2" charset="-122"/>
            </a:endParaRPr>
          </a:p>
        </p:txBody>
      </p:sp>
      <p:sp>
        <p:nvSpPr>
          <p:cNvPr id="5189" name="AutoShape 85"/>
          <p:cNvSpPr/>
          <p:nvPr/>
        </p:nvSpPr>
        <p:spPr>
          <a:xfrm>
            <a:off x="5603875" y="5621338"/>
            <a:ext cx="739775" cy="539750"/>
          </a:xfrm>
          <a:prstGeom prst="homePlate">
            <a:avLst>
              <a:gd name="adj" fmla="val 31472"/>
            </a:avLst>
          </a:prstGeom>
          <a:solidFill>
            <a:srgbClr val="006666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Risk</a:t>
            </a:r>
            <a:endParaRPr lang="en-US" altLang="zh-CN" sz="120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assess</a:t>
            </a:r>
            <a:endParaRPr lang="en-US" altLang="zh-CN" sz="120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 err="1">
                <a:solidFill>
                  <a:schemeClr val="bg1"/>
                </a:solidFill>
                <a:ea typeface="汉仪旗黑-55简" panose="00020600040101010101" charset="-128"/>
              </a:rPr>
              <a:t>ment</a:t>
            </a:r>
            <a:endParaRPr lang="en-US" altLang="zh-CN" sz="1600">
              <a:ea typeface="汉仪旗黑-55简" panose="00020600040101010101" charset="-128"/>
            </a:endParaRPr>
          </a:p>
        </p:txBody>
      </p:sp>
      <p:sp>
        <p:nvSpPr>
          <p:cNvPr id="5190" name="AutoShape 86"/>
          <p:cNvSpPr/>
          <p:nvPr/>
        </p:nvSpPr>
        <p:spPr>
          <a:xfrm>
            <a:off x="6180138" y="5618163"/>
            <a:ext cx="2835275" cy="546100"/>
          </a:xfrm>
          <a:prstGeom prst="chevron">
            <a:avLst>
              <a:gd name="adj" fmla="val 30430"/>
            </a:avLst>
          </a:prstGeom>
          <a:solidFill>
            <a:srgbClr val="006666"/>
          </a:solidFill>
          <a:ln w="9525">
            <a:noFill/>
          </a:ln>
        </p:spPr>
        <p:txBody>
          <a:bodyPr wrap="none"/>
          <a:p>
            <a:pPr algn="ctr" fontAlgn="base"/>
            <a:r>
              <a:rPr lang="en-US" altLang="zh-CN" sz="1400">
                <a:solidFill>
                  <a:schemeClr val="bg1"/>
                </a:solidFill>
                <a:ea typeface="汉仪旗黑-55简" panose="00020600040101010101" charset="-128"/>
              </a:rPr>
              <a:t>Design Review</a:t>
            </a:r>
            <a:endParaRPr lang="en-US" altLang="zh-CN" sz="14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1" name="Rectangle 95"/>
          <p:cNvSpPr/>
          <p:nvPr/>
        </p:nvSpPr>
        <p:spPr>
          <a:xfrm>
            <a:off x="6314758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2" name="Rectangle 96"/>
          <p:cNvSpPr/>
          <p:nvPr/>
        </p:nvSpPr>
        <p:spPr>
          <a:xfrm>
            <a:off x="7238683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3" name="Rectangle 97"/>
          <p:cNvSpPr/>
          <p:nvPr/>
        </p:nvSpPr>
        <p:spPr>
          <a:xfrm>
            <a:off x="7548246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4" name="Rectangle 95"/>
          <p:cNvSpPr/>
          <p:nvPr/>
        </p:nvSpPr>
        <p:spPr>
          <a:xfrm>
            <a:off x="6622733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5" name="Rectangle 96"/>
          <p:cNvSpPr/>
          <p:nvPr/>
        </p:nvSpPr>
        <p:spPr>
          <a:xfrm>
            <a:off x="6930708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6" name="Rectangle 97"/>
          <p:cNvSpPr/>
          <p:nvPr/>
        </p:nvSpPr>
        <p:spPr>
          <a:xfrm>
            <a:off x="8322946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197" name="Rectangle 93"/>
          <p:cNvSpPr/>
          <p:nvPr/>
        </p:nvSpPr>
        <p:spPr>
          <a:xfrm>
            <a:off x="4000500" y="2560638"/>
            <a:ext cx="1454150" cy="3705225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198" name="组合 5197"/>
          <p:cNvGrpSpPr/>
          <p:nvPr/>
        </p:nvGrpSpPr>
        <p:grpSpPr>
          <a:xfrm>
            <a:off x="4065588" y="5546725"/>
            <a:ext cx="1323975" cy="688975"/>
            <a:chOff x="0" y="0"/>
            <a:chExt cx="834" cy="434"/>
          </a:xfrm>
        </p:grpSpPr>
        <p:pic>
          <p:nvPicPr>
            <p:cNvPr id="5199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34" cy="4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00" name="文本框 5199"/>
            <p:cNvSpPr txBox="1"/>
            <p:nvPr/>
          </p:nvSpPr>
          <p:spPr>
            <a:xfrm>
              <a:off x="4" y="98"/>
              <a:ext cx="82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400">
                  <a:ea typeface="汉仪旗黑-55简" panose="00020600040101010101" charset="-128"/>
                </a:rPr>
                <a:t>Design</a:t>
              </a:r>
              <a:endParaRPr lang="en-US" altLang="zh-CN" sz="1400"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400">
                  <a:ea typeface="汉仪旗黑-55简" panose="00020600040101010101" charset="-128"/>
                </a:rPr>
                <a:t>Standard</a:t>
              </a:r>
              <a:endParaRPr lang="en-US" altLang="zh-CN" sz="1600">
                <a:ea typeface="汉仪旗黑-55简" panose="00020600040101010101" charset="-128"/>
              </a:endParaRPr>
            </a:p>
          </p:txBody>
        </p:sp>
      </p:grpSp>
      <p:sp>
        <p:nvSpPr>
          <p:cNvPr id="5201" name="AutoShape 95"/>
          <p:cNvSpPr/>
          <p:nvPr/>
        </p:nvSpPr>
        <p:spPr>
          <a:xfrm>
            <a:off x="4432300" y="3208338"/>
            <a:ext cx="577850" cy="2332037"/>
          </a:xfrm>
          <a:prstGeom prst="downArrow">
            <a:avLst>
              <a:gd name="adj1" fmla="val 63185"/>
              <a:gd name="adj2" fmla="val 40188"/>
            </a:avLst>
          </a:prstGeom>
          <a:solidFill>
            <a:srgbClr val="666699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202" name="组合 5201"/>
          <p:cNvGrpSpPr/>
          <p:nvPr/>
        </p:nvGrpSpPr>
        <p:grpSpPr>
          <a:xfrm>
            <a:off x="4065588" y="2627313"/>
            <a:ext cx="1323975" cy="682625"/>
            <a:chOff x="0" y="0"/>
            <a:chExt cx="834" cy="430"/>
          </a:xfrm>
        </p:grpSpPr>
        <p:pic>
          <p:nvPicPr>
            <p:cNvPr id="5203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34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04" name="文本框 5203"/>
            <p:cNvSpPr txBox="1"/>
            <p:nvPr/>
          </p:nvSpPr>
          <p:spPr>
            <a:xfrm>
              <a:off x="4" y="98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600">
                  <a:ea typeface="汉仪文黑-85W" panose="00020600040101010101" charset="-122"/>
                </a:rPr>
                <a:t>Good Design</a:t>
              </a:r>
              <a:endParaRPr lang="en-US" altLang="zh-CN" sz="1600">
                <a:ea typeface="汉仪文黑-85W" panose="00020600040101010101" charset="-122"/>
              </a:endParaRPr>
            </a:p>
            <a:p>
              <a:pPr algn="ctr" fontAlgn="base"/>
              <a:r>
                <a:rPr lang="zh-CN" altLang="en-US" sz="1600" dirty="0">
                  <a:ea typeface="汉仪文黑-85W" panose="00020600040101010101" charset="-122"/>
                </a:rPr>
                <a:t>技术库</a:t>
              </a:r>
              <a:endParaRPr lang="en-US" altLang="zh-CN" sz="1600">
                <a:ea typeface="汉仪文黑-85W" panose="00020600040101010101" charset="-122"/>
              </a:endParaRPr>
            </a:p>
          </p:txBody>
        </p:sp>
      </p:grpSp>
      <p:grpSp>
        <p:nvGrpSpPr>
          <p:cNvPr id="5205" name="组合 5204"/>
          <p:cNvGrpSpPr/>
          <p:nvPr/>
        </p:nvGrpSpPr>
        <p:grpSpPr>
          <a:xfrm>
            <a:off x="4065588" y="3602038"/>
            <a:ext cx="1323975" cy="688975"/>
            <a:chOff x="0" y="0"/>
            <a:chExt cx="834" cy="434"/>
          </a:xfrm>
        </p:grpSpPr>
        <p:pic>
          <p:nvPicPr>
            <p:cNvPr id="5206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34" cy="4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07" name="文本框 5206"/>
            <p:cNvSpPr txBox="1"/>
            <p:nvPr/>
          </p:nvSpPr>
          <p:spPr>
            <a:xfrm>
              <a:off x="4" y="99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600">
                  <a:ea typeface="汉仪旗黑-55简" panose="00020600040101010101" charset="-128"/>
                </a:rPr>
                <a:t>LLR </a:t>
              </a:r>
              <a:r>
                <a:rPr lang="zh-CN" altLang="en-US" sz="1600" dirty="0">
                  <a:ea typeface="汉仪旗黑-55简" panose="00020600040101010101" charset="-128"/>
                </a:rPr>
                <a:t>技术库</a:t>
              </a:r>
              <a:endParaRPr lang="en-US" altLang="zh-CN" sz="1600">
                <a:ea typeface="汉仪旗黑-55简" panose="00020600040101010101" charset="-128"/>
              </a:endParaRPr>
            </a:p>
          </p:txBody>
        </p:sp>
      </p:grpSp>
      <p:grpSp>
        <p:nvGrpSpPr>
          <p:cNvPr id="5208" name="组合 5207"/>
          <p:cNvGrpSpPr/>
          <p:nvPr/>
        </p:nvGrpSpPr>
        <p:grpSpPr>
          <a:xfrm>
            <a:off x="4065588" y="4572000"/>
            <a:ext cx="1323975" cy="682625"/>
            <a:chOff x="0" y="0"/>
            <a:chExt cx="834" cy="430"/>
          </a:xfrm>
        </p:grpSpPr>
        <p:pic>
          <p:nvPicPr>
            <p:cNvPr id="5209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34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10" name="文本框 5209"/>
            <p:cNvSpPr txBox="1"/>
            <p:nvPr/>
          </p:nvSpPr>
          <p:spPr>
            <a:xfrm>
              <a:off x="4" y="96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400">
                  <a:ea typeface="汉仪旗黑-55简" panose="00020600040101010101" charset="-128"/>
                </a:rPr>
                <a:t>QVC DB</a:t>
              </a:r>
              <a:endParaRPr lang="en-US" altLang="zh-CN" sz="1400">
                <a:ea typeface="汉仪旗黑-55简" panose="00020600040101010101" charset="-128"/>
              </a:endParaRPr>
            </a:p>
          </p:txBody>
        </p:sp>
      </p:grpSp>
      <p:sp>
        <p:nvSpPr>
          <p:cNvPr id="5211" name="Rectangle 97"/>
          <p:cNvSpPr/>
          <p:nvPr/>
        </p:nvSpPr>
        <p:spPr>
          <a:xfrm>
            <a:off x="6738620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212" name="Rectangle 97"/>
          <p:cNvSpPr/>
          <p:nvPr/>
        </p:nvSpPr>
        <p:spPr>
          <a:xfrm>
            <a:off x="6738620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213" name="AutoShape 101"/>
          <p:cNvSpPr/>
          <p:nvPr/>
        </p:nvSpPr>
        <p:spPr>
          <a:xfrm>
            <a:off x="2049463" y="4714875"/>
            <a:ext cx="1162050" cy="395288"/>
          </a:xfrm>
          <a:prstGeom prst="homePlate">
            <a:avLst>
              <a:gd name="adj" fmla="val 28893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Extraction of</a:t>
            </a:r>
            <a:endParaRPr lang="en-US" altLang="zh-CN" sz="120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subjects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214" name="AutoShape 102"/>
          <p:cNvSpPr/>
          <p:nvPr/>
        </p:nvSpPr>
        <p:spPr>
          <a:xfrm>
            <a:off x="3111500" y="4714875"/>
            <a:ext cx="879475" cy="395288"/>
          </a:xfrm>
          <a:prstGeom prst="chevron">
            <a:avLst>
              <a:gd name="adj" fmla="val 30231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200" dirty="0">
                <a:solidFill>
                  <a:schemeClr val="bg1"/>
                </a:solidFill>
                <a:ea typeface="汉仪旗黑-55简" panose="00020600040101010101" charset="-128"/>
              </a:rPr>
              <a:t>　</a:t>
            </a:r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Solution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5215" name="Text Box 103"/>
          <p:cNvSpPr txBox="1"/>
          <p:nvPr/>
        </p:nvSpPr>
        <p:spPr>
          <a:xfrm>
            <a:off x="7158832" y="6451600"/>
            <a:ext cx="187007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600">
                <a:ea typeface="汉仪旗黑-55简" panose="00020600040101010101" charset="-128"/>
              </a:rPr>
              <a:t>☆ </a:t>
            </a:r>
            <a:r>
              <a:rPr lang="zh-CN" altLang="en-US" sz="1600" dirty="0">
                <a:ea typeface="汉仪旗黑-55简" panose="00020600040101010101" charset="-128"/>
              </a:rPr>
              <a:t>开发节点进度会</a:t>
            </a:r>
            <a:endParaRPr lang="en-US" altLang="zh-CN" sz="1600">
              <a:ea typeface="汉仪旗黑-55简" panose="00020600040101010101" charset="-128"/>
            </a:endParaRPr>
          </a:p>
        </p:txBody>
      </p:sp>
      <p:sp>
        <p:nvSpPr>
          <p:cNvPr id="5216" name="Rectangle 104"/>
          <p:cNvSpPr/>
          <p:nvPr/>
        </p:nvSpPr>
        <p:spPr>
          <a:xfrm>
            <a:off x="569913" y="2433638"/>
            <a:ext cx="8574087" cy="1943100"/>
          </a:xfrm>
          <a:prstGeom prst="rect">
            <a:avLst/>
          </a:prstGeom>
          <a:noFill/>
          <a:ln w="44450" cap="flat" cmpd="sng">
            <a:solidFill>
              <a:srgbClr val="C7143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AutoShape 2"/>
          <p:cNvSpPr/>
          <p:nvPr/>
        </p:nvSpPr>
        <p:spPr>
          <a:xfrm>
            <a:off x="809625" y="1238250"/>
            <a:ext cx="8112125" cy="468313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381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>
                <a:ea typeface="汉仪旗黑-55简" panose="00020600040101010101" charset="-128"/>
              </a:rPr>
              <a:t>1</a:t>
            </a:r>
            <a:r>
              <a:rPr lang="ja-JP" altLang="en-US" sz="2000" dirty="0"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ea typeface="汉仪旗黑-55简" panose="00020600040101010101" charset="-128"/>
              </a:rPr>
              <a:t>开发编制</a:t>
            </a:r>
            <a:r>
              <a:rPr lang="en-US" altLang="zh-CN" sz="2000">
                <a:ea typeface="汉仪旗黑-55简" panose="00020600040101010101" charset="-128"/>
              </a:rPr>
              <a:t>Good Design Sheet</a:t>
            </a:r>
            <a:endParaRPr lang="en-US" altLang="zh-CN" sz="2000">
              <a:ea typeface="汉仪旗黑-55简" panose="00020600040101010101" charset="-128"/>
            </a:endParaRPr>
          </a:p>
        </p:txBody>
      </p:sp>
      <p:sp>
        <p:nvSpPr>
          <p:cNvPr id="6147" name="AutoShape 3"/>
          <p:cNvSpPr/>
          <p:nvPr/>
        </p:nvSpPr>
        <p:spPr>
          <a:xfrm>
            <a:off x="809625" y="190341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>
                <a:ea typeface="汉仪旗黑-55简" panose="00020600040101010101" charset="-128"/>
              </a:rPr>
              <a:t>2</a:t>
            </a:r>
            <a:r>
              <a:rPr lang="ja-JP" altLang="en-US" sz="2000" dirty="0"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ea typeface="汉仪旗黑-55简" panose="00020600040101010101" charset="-128"/>
              </a:rPr>
              <a:t>开发编制</a:t>
            </a:r>
            <a:r>
              <a:rPr lang="en-US" altLang="zh-CN" sz="2000">
                <a:ea typeface="汉仪旗黑-55简" panose="00020600040101010101" charset="-128"/>
              </a:rPr>
              <a:t>Lesson Learned Report</a:t>
            </a:r>
            <a:endParaRPr lang="en-US" altLang="zh-CN" sz="2000" i="1">
              <a:ea typeface="汉仪旗黑-55简" panose="00020600040101010101" charset="-128"/>
            </a:endParaRPr>
          </a:p>
        </p:txBody>
      </p:sp>
      <p:sp>
        <p:nvSpPr>
          <p:cNvPr id="6148" name="AutoShape 5"/>
          <p:cNvSpPr/>
          <p:nvPr/>
        </p:nvSpPr>
        <p:spPr>
          <a:xfrm>
            <a:off x="809625" y="257016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>
                <a:ea typeface="汉仪旗黑-55简" panose="00020600040101010101" charset="-128"/>
              </a:rPr>
              <a:t>3</a:t>
            </a:r>
            <a:r>
              <a:rPr lang="ja-JP" altLang="en-US" sz="2000" dirty="0"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ea typeface="汉仪旗黑-55简" panose="00020600040101010101" charset="-128"/>
              </a:rPr>
              <a:t>再发防止怎样使用</a:t>
            </a:r>
            <a:r>
              <a:rPr lang="en-US" altLang="zh-CN" sz="2000">
                <a:ea typeface="汉仪旗黑-55简" panose="00020600040101010101" charset="-128"/>
              </a:rPr>
              <a:t>Good Design Sheet &amp; Lesson Learned Report</a:t>
            </a:r>
            <a:endParaRPr lang="en-US" altLang="zh-CN" sz="2000" i="1"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AutoShape 9"/>
          <p:cNvSpPr/>
          <p:nvPr/>
        </p:nvSpPr>
        <p:spPr>
          <a:xfrm>
            <a:off x="809625" y="1238250"/>
            <a:ext cx="8112125" cy="468313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38100" cap="flat" cmpd="sng">
            <a:solidFill>
              <a:srgbClr val="C71444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>
                <a:ea typeface="汉仪旗黑-55简" panose="00020600040101010101" charset="-128"/>
              </a:rPr>
              <a:t>1</a:t>
            </a:r>
            <a:r>
              <a:rPr lang="ja-JP" altLang="en-US" sz="2000" dirty="0"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ea typeface="汉仪旗黑-55简" panose="00020600040101010101" charset="-128"/>
              </a:rPr>
              <a:t>开发编制</a:t>
            </a:r>
            <a:r>
              <a:rPr lang="en-US" altLang="zh-CN" sz="2000">
                <a:ea typeface="汉仪旗黑-55简" panose="00020600040101010101" charset="-128"/>
              </a:rPr>
              <a:t>Good Design Sheet</a:t>
            </a:r>
            <a:endParaRPr lang="en-US" altLang="zh-CN" sz="2000">
              <a:ea typeface="汉仪旗黑-55简" panose="00020600040101010101" charset="-128"/>
            </a:endParaRPr>
          </a:p>
        </p:txBody>
      </p:sp>
      <p:sp>
        <p:nvSpPr>
          <p:cNvPr id="7171" name="AutoShape 10"/>
          <p:cNvSpPr/>
          <p:nvPr/>
        </p:nvSpPr>
        <p:spPr>
          <a:xfrm>
            <a:off x="809625" y="190341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>
                <a:solidFill>
                  <a:srgbClr val="C0C0C0"/>
                </a:solidFill>
                <a:ea typeface="汉仪旗黑-55简" panose="00020600040101010101" charset="-128"/>
              </a:rPr>
              <a:t>2</a:t>
            </a:r>
            <a:r>
              <a:rPr lang="ja-JP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开发编制</a:t>
            </a:r>
            <a:r>
              <a:rPr lang="en-US" altLang="zh-CN" sz="2000">
                <a:solidFill>
                  <a:srgbClr val="C0C0C0"/>
                </a:solidFill>
                <a:ea typeface="汉仪旗黑-55简" panose="00020600040101010101" charset="-128"/>
              </a:rPr>
              <a:t>Lesson Learned Report</a:t>
            </a:r>
            <a:endParaRPr lang="en-US" altLang="zh-CN" sz="2000" i="1">
              <a:solidFill>
                <a:srgbClr val="C0C0C0"/>
              </a:solidFill>
              <a:ea typeface="汉仪旗黑-55简" panose="00020600040101010101" charset="-128"/>
            </a:endParaRPr>
          </a:p>
        </p:txBody>
      </p:sp>
      <p:sp>
        <p:nvSpPr>
          <p:cNvPr id="7172" name="AutoShape 11"/>
          <p:cNvSpPr/>
          <p:nvPr/>
        </p:nvSpPr>
        <p:spPr>
          <a:xfrm>
            <a:off x="809625" y="2570163"/>
            <a:ext cx="8112125" cy="468312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381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fontAlgn="base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Font typeface="Wingdings" panose="05000000000000000000" pitchFamily="2" charset="2"/>
            </a:pPr>
            <a:r>
              <a:rPr lang="en-US" altLang="zh-CN" sz="2000">
                <a:solidFill>
                  <a:srgbClr val="C0C0C0"/>
                </a:solidFill>
                <a:ea typeface="汉仪旗黑-55简" panose="00020600040101010101" charset="-128"/>
              </a:rPr>
              <a:t>3</a:t>
            </a:r>
            <a:r>
              <a:rPr lang="ja-JP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．</a:t>
            </a:r>
            <a:r>
              <a:rPr lang="zh-CN" altLang="en-US" sz="2000" dirty="0">
                <a:solidFill>
                  <a:srgbClr val="C0C0C0"/>
                </a:solidFill>
                <a:ea typeface="汉仪旗黑-55简" panose="00020600040101010101" charset="-128"/>
              </a:rPr>
              <a:t>再发防止怎样使用</a:t>
            </a:r>
            <a:r>
              <a:rPr lang="en-US" altLang="zh-CN" sz="2000">
                <a:solidFill>
                  <a:srgbClr val="C0C0C0"/>
                </a:solidFill>
                <a:ea typeface="汉仪旗黑-55简" panose="00020600040101010101" charset="-128"/>
              </a:rPr>
              <a:t>Good Design Sheet &amp; Lesson Learned Report</a:t>
            </a:r>
            <a:endParaRPr lang="en-US" altLang="zh-CN" sz="2000" i="1">
              <a:solidFill>
                <a:srgbClr val="C0C0C0"/>
              </a:solidFill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Line 2"/>
          <p:cNvSpPr/>
          <p:nvPr/>
        </p:nvSpPr>
        <p:spPr>
          <a:xfrm>
            <a:off x="3411538" y="612775"/>
            <a:ext cx="4033837" cy="0"/>
          </a:xfrm>
          <a:prstGeom prst="line">
            <a:avLst/>
          </a:prstGeom>
          <a:ln w="9525">
            <a:noFill/>
          </a:ln>
        </p:spPr>
      </p:sp>
      <p:sp>
        <p:nvSpPr>
          <p:cNvPr id="8195" name="Rectangle 7"/>
          <p:cNvSpPr/>
          <p:nvPr/>
        </p:nvSpPr>
        <p:spPr>
          <a:xfrm>
            <a:off x="85725" y="85725"/>
            <a:ext cx="39319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en-US" altLang="zh-CN" sz="3200">
                <a:ea typeface="汉仪文黑-85W" panose="00020600040101010101" charset="-122"/>
              </a:rPr>
              <a:t>Good Design Sheet</a:t>
            </a:r>
            <a:endParaRPr lang="en-US" altLang="zh-CN" sz="3200">
              <a:solidFill>
                <a:srgbClr val="333399"/>
              </a:solidFill>
              <a:ea typeface="汉仪文黑-85W" panose="00020600040101010101" charset="-122"/>
            </a:endParaRPr>
          </a:p>
        </p:txBody>
      </p:sp>
      <p:sp>
        <p:nvSpPr>
          <p:cNvPr id="8196" name="Rectangle 8"/>
          <p:cNvSpPr/>
          <p:nvPr/>
        </p:nvSpPr>
        <p:spPr>
          <a:xfrm>
            <a:off x="452438" y="681038"/>
            <a:ext cx="23209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/>
            <a:r>
              <a:rPr lang="zh-CN" altLang="en-US" sz="2400" dirty="0">
                <a:solidFill>
                  <a:srgbClr val="13006A"/>
                </a:solidFill>
                <a:ea typeface="汉仪旗黑-55简" panose="00020600040101010101" charset="-128"/>
              </a:rPr>
              <a:t>内容、格式模板</a:t>
            </a:r>
            <a:endParaRPr lang="zh-CN" altLang="en-US" sz="2400" dirty="0">
              <a:solidFill>
                <a:srgbClr val="13006A"/>
              </a:solidFill>
              <a:ea typeface="汉仪旗黑-55简" panose="00020600040101010101" charset="-128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1235075"/>
            <a:ext cx="8410575" cy="552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82550" y="84456"/>
            <a:ext cx="30321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fontAlgn="base"/>
            <a:r>
              <a:rPr lang="zh-CN" altLang="en-US" sz="3200" dirty="0">
                <a:ea typeface="汉仪文黑-85W" panose="00020600040101010101" charset="-122"/>
              </a:rPr>
              <a:t>减少多发不良率</a:t>
            </a:r>
            <a:endParaRPr lang="zh-CN" altLang="en-US" sz="3200" dirty="0">
              <a:ea typeface="汉仪文黑-85W" panose="00020600040101010101" charset="-122"/>
            </a:endParaRPr>
          </a:p>
        </p:txBody>
      </p:sp>
      <p:graphicFrame>
        <p:nvGraphicFramePr>
          <p:cNvPr id="9219" name="表格 9218"/>
          <p:cNvGraphicFramePr/>
          <p:nvPr/>
        </p:nvGraphicFramePr>
        <p:xfrm>
          <a:off x="58738" y="1281113"/>
          <a:ext cx="9037637" cy="5005387"/>
        </p:xfrm>
        <a:graphic>
          <a:graphicData uri="http://schemas.openxmlformats.org/drawingml/2006/table">
            <a:tbl>
              <a:tblPr/>
              <a:tblGrid>
                <a:gridCol w="468313"/>
                <a:gridCol w="1431925"/>
                <a:gridCol w="1958975"/>
                <a:gridCol w="1609725"/>
                <a:gridCol w="2135187"/>
                <a:gridCol w="1433513"/>
              </a:tblGrid>
              <a:tr h="381000"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新产品项目外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新产品项目中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8138">
                <a:tc rowSpan="2"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Process</a:t>
                      </a:r>
                      <a:endParaRPr lang="en-US" altLang="zh-CN" sz="15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品质技术开发</a:t>
                      </a:r>
                      <a:endParaRPr lang="zh-CN" alt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row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技术数据库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gridSpan="2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新车开发的应用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 gridSpan="2">
                  <a:tcP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新车开发阶段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量产阶段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006A"/>
                    </a:solidFill>
                  </a:tcPr>
                </a:tc>
              </a:tr>
              <a:tr h="971550">
                <a:tc rowSpan="3"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再发防止</a:t>
                      </a:r>
                      <a:endParaRPr lang="zh-CN" altLang="en-US" sz="14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vert="eaVert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减少不良率</a:t>
                      </a:r>
                      <a:endParaRPr lang="en-US" altLang="zh-CN" sz="1600" b="1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Good Design</a:t>
                      </a:r>
                      <a:endParaRPr lang="en-US" altLang="zh-CN" sz="160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 v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不具合的再发防止</a:t>
                      </a:r>
                      <a:endParaRPr lang="en-US" altLang="zh-CN" sz="1600" b="1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LLR</a:t>
                      </a:r>
                      <a:endParaRPr lang="en-US" altLang="zh-CN" sz="160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 vMerge="1">
                  <a:tcPr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品质波动控制</a:t>
                      </a:r>
                      <a:endParaRPr lang="zh-CN" altLang="en-US" sz="1600" b="1" dirty="0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71550"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13006A"/>
                          </a:solidFill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未然防止</a:t>
                      </a:r>
                      <a:endParaRPr lang="zh-CN" altLang="en-US" sz="1400" b="1" dirty="0">
                        <a:solidFill>
                          <a:srgbClr val="13006A"/>
                        </a:solidFill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vert="eaVert" anchor="ctr" anchorCtr="0">
                    <a:lnL>
                      <a:noFill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Design</a:t>
                      </a:r>
                      <a:endParaRPr lang="en-US" altLang="zh-CN" sz="1500" b="1">
                        <a:latin typeface="Arial" panose="020B0604020202020204" pitchFamily="34" charset="0"/>
                        <a:ea typeface="汉仪旗黑-55简" panose="00020600040101010101" charset="-128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500" b="1">
                          <a:latin typeface="Arial" panose="020B0604020202020204" pitchFamily="34" charset="0"/>
                          <a:ea typeface="汉仪旗黑-55简" panose="00020600040101010101" charset="-128"/>
                        </a:rPr>
                        <a:t>Review</a:t>
                      </a:r>
                      <a:endParaRPr lang="en-US" altLang="zh-CN" sz="160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600" b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1pPr>
                      <a:lvl2pPr marL="908050" lvl="1" indent="-43624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2pPr>
                      <a:lvl3pPr marL="1304925" lvl="2" indent="-3949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3pPr>
                      <a:lvl4pPr marL="1694180" lvl="3" indent="-387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4pPr>
                      <a:lvl5pPr marL="2094230" lvl="4" indent="-3987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1600" dirty="0">
                        <a:ea typeface="汉仪旗黑-55简" panose="00020600040101010101" charset="-128"/>
                      </a:endParaRPr>
                    </a:p>
                  </a:txBody>
                  <a:tcPr marL="90000" marR="90000" marT="46807" marB="46807" anchor="ctr" anchorCtr="0">
                    <a:lnL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9263" name="AutoShape 63"/>
          <p:cNvSpPr/>
          <p:nvPr/>
        </p:nvSpPr>
        <p:spPr>
          <a:xfrm>
            <a:off x="2009775" y="2560638"/>
            <a:ext cx="7040563" cy="820737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9264" name="AutoShape 64"/>
          <p:cNvSpPr/>
          <p:nvPr/>
        </p:nvSpPr>
        <p:spPr>
          <a:xfrm>
            <a:off x="2049463" y="2773363"/>
            <a:ext cx="1162050" cy="395287"/>
          </a:xfrm>
          <a:prstGeom prst="homePlate">
            <a:avLst>
              <a:gd name="adj" fmla="val 28894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多发问题</a:t>
            </a:r>
            <a:endParaRPr lang="zh-CN" altLang="en-US" sz="1600" dirty="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9265" name="AutoShape 65"/>
          <p:cNvSpPr/>
          <p:nvPr/>
        </p:nvSpPr>
        <p:spPr>
          <a:xfrm>
            <a:off x="3111500" y="2773363"/>
            <a:ext cx="879475" cy="395287"/>
          </a:xfrm>
          <a:prstGeom prst="chevron">
            <a:avLst>
              <a:gd name="adj" fmla="val 30231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　</a:t>
            </a:r>
            <a:r>
              <a:rPr lang="zh-CN" altLang="en-US" sz="1600" dirty="0">
                <a:solidFill>
                  <a:schemeClr val="bg1"/>
                </a:solidFill>
                <a:ea typeface="汉仪文黑-85W" panose="00020600040101010101" charset="-122"/>
              </a:rPr>
              <a:t>改善</a:t>
            </a:r>
            <a:endParaRPr lang="en-US" altLang="zh-CN" sz="160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9266" name="AutoShape 66"/>
          <p:cNvSpPr/>
          <p:nvPr/>
        </p:nvSpPr>
        <p:spPr>
          <a:xfrm>
            <a:off x="2009775" y="3536950"/>
            <a:ext cx="7040563" cy="820738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9267" name="AutoShape 67"/>
          <p:cNvSpPr/>
          <p:nvPr/>
        </p:nvSpPr>
        <p:spPr>
          <a:xfrm>
            <a:off x="2009775" y="4502150"/>
            <a:ext cx="7040563" cy="820738"/>
          </a:xfrm>
          <a:prstGeom prst="roundRect">
            <a:avLst>
              <a:gd name="adj" fmla="val 13620"/>
            </a:avLst>
          </a:prstGeom>
          <a:solidFill>
            <a:srgbClr val="9999FF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68" name="AutoShape 68"/>
          <p:cNvSpPr/>
          <p:nvPr/>
        </p:nvSpPr>
        <p:spPr>
          <a:xfrm>
            <a:off x="3930650" y="5481638"/>
            <a:ext cx="5119688" cy="820737"/>
          </a:xfrm>
          <a:prstGeom prst="roundRect">
            <a:avLst>
              <a:gd name="adj" fmla="val 11218"/>
            </a:avLst>
          </a:prstGeom>
          <a:solidFill>
            <a:srgbClr val="009999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69" name="AutoShape 69"/>
          <p:cNvSpPr/>
          <p:nvPr/>
        </p:nvSpPr>
        <p:spPr>
          <a:xfrm>
            <a:off x="2049463" y="3749675"/>
            <a:ext cx="1941512" cy="395288"/>
          </a:xfrm>
          <a:prstGeom prst="homePlate">
            <a:avLst>
              <a:gd name="adj" fmla="val 33744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对策的标准化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0" name="AutoShape 70"/>
          <p:cNvSpPr/>
          <p:nvPr/>
        </p:nvSpPr>
        <p:spPr>
          <a:xfrm>
            <a:off x="5603875" y="2719388"/>
            <a:ext cx="2016125" cy="503237"/>
          </a:xfrm>
          <a:prstGeom prst="homePlate">
            <a:avLst>
              <a:gd name="adj" fmla="val 34628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应用确认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1" name="Rectangle 95"/>
          <p:cNvSpPr/>
          <p:nvPr/>
        </p:nvSpPr>
        <p:spPr>
          <a:xfrm>
            <a:off x="5852795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2" name="Rectangle 96"/>
          <p:cNvSpPr/>
          <p:nvPr/>
        </p:nvSpPr>
        <p:spPr>
          <a:xfrm>
            <a:off x="6295708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文黑-85W" panose="00020600040101010101" charset="-122"/>
              </a:rPr>
              <a:t>★</a:t>
            </a:r>
            <a:endParaRPr lang="en-US" altLang="zh-CN" sz="1600">
              <a:solidFill>
                <a:schemeClr val="bg1"/>
              </a:solidFill>
              <a:ea typeface="汉仪文黑-85W" panose="00020600040101010101" charset="-122"/>
            </a:endParaRPr>
          </a:p>
        </p:txBody>
      </p:sp>
      <p:sp>
        <p:nvSpPr>
          <p:cNvPr id="9273" name="Rectangle 97"/>
          <p:cNvSpPr/>
          <p:nvPr/>
        </p:nvSpPr>
        <p:spPr>
          <a:xfrm>
            <a:off x="7183120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4" name="AutoShape 74"/>
          <p:cNvSpPr/>
          <p:nvPr/>
        </p:nvSpPr>
        <p:spPr>
          <a:xfrm>
            <a:off x="5603875" y="3695700"/>
            <a:ext cx="2016125" cy="503238"/>
          </a:xfrm>
          <a:prstGeom prst="homePlate">
            <a:avLst>
              <a:gd name="adj" fmla="val 34628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应用确认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5" name="Rectangle 95"/>
          <p:cNvSpPr/>
          <p:nvPr/>
        </p:nvSpPr>
        <p:spPr>
          <a:xfrm>
            <a:off x="5852795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6" name="Rectangle 96"/>
          <p:cNvSpPr/>
          <p:nvPr/>
        </p:nvSpPr>
        <p:spPr>
          <a:xfrm>
            <a:off x="6295708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7" name="Rectangle 97"/>
          <p:cNvSpPr/>
          <p:nvPr/>
        </p:nvSpPr>
        <p:spPr>
          <a:xfrm>
            <a:off x="7183120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8" name="AutoShape 78"/>
          <p:cNvSpPr/>
          <p:nvPr/>
        </p:nvSpPr>
        <p:spPr>
          <a:xfrm>
            <a:off x="5603875" y="4660900"/>
            <a:ext cx="3427413" cy="503238"/>
          </a:xfrm>
          <a:prstGeom prst="homePlate">
            <a:avLst>
              <a:gd name="adj" fmla="val 36922"/>
            </a:avLst>
          </a:prstGeom>
          <a:solidFill>
            <a:srgbClr val="13006A"/>
          </a:solidFill>
          <a:ln w="9525">
            <a:noFill/>
          </a:ln>
        </p:spPr>
        <p:txBody>
          <a:bodyPr wrap="none"/>
          <a:p>
            <a:pPr algn="ctr" fontAlgn="base"/>
            <a:r>
              <a:rPr lang="en-US" altLang="zh-CN" sz="1400">
                <a:solidFill>
                  <a:schemeClr val="bg1"/>
                </a:solidFill>
                <a:ea typeface="汉仪旗黑-55简" panose="00020600040101010101" charset="-128"/>
              </a:rPr>
              <a:t>Application Review</a:t>
            </a:r>
            <a:endParaRPr lang="en-US" altLang="zh-CN" sz="14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79" name="Rectangle 95"/>
          <p:cNvSpPr/>
          <p:nvPr/>
        </p:nvSpPr>
        <p:spPr>
          <a:xfrm>
            <a:off x="5849621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0" name="Rectangle 96"/>
          <p:cNvSpPr/>
          <p:nvPr/>
        </p:nvSpPr>
        <p:spPr>
          <a:xfrm>
            <a:off x="6960871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1" name="Rectangle 97"/>
          <p:cNvSpPr/>
          <p:nvPr/>
        </p:nvSpPr>
        <p:spPr>
          <a:xfrm>
            <a:off x="8073708" y="4917758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2" name="Rectangle 95"/>
          <p:cNvSpPr/>
          <p:nvPr/>
        </p:nvSpPr>
        <p:spPr>
          <a:xfrm>
            <a:off x="6403658" y="491934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3" name="Rectangle 96"/>
          <p:cNvSpPr/>
          <p:nvPr/>
        </p:nvSpPr>
        <p:spPr>
          <a:xfrm>
            <a:off x="7516496" y="491934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4" name="Rectangle 97"/>
          <p:cNvSpPr/>
          <p:nvPr/>
        </p:nvSpPr>
        <p:spPr>
          <a:xfrm>
            <a:off x="8631238" y="4919663"/>
            <a:ext cx="127000" cy="24447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2" charset="-122"/>
              </a:rPr>
              <a:t>★</a:t>
            </a:r>
            <a:endParaRPr lang="en-US" altLang="zh-CN" sz="1600">
              <a:latin typeface="Arial" panose="020B0604020202020204" pitchFamily="34" charset="0"/>
              <a:ea typeface="Arial Unicode MS" panose="020B0604020202020204" pitchFamily="2" charset="-122"/>
            </a:endParaRPr>
          </a:p>
        </p:txBody>
      </p:sp>
      <p:sp>
        <p:nvSpPr>
          <p:cNvPr id="9285" name="AutoShape 85"/>
          <p:cNvSpPr/>
          <p:nvPr/>
        </p:nvSpPr>
        <p:spPr>
          <a:xfrm>
            <a:off x="5603875" y="5621338"/>
            <a:ext cx="739775" cy="539750"/>
          </a:xfrm>
          <a:prstGeom prst="homePlate">
            <a:avLst>
              <a:gd name="adj" fmla="val 31472"/>
            </a:avLst>
          </a:prstGeom>
          <a:solidFill>
            <a:srgbClr val="006666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Risk</a:t>
            </a:r>
            <a:endParaRPr lang="en-US" altLang="zh-CN" sz="120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assess</a:t>
            </a:r>
            <a:endParaRPr lang="en-US" altLang="zh-CN" sz="120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 err="1">
                <a:solidFill>
                  <a:schemeClr val="bg1"/>
                </a:solidFill>
                <a:ea typeface="汉仪旗黑-55简" panose="00020600040101010101" charset="-128"/>
              </a:rPr>
              <a:t>ment</a:t>
            </a:r>
            <a:endParaRPr lang="en-US" altLang="zh-CN" sz="1600">
              <a:ea typeface="汉仪旗黑-55简" panose="00020600040101010101" charset="-128"/>
            </a:endParaRPr>
          </a:p>
        </p:txBody>
      </p:sp>
      <p:sp>
        <p:nvSpPr>
          <p:cNvPr id="9286" name="AutoShape 86"/>
          <p:cNvSpPr/>
          <p:nvPr/>
        </p:nvSpPr>
        <p:spPr>
          <a:xfrm>
            <a:off x="6180138" y="5618163"/>
            <a:ext cx="2835275" cy="546100"/>
          </a:xfrm>
          <a:prstGeom prst="chevron">
            <a:avLst>
              <a:gd name="adj" fmla="val 30430"/>
            </a:avLst>
          </a:prstGeom>
          <a:solidFill>
            <a:srgbClr val="006666"/>
          </a:solidFill>
          <a:ln w="9525">
            <a:noFill/>
          </a:ln>
        </p:spPr>
        <p:txBody>
          <a:bodyPr wrap="none"/>
          <a:p>
            <a:pPr algn="ctr" fontAlgn="base"/>
            <a:r>
              <a:rPr lang="en-US" altLang="zh-CN" sz="1400">
                <a:solidFill>
                  <a:schemeClr val="bg1"/>
                </a:solidFill>
                <a:ea typeface="汉仪旗黑-55简" panose="00020600040101010101" charset="-128"/>
              </a:rPr>
              <a:t>Design Review</a:t>
            </a:r>
            <a:endParaRPr lang="en-US" altLang="zh-CN" sz="14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7" name="Rectangle 95"/>
          <p:cNvSpPr/>
          <p:nvPr/>
        </p:nvSpPr>
        <p:spPr>
          <a:xfrm>
            <a:off x="6314758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8" name="Rectangle 96"/>
          <p:cNvSpPr/>
          <p:nvPr/>
        </p:nvSpPr>
        <p:spPr>
          <a:xfrm>
            <a:off x="7238683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89" name="Rectangle 97"/>
          <p:cNvSpPr/>
          <p:nvPr/>
        </p:nvSpPr>
        <p:spPr>
          <a:xfrm>
            <a:off x="7548246" y="5903596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90" name="Rectangle 95"/>
          <p:cNvSpPr/>
          <p:nvPr/>
        </p:nvSpPr>
        <p:spPr>
          <a:xfrm>
            <a:off x="6622733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91" name="Rectangle 96"/>
          <p:cNvSpPr/>
          <p:nvPr/>
        </p:nvSpPr>
        <p:spPr>
          <a:xfrm>
            <a:off x="6930708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92" name="Rectangle 97"/>
          <p:cNvSpPr/>
          <p:nvPr/>
        </p:nvSpPr>
        <p:spPr>
          <a:xfrm>
            <a:off x="8322946" y="5905183"/>
            <a:ext cx="127635" cy="245110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0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293" name="Rectangle 93"/>
          <p:cNvSpPr/>
          <p:nvPr/>
        </p:nvSpPr>
        <p:spPr>
          <a:xfrm>
            <a:off x="4000500" y="2560638"/>
            <a:ext cx="1454150" cy="3705225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294" name="组合 9293"/>
          <p:cNvGrpSpPr/>
          <p:nvPr/>
        </p:nvGrpSpPr>
        <p:grpSpPr>
          <a:xfrm>
            <a:off x="4065588" y="5546725"/>
            <a:ext cx="1323975" cy="688975"/>
            <a:chOff x="0" y="0"/>
            <a:chExt cx="834" cy="434"/>
          </a:xfrm>
        </p:grpSpPr>
        <p:pic>
          <p:nvPicPr>
            <p:cNvPr id="9295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34" cy="4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96" name="文本框 9295"/>
            <p:cNvSpPr txBox="1"/>
            <p:nvPr/>
          </p:nvSpPr>
          <p:spPr>
            <a:xfrm>
              <a:off x="4" y="98"/>
              <a:ext cx="82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400">
                  <a:ea typeface="汉仪旗黑-55简" panose="00020600040101010101" charset="-128"/>
                </a:rPr>
                <a:t>Design</a:t>
              </a:r>
              <a:endParaRPr lang="en-US" altLang="zh-CN" sz="1400"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400">
                  <a:ea typeface="汉仪旗黑-55简" panose="00020600040101010101" charset="-128"/>
                </a:rPr>
                <a:t>Standard</a:t>
              </a:r>
              <a:endParaRPr lang="en-US" altLang="zh-CN" sz="1600">
                <a:ea typeface="汉仪旗黑-55简" panose="00020600040101010101" charset="-128"/>
              </a:endParaRPr>
            </a:p>
          </p:txBody>
        </p:sp>
      </p:grpSp>
      <p:sp>
        <p:nvSpPr>
          <p:cNvPr id="9297" name="AutoShape 95"/>
          <p:cNvSpPr/>
          <p:nvPr/>
        </p:nvSpPr>
        <p:spPr>
          <a:xfrm>
            <a:off x="4432300" y="3208338"/>
            <a:ext cx="577850" cy="2332037"/>
          </a:xfrm>
          <a:prstGeom prst="downArrow">
            <a:avLst>
              <a:gd name="adj1" fmla="val 63185"/>
              <a:gd name="adj2" fmla="val 40188"/>
            </a:avLst>
          </a:prstGeom>
          <a:solidFill>
            <a:srgbClr val="666699">
              <a:alpha val="50000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298" name="组合 9297"/>
          <p:cNvGrpSpPr/>
          <p:nvPr/>
        </p:nvGrpSpPr>
        <p:grpSpPr>
          <a:xfrm>
            <a:off x="4065588" y="2627313"/>
            <a:ext cx="1323975" cy="682625"/>
            <a:chOff x="0" y="0"/>
            <a:chExt cx="834" cy="430"/>
          </a:xfrm>
        </p:grpSpPr>
        <p:pic>
          <p:nvPicPr>
            <p:cNvPr id="9299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34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00" name="文本框 9299"/>
            <p:cNvSpPr txBox="1"/>
            <p:nvPr/>
          </p:nvSpPr>
          <p:spPr>
            <a:xfrm>
              <a:off x="4" y="98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600">
                  <a:ea typeface="汉仪文黑-85W" panose="00020600040101010101" charset="-122"/>
                </a:rPr>
                <a:t>Good Design</a:t>
              </a:r>
              <a:endParaRPr lang="en-US" altLang="zh-CN" sz="1600">
                <a:ea typeface="汉仪文黑-85W" panose="00020600040101010101" charset="-122"/>
              </a:endParaRPr>
            </a:p>
            <a:p>
              <a:pPr algn="ctr" fontAlgn="base"/>
              <a:r>
                <a:rPr lang="zh-CN" altLang="en-US" sz="1600" dirty="0">
                  <a:ea typeface="汉仪文黑-85W" panose="00020600040101010101" charset="-122"/>
                </a:rPr>
                <a:t>技术库</a:t>
              </a:r>
              <a:endParaRPr lang="en-US" altLang="zh-CN" sz="1600">
                <a:ea typeface="汉仪文黑-85W" panose="00020600040101010101" charset="-122"/>
              </a:endParaRPr>
            </a:p>
          </p:txBody>
        </p:sp>
      </p:grpSp>
      <p:grpSp>
        <p:nvGrpSpPr>
          <p:cNvPr id="9301" name="组合 9300"/>
          <p:cNvGrpSpPr/>
          <p:nvPr/>
        </p:nvGrpSpPr>
        <p:grpSpPr>
          <a:xfrm>
            <a:off x="4065588" y="3602038"/>
            <a:ext cx="1323975" cy="688975"/>
            <a:chOff x="0" y="0"/>
            <a:chExt cx="834" cy="434"/>
          </a:xfrm>
        </p:grpSpPr>
        <p:pic>
          <p:nvPicPr>
            <p:cNvPr id="9302" name="AutoShape 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34" cy="4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03" name="文本框 9302"/>
            <p:cNvSpPr txBox="1"/>
            <p:nvPr/>
          </p:nvSpPr>
          <p:spPr>
            <a:xfrm>
              <a:off x="4" y="99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600">
                  <a:ea typeface="汉仪旗黑-55简" panose="00020600040101010101" charset="-128"/>
                </a:rPr>
                <a:t>LLR </a:t>
              </a:r>
              <a:r>
                <a:rPr lang="zh-CN" altLang="en-US" sz="1600" dirty="0">
                  <a:ea typeface="汉仪旗黑-55简" panose="00020600040101010101" charset="-128"/>
                </a:rPr>
                <a:t>技术库</a:t>
              </a:r>
              <a:endParaRPr lang="en-US" altLang="zh-CN" sz="1600">
                <a:ea typeface="汉仪旗黑-55简" panose="00020600040101010101" charset="-128"/>
              </a:endParaRPr>
            </a:p>
          </p:txBody>
        </p:sp>
      </p:grpSp>
      <p:grpSp>
        <p:nvGrpSpPr>
          <p:cNvPr id="9304" name="组合 9303"/>
          <p:cNvGrpSpPr/>
          <p:nvPr/>
        </p:nvGrpSpPr>
        <p:grpSpPr>
          <a:xfrm>
            <a:off x="4065588" y="4572000"/>
            <a:ext cx="1323975" cy="682625"/>
            <a:chOff x="0" y="0"/>
            <a:chExt cx="834" cy="430"/>
          </a:xfrm>
        </p:grpSpPr>
        <p:pic>
          <p:nvPicPr>
            <p:cNvPr id="9305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34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06" name="文本框 9305"/>
            <p:cNvSpPr txBox="1"/>
            <p:nvPr/>
          </p:nvSpPr>
          <p:spPr>
            <a:xfrm>
              <a:off x="4" y="96"/>
              <a:ext cx="82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400">
                  <a:ea typeface="汉仪旗黑-55简" panose="00020600040101010101" charset="-128"/>
                </a:rPr>
                <a:t>QVC DB</a:t>
              </a:r>
              <a:endParaRPr lang="en-US" altLang="zh-CN" sz="1400">
                <a:ea typeface="汉仪旗黑-55简" panose="00020600040101010101" charset="-128"/>
              </a:endParaRPr>
            </a:p>
          </p:txBody>
        </p:sp>
      </p:grpSp>
      <p:sp>
        <p:nvSpPr>
          <p:cNvPr id="9307" name="Rectangle 97"/>
          <p:cNvSpPr/>
          <p:nvPr/>
        </p:nvSpPr>
        <p:spPr>
          <a:xfrm>
            <a:off x="6738620" y="2973864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308" name="Rectangle 97"/>
          <p:cNvSpPr/>
          <p:nvPr/>
        </p:nvSpPr>
        <p:spPr>
          <a:xfrm>
            <a:off x="6738620" y="3950177"/>
            <a:ext cx="203835" cy="33718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 anchor="ctr" anchorCtr="0">
            <a:spAutoFit/>
          </a:bodyPr>
          <a:p>
            <a:pPr algn="ctr" fontAlgn="base"/>
            <a:r>
              <a:rPr lang="en-US" altLang="zh-CN" sz="1600">
                <a:solidFill>
                  <a:schemeClr val="bg1"/>
                </a:solidFill>
                <a:ea typeface="汉仪旗黑-55简" panose="00020600040101010101" charset="-128"/>
              </a:rPr>
              <a:t>★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309" name="AutoShape 101"/>
          <p:cNvSpPr/>
          <p:nvPr/>
        </p:nvSpPr>
        <p:spPr>
          <a:xfrm>
            <a:off x="2049463" y="4714875"/>
            <a:ext cx="1162050" cy="395288"/>
          </a:xfrm>
          <a:prstGeom prst="homePlate">
            <a:avLst>
              <a:gd name="adj" fmla="val 28893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Extraction of</a:t>
            </a:r>
            <a:endParaRPr lang="en-US" altLang="zh-CN" sz="1200">
              <a:solidFill>
                <a:schemeClr val="bg1"/>
              </a:solidFill>
              <a:ea typeface="汉仪旗黑-55简" panose="00020600040101010101" charset="-128"/>
            </a:endParaRPr>
          </a:p>
          <a:p>
            <a:pPr algn="ctr" fontAlgn="base"/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subjects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310" name="AutoShape 102"/>
          <p:cNvSpPr/>
          <p:nvPr/>
        </p:nvSpPr>
        <p:spPr>
          <a:xfrm>
            <a:off x="3111500" y="4714875"/>
            <a:ext cx="879475" cy="395288"/>
          </a:xfrm>
          <a:prstGeom prst="chevron">
            <a:avLst>
              <a:gd name="adj" fmla="val 30231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200" dirty="0">
                <a:solidFill>
                  <a:schemeClr val="bg1"/>
                </a:solidFill>
                <a:ea typeface="汉仪旗黑-55简" panose="00020600040101010101" charset="-128"/>
              </a:rPr>
              <a:t>　</a:t>
            </a:r>
            <a:r>
              <a:rPr lang="en-US" altLang="zh-CN" sz="1200">
                <a:solidFill>
                  <a:schemeClr val="bg1"/>
                </a:solidFill>
                <a:ea typeface="汉仪旗黑-55简" panose="00020600040101010101" charset="-128"/>
              </a:rPr>
              <a:t>Solution</a:t>
            </a:r>
            <a:endParaRPr lang="en-US" altLang="zh-CN" sz="16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9311" name="Text Box 103"/>
          <p:cNvSpPr txBox="1"/>
          <p:nvPr/>
        </p:nvSpPr>
        <p:spPr>
          <a:xfrm>
            <a:off x="7158832" y="6451600"/>
            <a:ext cx="187007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600">
                <a:ea typeface="汉仪旗黑-55简" panose="00020600040101010101" charset="-128"/>
              </a:rPr>
              <a:t>☆ </a:t>
            </a:r>
            <a:r>
              <a:rPr lang="zh-CN" altLang="en-US" sz="1600" dirty="0">
                <a:ea typeface="汉仪旗黑-55简" panose="00020600040101010101" charset="-128"/>
              </a:rPr>
              <a:t>开发节点进度会</a:t>
            </a:r>
            <a:endParaRPr lang="en-US" altLang="zh-CN" sz="1600">
              <a:ea typeface="汉仪旗黑-55简" panose="00020600040101010101" charset="-128"/>
            </a:endParaRPr>
          </a:p>
        </p:txBody>
      </p:sp>
      <p:sp>
        <p:nvSpPr>
          <p:cNvPr id="9312" name="Rectangle 104"/>
          <p:cNvSpPr/>
          <p:nvPr/>
        </p:nvSpPr>
        <p:spPr>
          <a:xfrm>
            <a:off x="569913" y="2433638"/>
            <a:ext cx="8574087" cy="1008062"/>
          </a:xfrm>
          <a:prstGeom prst="rect">
            <a:avLst/>
          </a:prstGeom>
          <a:noFill/>
          <a:ln w="44450" cap="flat" cmpd="sng">
            <a:solidFill>
              <a:srgbClr val="C7143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AutoShape 2"/>
          <p:cNvSpPr/>
          <p:nvPr/>
        </p:nvSpPr>
        <p:spPr>
          <a:xfrm rot="5400000">
            <a:off x="4451350" y="2630488"/>
            <a:ext cx="1382713" cy="1879600"/>
          </a:xfrm>
          <a:prstGeom prst="upArrow">
            <a:avLst>
              <a:gd name="adj1" fmla="val 67055"/>
              <a:gd name="adj2" fmla="val 45009"/>
            </a:avLst>
          </a:prstGeom>
          <a:solidFill>
            <a:srgbClr val="5F5F5F"/>
          </a:solidFill>
          <a:ln w="9525">
            <a:noFill/>
          </a:ln>
        </p:spPr>
        <p:txBody>
          <a:bodyPr rot="10800000" vert="eaVert" wrap="none" anchor="ctr" anchorCtr="0"/>
          <a:p>
            <a:pPr algn="ctr" fontAlgn="base"/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技术对策</a:t>
            </a:r>
            <a:endParaRPr lang="zh-CN" altLang="en-US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0243" name="Text Box 11"/>
          <p:cNvSpPr txBox="1"/>
          <p:nvPr/>
        </p:nvSpPr>
        <p:spPr>
          <a:xfrm>
            <a:off x="6258560" y="4491038"/>
            <a:ext cx="2291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/>
            <a:r>
              <a:rPr lang="en-US" altLang="zh-CN" sz="1800">
                <a:ea typeface="汉仪文黑-85W" panose="00020600040101010101" charset="-122"/>
              </a:rPr>
              <a:t>Good Design Sheet</a:t>
            </a:r>
            <a:endParaRPr lang="en-US" altLang="zh-CN" sz="1800">
              <a:ea typeface="汉仪文黑-85W" panose="00020600040101010101" charset="-122"/>
            </a:endParaRPr>
          </a:p>
        </p:txBody>
      </p:sp>
      <p:pic>
        <p:nvPicPr>
          <p:cNvPr id="10244" name="Picture 1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513013"/>
            <a:ext cx="3744913" cy="270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AutoShape 170"/>
          <p:cNvSpPr/>
          <p:nvPr/>
        </p:nvSpPr>
        <p:spPr>
          <a:xfrm>
            <a:off x="646113" y="1657350"/>
            <a:ext cx="3511550" cy="571500"/>
          </a:xfrm>
          <a:prstGeom prst="homePlate">
            <a:avLst>
              <a:gd name="adj" fmla="val 43892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800" dirty="0">
                <a:solidFill>
                  <a:schemeClr val="bg1"/>
                </a:solidFill>
                <a:ea typeface="汉仪旗黑-55简" panose="00020600040101010101" charset="-128"/>
              </a:rPr>
              <a:t>提取多发不良的同类问题</a:t>
            </a:r>
            <a:endParaRPr lang="zh-CN" altLang="en-US" sz="18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0246" name="AutoShape 171"/>
          <p:cNvSpPr/>
          <p:nvPr/>
        </p:nvSpPr>
        <p:spPr>
          <a:xfrm>
            <a:off x="3944938" y="1657350"/>
            <a:ext cx="2444750" cy="571500"/>
          </a:xfrm>
          <a:prstGeom prst="chevron">
            <a:avLst>
              <a:gd name="adj" fmla="val 42500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　</a:t>
            </a:r>
            <a:r>
              <a:rPr lang="zh-CN" altLang="en-US" sz="2000" dirty="0">
                <a:solidFill>
                  <a:schemeClr val="bg1"/>
                </a:solidFill>
                <a:ea typeface="汉仪旗黑-55简" panose="00020600040101010101" charset="-128"/>
              </a:rPr>
              <a:t>改善对策</a:t>
            </a:r>
            <a:endParaRPr lang="en-US" altLang="zh-CN" sz="200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grpSp>
        <p:nvGrpSpPr>
          <p:cNvPr id="10247" name="组合 10246"/>
          <p:cNvGrpSpPr/>
          <p:nvPr/>
        </p:nvGrpSpPr>
        <p:grpSpPr>
          <a:xfrm>
            <a:off x="6461125" y="1517650"/>
            <a:ext cx="1884363" cy="792163"/>
            <a:chOff x="0" y="0"/>
            <a:chExt cx="1187" cy="499"/>
          </a:xfrm>
        </p:grpSpPr>
        <p:pic>
          <p:nvPicPr>
            <p:cNvPr id="10248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87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9" name="文本框 10248"/>
            <p:cNvSpPr txBox="1"/>
            <p:nvPr/>
          </p:nvSpPr>
          <p:spPr>
            <a:xfrm>
              <a:off x="4" y="111"/>
              <a:ext cx="11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800">
                  <a:ea typeface="汉仪旗黑-55简" panose="00020600040101010101" charset="-128"/>
                </a:rPr>
                <a:t>Good Design</a:t>
              </a:r>
              <a:endParaRPr lang="en-US" altLang="zh-CN" sz="1800">
                <a:ea typeface="汉仪旗黑-55简" panose="00020600040101010101" charset="-128"/>
              </a:endParaRPr>
            </a:p>
            <a:p>
              <a:pPr algn="ctr" fontAlgn="base"/>
              <a:r>
                <a:rPr lang="en-US" altLang="zh-CN" sz="1800">
                  <a:ea typeface="汉仪旗黑-55简" panose="00020600040101010101" charset="-128"/>
                </a:rPr>
                <a:t>DB</a:t>
              </a:r>
              <a:endParaRPr lang="en-US" altLang="zh-CN" sz="1800">
                <a:ea typeface="汉仪旗黑-55简" panose="00020600040101010101" charset="-128"/>
              </a:endParaRPr>
            </a:p>
          </p:txBody>
        </p:sp>
      </p:grpSp>
      <p:sp>
        <p:nvSpPr>
          <p:cNvPr id="10250" name="Text Box 349"/>
          <p:cNvSpPr txBox="1"/>
          <p:nvPr/>
        </p:nvSpPr>
        <p:spPr>
          <a:xfrm rot="2844298">
            <a:off x="-98425" y="4527550"/>
            <a:ext cx="1698625" cy="293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108000" anchor="ctr" anchorCtr="1">
            <a:spAutoFit/>
          </a:bodyPr>
          <a:p>
            <a:pPr>
              <a:spcBef>
                <a:spcPct val="50000"/>
              </a:spcBef>
            </a:pPr>
            <a:r>
              <a:rPr lang="en-US" altLang="zh-CN" sz="1200">
                <a:latin typeface="Arial" panose="020B0604020202020204" pitchFamily="34" charset="0"/>
              </a:rPr>
              <a:t>X</a:t>
            </a:r>
            <a:r>
              <a:rPr lang="zh-CN" altLang="en-US" sz="1200" dirty="0">
                <a:latin typeface="Arial" panose="020B0604020202020204" pitchFamily="34" charset="0"/>
              </a:rPr>
              <a:t>轴   不良的问题</a:t>
            </a:r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0251" name="Text Box 350"/>
          <p:cNvSpPr txBox="1"/>
          <p:nvPr/>
        </p:nvSpPr>
        <p:spPr>
          <a:xfrm rot="21053450">
            <a:off x="2151063" y="4903788"/>
            <a:ext cx="1279525" cy="2298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ea typeface="汉仪旗黑-55简" panose="00020600040101010101" charset="-128"/>
              </a:rPr>
              <a:t>车型</a:t>
            </a:r>
            <a:r>
              <a:rPr lang="en-US" altLang="zh-CN" sz="1200">
                <a:ea typeface="汉仪旗黑-55简" panose="00020600040101010101" charset="-128"/>
              </a:rPr>
              <a:t>/</a:t>
            </a:r>
            <a:r>
              <a:rPr lang="zh-CN" altLang="en-US" sz="1200" dirty="0">
                <a:ea typeface="汉仪旗黑-55简" panose="00020600040101010101" charset="-128"/>
              </a:rPr>
              <a:t>零件仕样</a:t>
            </a:r>
            <a:endParaRPr lang="en-US" altLang="zh-CN" sz="1200">
              <a:ea typeface="汉仪旗黑-55简" panose="00020600040101010101" charset="-128"/>
            </a:endParaRPr>
          </a:p>
        </p:txBody>
      </p:sp>
      <p:sp>
        <p:nvSpPr>
          <p:cNvPr id="10252" name="Text Box 351"/>
          <p:cNvSpPr txBox="1"/>
          <p:nvPr/>
        </p:nvSpPr>
        <p:spPr>
          <a:xfrm>
            <a:off x="3336925" y="2670175"/>
            <a:ext cx="1095375" cy="184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 anchor="ctr" anchorCtr="1"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ea typeface="汉仪旗黑-55简" panose="00020600040101010101" charset="-128"/>
              </a:rPr>
              <a:t>不良率</a:t>
            </a:r>
            <a:endParaRPr lang="zh-CN" altLang="en-US" sz="1200" dirty="0">
              <a:ea typeface="汉仪旗黑-55简" panose="00020600040101010101" charset="-128"/>
            </a:endParaRPr>
          </a:p>
        </p:txBody>
      </p:sp>
      <p:sp>
        <p:nvSpPr>
          <p:cNvPr id="10253" name="Rectangle 352"/>
          <p:cNvSpPr/>
          <p:nvPr/>
        </p:nvSpPr>
        <p:spPr>
          <a:xfrm>
            <a:off x="82550" y="84456"/>
            <a:ext cx="30321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fontAlgn="base"/>
            <a:r>
              <a:rPr lang="zh-CN" altLang="en-US" sz="3200" dirty="0">
                <a:ea typeface="汉仪文黑-85W" panose="00020600040101010101" charset="-122"/>
              </a:rPr>
              <a:t>减少故障不良率</a:t>
            </a:r>
            <a:endParaRPr lang="zh-CN" altLang="en-US" sz="3200" dirty="0">
              <a:ea typeface="汉仪文黑-85W" panose="00020600040101010101" charset="-122"/>
            </a:endParaRPr>
          </a:p>
        </p:txBody>
      </p:sp>
      <p:pic>
        <p:nvPicPr>
          <p:cNvPr id="1025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25" y="2771775"/>
            <a:ext cx="2333625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3"/>
          <p:cNvSpPr txBox="1"/>
          <p:nvPr/>
        </p:nvSpPr>
        <p:spPr>
          <a:xfrm>
            <a:off x="90488" y="88900"/>
            <a:ext cx="26250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buClr>
                <a:srgbClr val="C71444"/>
              </a:buClr>
              <a:buFont typeface="Wingdings" panose="05000000000000000000" pitchFamily="2" charset="2"/>
            </a:pPr>
            <a:r>
              <a:rPr lang="zh-CN" altLang="en-US" sz="3200" dirty="0">
                <a:ea typeface="汉仪文黑-85W" panose="00020600040101010101" charset="-122"/>
              </a:rPr>
              <a:t>提取课题项目</a:t>
            </a:r>
            <a:endParaRPr lang="zh-CN" altLang="en-US" sz="3200" dirty="0">
              <a:ea typeface="汉仪文黑-85W" panose="00020600040101010101" charset="-122"/>
            </a:endParaRPr>
          </a:p>
        </p:txBody>
      </p:sp>
      <p:pic>
        <p:nvPicPr>
          <p:cNvPr id="11267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325" y="1912938"/>
            <a:ext cx="6364288" cy="459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23"/>
          <p:cNvSpPr/>
          <p:nvPr/>
        </p:nvSpPr>
        <p:spPr>
          <a:xfrm>
            <a:off x="296863" y="909638"/>
            <a:ext cx="884713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zh-CN" altLang="en-US" sz="2200" dirty="0">
                <a:solidFill>
                  <a:srgbClr val="C71444"/>
                </a:solidFill>
                <a:ea typeface="汉仪旗黑-55简" panose="00020600040101010101" charset="-128"/>
              </a:rPr>
              <a:t>对常见的</a:t>
            </a:r>
            <a:r>
              <a:rPr lang="en-US" altLang="zh-CN" sz="2200" dirty="0">
                <a:solidFill>
                  <a:srgbClr val="C71444"/>
                </a:solidFill>
                <a:ea typeface="汉仪旗黑-55简" panose="00020600040101010101" charset="-128"/>
              </a:rPr>
              <a:t>TOP</a:t>
            </a:r>
            <a:r>
              <a:rPr lang="zh-CN" altLang="en-US" sz="2200" dirty="0">
                <a:solidFill>
                  <a:srgbClr val="C71444"/>
                </a:solidFill>
                <a:ea typeface="汉仪旗黑-55简" panose="00020600040101010101" charset="-128"/>
              </a:rPr>
              <a:t>多发问题筛选分析，提取需要从技术上进行根本改善的课题项目。</a:t>
            </a:r>
            <a:endParaRPr lang="en-US" altLang="zh-CN" sz="2200" dirty="0">
              <a:solidFill>
                <a:srgbClr val="C71444"/>
              </a:solidFill>
              <a:ea typeface="汉仪旗黑-55简" panose="00020600040101010101" charset="-128"/>
            </a:endParaRPr>
          </a:p>
        </p:txBody>
      </p:sp>
      <p:sp>
        <p:nvSpPr>
          <p:cNvPr id="11269" name="AutoShape 45"/>
          <p:cNvSpPr/>
          <p:nvPr/>
        </p:nvSpPr>
        <p:spPr>
          <a:xfrm>
            <a:off x="6029325" y="209550"/>
            <a:ext cx="1162050" cy="395288"/>
          </a:xfrm>
          <a:prstGeom prst="homePlate">
            <a:avLst>
              <a:gd name="adj" fmla="val 28893"/>
            </a:avLst>
          </a:prstGeom>
          <a:solidFill>
            <a:srgbClr val="13006A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600" dirty="0">
                <a:solidFill>
                  <a:schemeClr val="bg1"/>
                </a:solidFill>
                <a:ea typeface="汉仪旗黑-55简" panose="00020600040101010101" charset="-128"/>
              </a:rPr>
              <a:t>提取课题</a:t>
            </a:r>
            <a:endParaRPr lang="zh-CN" altLang="en-US" sz="1600" dirty="0">
              <a:solidFill>
                <a:schemeClr val="bg1"/>
              </a:solidFill>
              <a:ea typeface="汉仪旗黑-55简" panose="00020600040101010101" charset="-128"/>
            </a:endParaRPr>
          </a:p>
        </p:txBody>
      </p:sp>
      <p:sp>
        <p:nvSpPr>
          <p:cNvPr id="11270" name="AutoShape 46"/>
          <p:cNvSpPr/>
          <p:nvPr/>
        </p:nvSpPr>
        <p:spPr>
          <a:xfrm>
            <a:off x="7091363" y="209550"/>
            <a:ext cx="879475" cy="395288"/>
          </a:xfrm>
          <a:prstGeom prst="chevron">
            <a:avLst>
              <a:gd name="adj" fmla="val 30231"/>
            </a:avLst>
          </a:prstGeom>
          <a:solidFill>
            <a:srgbClr val="C0C0C0"/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ja-JP" altLang="en-US" sz="1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2" charset="-122"/>
              </a:rPr>
              <a:t>　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2" charset="-122"/>
              </a:rPr>
              <a:t>对策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2" charset="-122"/>
            </a:endParaRPr>
          </a:p>
        </p:txBody>
      </p:sp>
      <p:grpSp>
        <p:nvGrpSpPr>
          <p:cNvPr id="11271" name="组合 11270"/>
          <p:cNvGrpSpPr/>
          <p:nvPr/>
        </p:nvGrpSpPr>
        <p:grpSpPr>
          <a:xfrm>
            <a:off x="8004175" y="73025"/>
            <a:ext cx="1036638" cy="603250"/>
            <a:chOff x="0" y="0"/>
            <a:chExt cx="653" cy="380"/>
          </a:xfrm>
        </p:grpSpPr>
        <p:pic>
          <p:nvPicPr>
            <p:cNvPr id="11272" name="AutoShap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3" cy="3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3" name="文本框 11272"/>
            <p:cNvSpPr txBox="1"/>
            <p:nvPr/>
          </p:nvSpPr>
          <p:spPr>
            <a:xfrm>
              <a:off x="-2" y="83"/>
              <a:ext cx="656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2000" bIns="0" anchor="ctr" anchorCtr="0"/>
            <a:p>
              <a:pPr algn="ctr" fontAlgn="base"/>
              <a:r>
                <a:rPr lang="en-US" altLang="zh-CN" sz="1200" dirty="0">
                  <a:solidFill>
                    <a:srgbClr val="C0C0C0"/>
                  </a:solidFill>
                  <a:latin typeface="Arial" panose="020B0604020202020204" pitchFamily="34" charset="0"/>
                  <a:ea typeface="Arial Unicode MS" panose="020B0604020202020204" pitchFamily="2" charset="-122"/>
                </a:rPr>
                <a:t>Good Design</a:t>
              </a:r>
              <a:endParaRPr lang="en-US" altLang="zh-CN" sz="1200" dirty="0">
                <a:solidFill>
                  <a:srgbClr val="C0C0C0"/>
                </a:solidFill>
                <a:latin typeface="Arial" panose="020B0604020202020204" pitchFamily="34" charset="0"/>
                <a:ea typeface="Arial Unicode MS" panose="020B0604020202020204" pitchFamily="2" charset="-122"/>
              </a:endParaRPr>
            </a:p>
            <a:p>
              <a:pPr algn="ctr" fontAlgn="base"/>
              <a:r>
                <a:rPr lang="en-US" altLang="zh-CN" sz="1200" dirty="0">
                  <a:solidFill>
                    <a:srgbClr val="C0C0C0"/>
                  </a:solidFill>
                  <a:latin typeface="Arial" panose="020B0604020202020204" pitchFamily="34" charset="0"/>
                  <a:ea typeface="Arial Unicode MS" panose="020B0604020202020204" pitchFamily="2" charset="-122"/>
                </a:rPr>
                <a:t>DB</a:t>
              </a:r>
              <a:endParaRPr lang="en-US" altLang="zh-CN" sz="1200" dirty="0">
                <a:solidFill>
                  <a:srgbClr val="C0C0C0"/>
                </a:solidFill>
                <a:latin typeface="Arial" panose="020B0604020202020204" pitchFamily="34" charset="0"/>
                <a:ea typeface="Arial Unicode MS" panose="020B0604020202020204" pitchFamily="2" charset="-122"/>
              </a:endParaRPr>
            </a:p>
          </p:txBody>
        </p:sp>
      </p:grpSp>
      <p:sp>
        <p:nvSpPr>
          <p:cNvPr id="11274" name="Text Box 53"/>
          <p:cNvSpPr txBox="1"/>
          <p:nvPr/>
        </p:nvSpPr>
        <p:spPr>
          <a:xfrm rot="2839669">
            <a:off x="1284288" y="5330825"/>
            <a:ext cx="2178050" cy="2768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8000" tIns="0" rIns="1800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ea typeface="汉仪旗黑-55简" panose="00020600040101010101" charset="-128"/>
              </a:rPr>
              <a:t>X</a:t>
            </a:r>
            <a:r>
              <a:rPr lang="zh-CN" altLang="en-US" sz="1800" dirty="0">
                <a:ea typeface="汉仪旗黑-55简" panose="00020600040101010101" charset="-128"/>
              </a:rPr>
              <a:t>轴   不良的问题  </a:t>
            </a:r>
            <a:endParaRPr lang="en-US" altLang="zh-CN" sz="1800" dirty="0">
              <a:ea typeface="汉仪旗黑-55简" panose="00020600040101010101" charset="-128"/>
            </a:endParaRPr>
          </a:p>
        </p:txBody>
      </p:sp>
      <p:sp>
        <p:nvSpPr>
          <p:cNvPr id="11275" name="Text Box 54"/>
          <p:cNvSpPr txBox="1"/>
          <p:nvPr/>
        </p:nvSpPr>
        <p:spPr>
          <a:xfrm>
            <a:off x="7000875" y="2227263"/>
            <a:ext cx="847725" cy="2768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8000" tIns="0" rIns="18000" bIns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ea typeface="汉仪旗黑-55简" panose="00020600040101010101" charset="-128"/>
              </a:rPr>
              <a:t>不良率</a:t>
            </a:r>
            <a:endParaRPr lang="zh-CN" altLang="en-US" sz="1800" dirty="0">
              <a:ea typeface="汉仪旗黑-55简" panose="00020600040101010101" charset="-128"/>
            </a:endParaRPr>
          </a:p>
        </p:txBody>
      </p:sp>
      <p:sp>
        <p:nvSpPr>
          <p:cNvPr id="11276" name="Text Box 55"/>
          <p:cNvSpPr txBox="1"/>
          <p:nvPr/>
        </p:nvSpPr>
        <p:spPr>
          <a:xfrm rot="21031311">
            <a:off x="4824413" y="6000750"/>
            <a:ext cx="1763712" cy="2768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8000" tIns="0" rIns="18000" bIns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ea typeface="汉仪旗黑-55简" panose="00020600040101010101" charset="-128"/>
              </a:rPr>
              <a:t>车型</a:t>
            </a:r>
            <a:r>
              <a:rPr lang="en-US" altLang="zh-CN" sz="1800" dirty="0">
                <a:ea typeface="汉仪旗黑-55简" panose="00020600040101010101" charset="-128"/>
              </a:rPr>
              <a:t>/</a:t>
            </a:r>
            <a:r>
              <a:rPr lang="zh-CN" altLang="en-US" sz="1800" dirty="0">
                <a:ea typeface="汉仪旗黑-55简" panose="00020600040101010101" charset="-128"/>
              </a:rPr>
              <a:t>零件仕样</a:t>
            </a:r>
            <a:endParaRPr lang="en-US" altLang="zh-CN" sz="1800" dirty="0">
              <a:ea typeface="汉仪旗黑-55简" panose="00020600040101010101" charset="-128"/>
            </a:endParaRPr>
          </a:p>
        </p:txBody>
      </p:sp>
    </p:spTree>
  </p:cSld>
  <p:clrMapOvr>
    <a:masterClrMapping/>
  </p:clrMapOvr>
  <p:transition>
    <p:strips dir="rd"/>
  </p:transition>
</p:sld>
</file>

<file path=ppt/tags/tag1.xml><?xml version="1.0" encoding="utf-8"?>
<p:tagLst xmlns:p="http://schemas.openxmlformats.org/presentationml/2006/main">
  <p:tag name="KSO_WPP_MARK_KEY" val="282b5d42-088e-40a6-97fb-2d580ba2ba28"/>
  <p:tag name="FULLTEXTBEAUTIFYED" val="1"/>
  <p:tag name="COMMONDATA" val="eyJoZGlkIjoiODc5OTdkZDQxOTMwNGQxNTBmNzRiMmEzNWM0ZjQ1MmMifQ=="/>
</p:tagLst>
</file>

<file path=ppt/theme/theme1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0033CC"/>
      </a:hlink>
      <a:folHlink>
        <a:srgbClr val="003366"/>
      </a:folHlink>
    </a:clrScheme>
    <a:fontScheme name="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A50021"/>
        </a:lt2>
        <a:accent1>
          <a:srgbClr val="FF9900"/>
        </a:accent1>
        <a:accent2>
          <a:srgbClr val="FF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E52D00"/>
        </a:accent6>
        <a:hlink>
          <a:srgbClr val="FFFFCC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072E"/>
        </a:lt1>
        <a:dk2>
          <a:srgbClr val="FFFFFF"/>
        </a:dk2>
        <a:lt2>
          <a:srgbClr val="3C001E"/>
        </a:lt2>
        <a:accent1>
          <a:srgbClr val="89A38F"/>
        </a:accent1>
        <a:accent2>
          <a:srgbClr val="666699"/>
        </a:accent2>
        <a:accent3>
          <a:srgbClr val="B3AAAC"/>
        </a:accent3>
        <a:accent4>
          <a:srgbClr val="DCDCDC"/>
        </a:accent4>
        <a:accent5>
          <a:srgbClr val="C4CEC6"/>
        </a:accent5>
        <a:accent6>
          <a:srgbClr val="5B5B89"/>
        </a:accent6>
        <a:hlink>
          <a:srgbClr val="8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333333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B70000"/>
        </a:accent6>
        <a:hlink>
          <a:srgbClr val="6666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4B3D1B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CDCDC"/>
        </a:accent4>
        <a:accent5>
          <a:srgbClr val="E2CAAA"/>
        </a:accent5>
        <a:accent6>
          <a:srgbClr val="B75B00"/>
        </a:accent6>
        <a:hlink>
          <a:srgbClr val="6666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006666"/>
        </a:lt2>
        <a:accent1>
          <a:srgbClr val="0099CC"/>
        </a:accent1>
        <a:accent2>
          <a:srgbClr val="6666FF"/>
        </a:accent2>
        <a:accent3>
          <a:srgbClr val="AAADB9"/>
        </a:accent3>
        <a:accent4>
          <a:srgbClr val="DCDCDC"/>
        </a:accent4>
        <a:accent5>
          <a:srgbClr val="AACAE2"/>
        </a:accent5>
        <a:accent6>
          <a:srgbClr val="5B5BE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003366"/>
        </a:lt2>
        <a:accent1>
          <a:srgbClr val="6699FF"/>
        </a:accent1>
        <a:accent2>
          <a:srgbClr val="00CCFF"/>
        </a:accent2>
        <a:accent3>
          <a:srgbClr val="AAB9B9"/>
        </a:accent3>
        <a:accent4>
          <a:srgbClr val="DCDCDC"/>
        </a:accent4>
        <a:accent5>
          <a:srgbClr val="B9CAFF"/>
        </a:accent5>
        <a:accent6>
          <a:srgbClr val="00B7E5"/>
        </a:accent6>
        <a:hlink>
          <a:srgbClr val="FF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4"/>
        </a:accent3>
        <a:accent4>
          <a:srgbClr val="000000"/>
        </a:accent4>
        <a:accent5>
          <a:srgbClr val="FFE2AA"/>
        </a:accent5>
        <a:accent6>
          <a:srgbClr val="A3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598600"/>
        </a:lt2>
        <a:accent1>
          <a:srgbClr val="33CC33"/>
        </a:accent1>
        <a:accent2>
          <a:srgbClr val="99CC00"/>
        </a:accent2>
        <a:accent3>
          <a:srgbClr val="ADB9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0033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6010</Words>
  <Application>WPS 演示</Application>
  <PresentationFormat/>
  <Paragraphs>1523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HGP創英角ｺﾞｼｯｸUB</vt:lpstr>
      <vt:lpstr>MS PGothic</vt:lpstr>
      <vt:lpstr>Verdana</vt:lpstr>
      <vt:lpstr>Times New Roman</vt:lpstr>
      <vt:lpstr>MS PMincho</vt:lpstr>
      <vt:lpstr>华文行楷</vt:lpstr>
      <vt:lpstr>Arial Unicode MS</vt:lpstr>
      <vt:lpstr>Tahoma</vt:lpstr>
      <vt:lpstr>微软雅黑</vt:lpstr>
      <vt:lpstr>汉仪旗黑-55简</vt:lpstr>
      <vt:lpstr>汉仪文黑-85W</vt:lpstr>
      <vt:lpstr>Profile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N145045</dc:creator>
  <cp:lastModifiedBy>WPS_1670316127</cp:lastModifiedBy>
  <cp:revision>1413</cp:revision>
  <dcterms:created xsi:type="dcterms:W3CDTF">2004-04-12T05:16:28Z</dcterms:created>
  <dcterms:modified xsi:type="dcterms:W3CDTF">2023-04-26T09:03:03Z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CE45642F850E4372B2322273257B65DF_12</vt:lpwstr>
  </property>
</Properties>
</file>